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1474835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3EA553-41F0-4ADE-9C17-0B79119E7394}" v="1" dt="2026-01-15T22:01:45.774"/>
    <p1510:client id="{97D9914F-BBC1-4220-BA84-1BBA1DE90E18}" v="221" dt="2026-01-15T01:47:46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26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FE496-D22B-74CB-1088-1B94ADA16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3EDFE4-4BCC-7BAD-F198-C4BAB4924C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AEE159-652E-3AFC-7E11-CE094F12F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en-US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C01F5-CAE1-6CB8-A758-6D08BD5F4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07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6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2743986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support.microsoft.com/en-gb/topic/get-started-with-analyst-in-microsoft-365-copilot-ff505b9c-a06c-4be9-b855-69d89b1d25d2" TargetMode="External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38A25-3A57-C88E-CE33-3DEAAB857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3FA3E237-CC75-9D1E-B159-2845072DB16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/>
          <a:lstStyle/>
          <a:p>
            <a:r>
              <a:rPr lang="en-US" dirty="0"/>
              <a:t>Traditionally a time-consuming effort for government officials and citizens alike, automating permit application with agents streamlines the process—reducing manual effort and accelerating approvals. </a:t>
            </a:r>
            <a:endParaRPr lang="en-US" noProof="0" dirty="0"/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4BE38A56-3A65-2BA8-7F72-4DB6FF5714B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/>
          <a:p>
            <a:r>
              <a:rPr lang="en-US" noProof="0" dirty="0"/>
              <a:t>Extend</a:t>
            </a:r>
          </a:p>
        </p:txBody>
      </p:sp>
      <p:sp>
        <p:nvSpPr>
          <p:cNvPr id="122" name="Text Placeholder 121">
            <a:extLst>
              <a:ext uri="{FF2B5EF4-FFF2-40B4-BE49-F238E27FC236}">
                <a16:creationId xmlns:a16="http://schemas.microsoft.com/office/drawing/2014/main" id="{B9EC88D6-7F1E-0F43-C223-88873D8C243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noProof="0" dirty="0"/>
              <a:t>Microsoft 365 Copilot Chat and Copilot Studio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F8A9900-47D5-DC77-F63D-56942C3ADBC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</p:spPr>
        <p:txBody>
          <a:bodyPr/>
          <a:lstStyle/>
          <a:p>
            <a:r>
              <a:rPr lang="en-US" dirty="0"/>
              <a:t>Benefit: Applicants no longer need to read and understand complicated instructions to initiate the permitting process.</a:t>
            </a:r>
          </a:p>
        </p:txBody>
      </p:sp>
      <p:sp>
        <p:nvSpPr>
          <p:cNvPr id="124" name="Text Placeholder 123">
            <a:extLst>
              <a:ext uri="{FF2B5EF4-FFF2-40B4-BE49-F238E27FC236}">
                <a16:creationId xmlns:a16="http://schemas.microsoft.com/office/drawing/2014/main" id="{BBE4DBEA-8DEC-BA5B-FD6E-F634DF08BF5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 dirty="0"/>
              <a:t>Guide permit requests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086FFF77-588E-AF16-4ED0-AA1AC19D22C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89" y="1438715"/>
            <a:ext cx="2655935" cy="626701"/>
          </a:xfrm>
        </p:spPr>
        <p:txBody>
          <a:bodyPr/>
          <a:lstStyle/>
          <a:p>
            <a:r>
              <a:rPr lang="en-US" dirty="0"/>
              <a:t>Web-based agent guides applicants through the permit application process using natural language questions and organizing responses and uploaded documents into the required form entries.</a:t>
            </a:r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5F5BF9E7-639E-332B-1766-DF74D61007E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noProof="0" dirty="0"/>
              <a:t>Validate and organize applications</a:t>
            </a:r>
          </a:p>
        </p:txBody>
      </p:sp>
      <p:sp>
        <p:nvSpPr>
          <p:cNvPr id="127" name="Text Placeholder 126">
            <a:extLst>
              <a:ext uri="{FF2B5EF4-FFF2-40B4-BE49-F238E27FC236}">
                <a16:creationId xmlns:a16="http://schemas.microsoft.com/office/drawing/2014/main" id="{C4931509-C53A-3B3A-7220-199FF0762C6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/>
          <a:lstStyle/>
          <a:p>
            <a:r>
              <a:rPr lang="en-US" dirty="0"/>
              <a:t>As the applicant supplies information the agent adapts to the information entered for example by cross-checking of zoning codes to update the required attachments. This reduces back-and-forth with applicants and accelerates approvals, improving citizen satisfaction.</a:t>
            </a:r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EDFA5683-F755-110F-AD53-7AB80415E3F0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325" y="2725738"/>
            <a:ext cx="2571750" cy="712787"/>
          </a:xfrm>
        </p:spPr>
        <p:txBody>
          <a:bodyPr/>
          <a:lstStyle/>
          <a:p>
            <a:r>
              <a:rPr lang="en-US" dirty="0"/>
              <a:t>Benefit: Reduce calls and ensure inspectors are booked efficiently, reducing bottlenecks in the process. </a:t>
            </a:r>
            <a:endParaRPr lang="en-US" b="1" dirty="0"/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9599B4C0-1389-8FB1-6F09-84509FC3B7F6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 noProof="0" dirty="0"/>
              <a:t>Schedule inspections</a:t>
            </a:r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6670DF42-5180-A33C-DB9A-3F492D85928F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950475" y="1438715"/>
            <a:ext cx="2605330" cy="626701"/>
          </a:xfrm>
        </p:spPr>
        <p:txBody>
          <a:bodyPr/>
          <a:lstStyle/>
          <a:p>
            <a:r>
              <a:rPr lang="en-US" noProof="0" dirty="0"/>
              <a:t>When the work is complete, applicants can book an inspection through an agent.</a:t>
            </a:r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9ACF3E3C-A0C1-7C43-6BB4-679498141A45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7425" y="2725738"/>
            <a:ext cx="2571750" cy="712787"/>
          </a:xfrm>
        </p:spPr>
        <p:txBody>
          <a:bodyPr/>
          <a:lstStyle/>
          <a:p>
            <a:r>
              <a:rPr lang="en-US" dirty="0"/>
              <a:t>Benefit: Reduces back-and-forth with applicants and accelerates approvals, improving citizen satisfaction.</a:t>
            </a:r>
            <a:endParaRPr lang="en-US" b="1" dirty="0"/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C8ACC436-1F28-C6CF-4978-3E0B9B3AD73F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036409" y="3725103"/>
            <a:ext cx="3161734" cy="153888"/>
          </a:xfrm>
        </p:spPr>
        <p:txBody>
          <a:bodyPr/>
          <a:lstStyle/>
          <a:p>
            <a:r>
              <a:rPr lang="en-US" noProof="0" dirty="0"/>
              <a:t>Compliance reporting</a:t>
            </a:r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922F9AFF-836C-291C-0E78-275570381D67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/>
          <a:lstStyle/>
          <a:p>
            <a:r>
              <a:rPr lang="en-US" dirty="0"/>
              <a:t>To simplify data analysis from multiple sources, Analyst agent helps summarize application volumes, approval rates, and SLA adherence. This gives manager actionable insights to improve efficiency and maintain regulatory compliance.</a:t>
            </a:r>
            <a:endParaRPr lang="en-US" noProof="0" dirty="0"/>
          </a:p>
        </p:txBody>
      </p:sp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AF81FA12-7F7D-296F-60D5-A19DD7E31483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288" y="5338763"/>
            <a:ext cx="3162300" cy="712787"/>
          </a:xfrm>
        </p:spPr>
        <p:txBody>
          <a:bodyPr/>
          <a:lstStyle/>
          <a:p>
            <a:r>
              <a:rPr lang="en-US" dirty="0"/>
              <a:t>Benefit: Reduce the time spent on drafting status letters and allows greater personalization of next steps.</a:t>
            </a:r>
            <a:endParaRPr lang="en-US" b="1" dirty="0"/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510FFDAB-EC23-9CEC-B1ED-30D70972133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507483" y="3725103"/>
            <a:ext cx="3161734" cy="153888"/>
          </a:xfrm>
        </p:spPr>
        <p:txBody>
          <a:bodyPr/>
          <a:lstStyle/>
          <a:p>
            <a:r>
              <a:rPr lang="en-US" noProof="0" dirty="0"/>
              <a:t>Generate status updates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64BAEB3D-A31C-073B-4EB2-13C0E1F98823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/>
          <a:lstStyle/>
          <a:p>
            <a:r>
              <a:rPr lang="en-US" dirty="0"/>
              <a:t>Copilot assists with the creation and email of approval letters, generating professional updates tailored to each case, including next steps and timeline. </a:t>
            </a:r>
          </a:p>
        </p:txBody>
      </p:sp>
      <p:sp>
        <p:nvSpPr>
          <p:cNvPr id="136" name="Text Placeholder 135">
            <a:extLst>
              <a:ext uri="{FF2B5EF4-FFF2-40B4-BE49-F238E27FC236}">
                <a16:creationId xmlns:a16="http://schemas.microsoft.com/office/drawing/2014/main" id="{0D19360D-A713-D39F-E1E4-07B2BF74D35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7013" y="5338763"/>
            <a:ext cx="3160712" cy="712787"/>
          </a:xfrm>
        </p:spPr>
        <p:txBody>
          <a:bodyPr/>
          <a:lstStyle/>
          <a:p>
            <a:r>
              <a:rPr lang="en-US" dirty="0"/>
              <a:t>Sample prompt: </a:t>
            </a:r>
            <a:r>
              <a:rPr lang="en-US" i="1" dirty="0"/>
              <a:t>Help analyze this month’s permitting processing data and summarize SLA compliance, average turnaround time, and top bottlenecks. Provide recommendations to improve efficiency.</a:t>
            </a:r>
          </a:p>
          <a:p>
            <a:r>
              <a:rPr lang="en-US" u="sng" dirty="0">
                <a:hlinkClick r:id="rId3"/>
              </a:rPr>
              <a:t>Get started with Analyst</a:t>
            </a:r>
            <a:endParaRPr lang="en-US" dirty="0"/>
          </a:p>
          <a:p>
            <a:endParaRPr lang="en-US" i="1" dirty="0"/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3B6DDE8F-538D-AAE8-D9BA-C99CA8B749FE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 noProof="0" dirty="0"/>
              <a:t>Value benefit</a:t>
            </a:r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A4782BF8-399C-A1F0-CBAC-362D2FD63B6D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 dirty="0"/>
              <a:t>KPIs impacted</a:t>
            </a:r>
          </a:p>
        </p:txBody>
      </p:sp>
      <p:sp>
        <p:nvSpPr>
          <p:cNvPr id="118" name="Title 117">
            <a:extLst>
              <a:ext uri="{FF2B5EF4-FFF2-40B4-BE49-F238E27FC236}">
                <a16:creationId xmlns:a16="http://schemas.microsoft.com/office/drawing/2014/main" id="{C8D360EC-09DE-771A-1DD7-F46C8F45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874" y="429826"/>
            <a:ext cx="4203779" cy="276999"/>
          </a:xfrm>
        </p:spPr>
        <p:txBody>
          <a:bodyPr/>
          <a:lstStyle/>
          <a:p>
            <a:r>
              <a:rPr lang="en-US" noProof="0" dirty="0"/>
              <a:t>Automated permit application intake</a:t>
            </a:r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DBC46B21-33DE-88EC-BA3D-E70538B387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7" y="414437"/>
            <a:ext cx="2101520" cy="307777"/>
          </a:xfrm>
        </p:spPr>
        <p:txBody>
          <a:bodyPr/>
          <a:lstStyle/>
          <a:p>
            <a:r>
              <a:rPr lang="en-US" noProof="0" dirty="0"/>
              <a:t>Government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2CDE302-DFCA-5B4B-09C1-2E49774241D3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48"/>
            <a:chExt cx="1771605" cy="219456"/>
          </a:xfrm>
        </p:grpSpPr>
        <p:sp>
          <p:nvSpPr>
            <p:cNvPr id="143" name="Rectangle: Rounded Corners 6">
              <a:extLst>
                <a:ext uri="{FF2B5EF4-FFF2-40B4-BE49-F238E27FC236}">
                  <a16:creationId xmlns:a16="http://schemas.microsoft.com/office/drawing/2014/main" id="{6CD929EC-2342-EFD3-AC69-B91F77E2E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48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Average permitting time</a:t>
              </a:r>
            </a:p>
          </p:txBody>
        </p:sp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7B19F211-9254-35AA-7746-0000EBC2B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18103EA-8BCF-0D79-150C-23918DAE6E1D}"/>
              </a:ext>
            </a:extLst>
          </p:cNvPr>
          <p:cNvGrpSpPr/>
          <p:nvPr/>
        </p:nvGrpSpPr>
        <p:grpSpPr>
          <a:xfrm>
            <a:off x="320721" y="4067988"/>
            <a:ext cx="1771605" cy="216000"/>
            <a:chOff x="320721" y="4517211"/>
            <a:chExt cx="1771605" cy="216000"/>
          </a:xfrm>
        </p:grpSpPr>
        <p:sp>
          <p:nvSpPr>
            <p:cNvPr id="146" name="Rectangle: Rounded Corners 6">
              <a:extLst>
                <a:ext uri="{FF2B5EF4-FFF2-40B4-BE49-F238E27FC236}">
                  <a16:creationId xmlns:a16="http://schemas.microsoft.com/office/drawing/2014/main" id="{E5D08CBF-05EF-B940-0863-53B6DC89C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First contact resolution rate</a:t>
              </a:r>
            </a:p>
          </p:txBody>
        </p:sp>
        <p:pic>
          <p:nvPicPr>
            <p:cNvPr id="147" name="Graphic 146">
              <a:extLst>
                <a:ext uri="{FF2B5EF4-FFF2-40B4-BE49-F238E27FC236}">
                  <a16:creationId xmlns:a16="http://schemas.microsoft.com/office/drawing/2014/main" id="{88059B26-0F96-9D3C-3E88-90FFE057B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F1D12B4-7EA2-EFB3-0159-BE80900AC2C9}"/>
              </a:ext>
            </a:extLst>
          </p:cNvPr>
          <p:cNvGrpSpPr>
            <a:grpSpLocks/>
          </p:cNvGrpSpPr>
          <p:nvPr/>
        </p:nvGrpSpPr>
        <p:grpSpPr>
          <a:xfrm>
            <a:off x="320719" y="5020658"/>
            <a:ext cx="1771605" cy="216000"/>
            <a:chOff x="320721" y="5582445"/>
            <a:chExt cx="1771605" cy="216000"/>
          </a:xfrm>
        </p:grpSpPr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956F2DC5-7FCC-F381-3ADB-CF985839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5582445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Improved compliance </a:t>
              </a:r>
            </a:p>
          </p:txBody>
        </p:sp>
        <p:pic>
          <p:nvPicPr>
            <p:cNvPr id="153" name="Graphic 152">
              <a:extLst>
                <a:ext uri="{FF2B5EF4-FFF2-40B4-BE49-F238E27FC236}">
                  <a16:creationId xmlns:a16="http://schemas.microsoft.com/office/drawing/2014/main" id="{B9C2B5FB-B6AF-48AA-DA9F-50700340F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7505" y="5618445"/>
              <a:ext cx="144000" cy="144000"/>
            </a:xfrm>
            <a:prstGeom prst="rect">
              <a:avLst/>
            </a:prstGeom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FD91627-C779-3EA0-B9BD-A22450754EFE}"/>
              </a:ext>
            </a:extLst>
          </p:cNvPr>
          <p:cNvGrpSpPr>
            <a:grpSpLocks/>
          </p:cNvGrpSpPr>
          <p:nvPr/>
        </p:nvGrpSpPr>
        <p:grpSpPr>
          <a:xfrm>
            <a:off x="320721" y="5309810"/>
            <a:ext cx="1771605" cy="216000"/>
            <a:chOff x="320719" y="5270676"/>
            <a:chExt cx="1771605" cy="216000"/>
          </a:xfrm>
        </p:grpSpPr>
        <p:sp>
          <p:nvSpPr>
            <p:cNvPr id="149" name="Rectangle: Rounded Corners 6">
              <a:extLst>
                <a:ext uri="{FF2B5EF4-FFF2-40B4-BE49-F238E27FC236}">
                  <a16:creationId xmlns:a16="http://schemas.microsoft.com/office/drawing/2014/main" id="{C0CD23EB-326C-79F7-5EC1-A48D89CB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Citizen experience</a:t>
              </a:r>
            </a:p>
          </p:txBody>
        </p:sp>
        <p:pic>
          <p:nvPicPr>
            <p:cNvPr id="150" name="Graphic 149">
              <a:extLst>
                <a:ext uri="{FF2B5EF4-FFF2-40B4-BE49-F238E27FC236}">
                  <a16:creationId xmlns:a16="http://schemas.microsoft.com/office/drawing/2014/main" id="{55547EC9-2F67-4A8B-EC4F-419441917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B744BFFF-232A-9AF3-A010-ADC60C0D85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57413" y="2291115"/>
            <a:ext cx="219198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Application Intake Agent</a:t>
            </a:r>
            <a:r>
              <a:rPr kumimoji="0" lang="en-US" sz="1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SharePoint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D2D4EE5-DFF0-89FB-8B27-3A830B7BD6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63818" y="2215218"/>
            <a:ext cx="2191987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Inspection Scheduling Agent</a:t>
            </a:r>
            <a:r>
              <a:rPr kumimoji="0" lang="en-US" sz="1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Bookings</a:t>
            </a:r>
            <a:b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Teams</a:t>
            </a:r>
          </a:p>
        </p:txBody>
      </p:sp>
      <p:pic>
        <p:nvPicPr>
          <p:cNvPr id="68" name="Picture 67" descr="HR scenario: Deliver insights to managers (Copilot Scenario Library) – Microsoft Adoption">
            <a:extLst>
              <a:ext uri="{FF2B5EF4-FFF2-40B4-BE49-F238E27FC236}">
                <a16:creationId xmlns:a16="http://schemas.microsoft.com/office/drawing/2014/main" id="{CB413B8E-6255-F79A-AFF0-13F2A5873F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6409" y="4829550"/>
            <a:ext cx="265176" cy="265176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57992D87-B0DF-BDBA-1EFE-250E66801D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919995" y="4777285"/>
            <a:ext cx="2191987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Permitting Status Update Agent</a:t>
            </a:r>
            <a:r>
              <a:rPr kumimoji="0" lang="en-US" sz="1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SharePoint</a:t>
            </a:r>
            <a:b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Outlook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97CCBCD-E56A-98F3-054E-25DF80804C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387368" y="4900395"/>
            <a:ext cx="2191987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Analyst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85E97B-2224-53BB-B847-D337619D49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646837" y="2300261"/>
            <a:ext cx="219198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Application Intake Agent</a:t>
            </a:r>
            <a:r>
              <a:rPr kumimoji="0" lang="en-US" sz="1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SharePoint</a:t>
            </a:r>
          </a:p>
        </p:txBody>
      </p:sp>
      <p:pic>
        <p:nvPicPr>
          <p:cNvPr id="4" name="Graphic 60">
            <a:extLst>
              <a:ext uri="{FF2B5EF4-FFF2-40B4-BE49-F238E27FC236}">
                <a16:creationId xmlns:a16="http://schemas.microsoft.com/office/drawing/2014/main" id="{600868C7-EC70-BCE7-69F0-F60BB244B3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0325" y="2237382"/>
            <a:ext cx="265126" cy="235667"/>
          </a:xfrm>
          <a:prstGeom prst="rect">
            <a:avLst/>
          </a:prstGeom>
        </p:spPr>
      </p:pic>
      <p:pic>
        <p:nvPicPr>
          <p:cNvPr id="5" name="Graphic 60">
            <a:extLst>
              <a:ext uri="{FF2B5EF4-FFF2-40B4-BE49-F238E27FC236}">
                <a16:creationId xmlns:a16="http://schemas.microsoft.com/office/drawing/2014/main" id="{60D7E8E9-7800-B4A0-973B-9DDDC40DCF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040" y="2313099"/>
            <a:ext cx="265126" cy="235667"/>
          </a:xfrm>
          <a:prstGeom prst="rect">
            <a:avLst/>
          </a:prstGeom>
        </p:spPr>
      </p:pic>
      <p:pic>
        <p:nvPicPr>
          <p:cNvPr id="6" name="Graphic 60">
            <a:extLst>
              <a:ext uri="{FF2B5EF4-FFF2-40B4-BE49-F238E27FC236}">
                <a16:creationId xmlns:a16="http://schemas.microsoft.com/office/drawing/2014/main" id="{28C0EA11-A16B-037E-A1C8-4739EE4F90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5555" y="2313099"/>
            <a:ext cx="265126" cy="235667"/>
          </a:xfrm>
          <a:prstGeom prst="rect">
            <a:avLst/>
          </a:prstGeom>
        </p:spPr>
      </p:pic>
      <p:pic>
        <p:nvPicPr>
          <p:cNvPr id="7" name="Graphic 60">
            <a:extLst>
              <a:ext uri="{FF2B5EF4-FFF2-40B4-BE49-F238E27FC236}">
                <a16:creationId xmlns:a16="http://schemas.microsoft.com/office/drawing/2014/main" id="{B462E68C-8490-2D13-847C-0DA45C0D81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7288" y="4778199"/>
            <a:ext cx="265126" cy="2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0498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348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Automated permit application intake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2026-01-15T22:07:23Z</dcterms:created>
  <dcterms:modified xsi:type="dcterms:W3CDTF">2026-01-16T16:47:08Z</dcterms:modified>
</cp:coreProperties>
</file>