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1474835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EA553-41F0-4ADE-9C17-0B79119E7394}" v="1" dt="2026-01-15T22:01:45.774"/>
    <p1510:client id="{97D9914F-BBC1-4220-BA84-1BBA1DE90E18}" v="221" dt="2026-01-15T01:47:46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2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7A49B-2C69-8A59-6664-D030A4AE1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004B4-437B-EE3B-94B3-C4E114841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3D6F70-D292-42A9-016C-A43594D9D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5D419-2D53-E6C9-108C-E0C3EA4B19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62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1553D-6846-C4AD-715C-6791BBD5D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D6BD31D-B873-AEF1-B9A7-1B627980F6B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dirty="0"/>
              <a:t>Government agencies can accelerate and streamline grant application review by building customer AI solutions with Microsoft 365 Copilot. </a:t>
            </a:r>
          </a:p>
          <a:p>
            <a:endParaRPr lang="en-US" dirty="0"/>
          </a:p>
          <a:p>
            <a:r>
              <a:rPr lang="en-US" dirty="0"/>
              <a:t>These tools help ingest, organize, and analyze applications from multiple sources, flag missing documentation, and generate compliance checklists—reducing manual workload, improving accuracy, and speeding up funding decisions. </a:t>
            </a:r>
            <a:endParaRPr lang="en-US" noProof="0" dirty="0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249B8C2A-C3DA-598E-57EC-E2BB1EA7C3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 dirty="0"/>
              <a:t>Build</a:t>
            </a:r>
          </a:p>
        </p:txBody>
      </p:sp>
      <p:sp>
        <p:nvSpPr>
          <p:cNvPr id="122" name="Text Placeholder 121">
            <a:extLst>
              <a:ext uri="{FF2B5EF4-FFF2-40B4-BE49-F238E27FC236}">
                <a16:creationId xmlns:a16="http://schemas.microsoft.com/office/drawing/2014/main" id="{3B0BA0D3-E99A-0DF8-4339-2F134458FA7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 dirty="0"/>
              <a:t>Microsoft 365 Copilot and Azure AI Foundry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EB6FFC6-1C01-4D41-0A02-1A067AFD3F9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</p:spPr>
        <p:txBody>
          <a:bodyPr/>
          <a:lstStyle/>
          <a:p>
            <a:r>
              <a:rPr lang="en-US" dirty="0"/>
              <a:t>Benefit: Help ensure every application is captured, eliminating manual sorting and reducing the risk of missing submissions.</a:t>
            </a:r>
          </a:p>
        </p:txBody>
      </p:sp>
      <p:sp>
        <p:nvSpPr>
          <p:cNvPr id="124" name="Text Placeholder 123">
            <a:extLst>
              <a:ext uri="{FF2B5EF4-FFF2-40B4-BE49-F238E27FC236}">
                <a16:creationId xmlns:a16="http://schemas.microsoft.com/office/drawing/2014/main" id="{3DD751E1-D2FE-F4E8-1CF7-93660C56D73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182890" y="1112478"/>
            <a:ext cx="2669270" cy="153888"/>
          </a:xfrm>
        </p:spPr>
        <p:txBody>
          <a:bodyPr/>
          <a:lstStyle/>
          <a:p>
            <a:r>
              <a:rPr lang="en-US" noProof="0" dirty="0"/>
              <a:t>Aggregate and organize applications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1607B661-0899-6204-6F1E-078B1CB749A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1438715"/>
            <a:ext cx="2571750" cy="626701"/>
          </a:xfrm>
        </p:spPr>
        <p:txBody>
          <a:bodyPr/>
          <a:lstStyle/>
          <a:p>
            <a:r>
              <a:rPr lang="en-US" dirty="0"/>
              <a:t>When a grant application arrives via email, the agent automatically ingests it and organizes it into the correct SharePoint folder based on application type.</a:t>
            </a:r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5B6CFD95-9C7B-9AA7-FEF3-FF92DE783BD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 dirty="0"/>
              <a:t>Quickly screen for missing information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56445803-C532-67B0-CEAF-F3B6605DE1B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66682" y="1438715"/>
            <a:ext cx="2571750" cy="626701"/>
          </a:xfrm>
        </p:spPr>
        <p:txBody>
          <a:bodyPr/>
          <a:lstStyle/>
          <a:p>
            <a:r>
              <a:rPr lang="en-US" dirty="0"/>
              <a:t>Next, a document summarizing each application is created, flagging missing or incomplete documentation. This saves hours of manual review and helps ensure each application meets baseline requirements before moving forward. 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337A03D1-C414-FB0C-F09A-FB10F7F6EC88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325" y="2725738"/>
            <a:ext cx="2571750" cy="712787"/>
          </a:xfrm>
        </p:spPr>
        <p:txBody>
          <a:bodyPr/>
          <a:lstStyle/>
          <a:p>
            <a:r>
              <a:rPr lang="en-US" dirty="0"/>
              <a:t>Benefit: Quickly ensure only qualified applications proceed, helping to reduce compliance risk.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BF97DFD4-892E-AB93-ED96-1D61CEFC8B8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 dirty="0"/>
              <a:t>Analyze eligibility and compliance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C7311FF3-5DD6-8394-257B-5D24083651D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474" y="1438715"/>
            <a:ext cx="2700506" cy="626701"/>
          </a:xfrm>
        </p:spPr>
        <p:txBody>
          <a:bodyPr/>
          <a:lstStyle/>
          <a:p>
            <a:r>
              <a:rPr lang="en-US" dirty="0"/>
              <a:t>Agency-specific eligibility rules and compliance criteria can be added to each grant application to help flag any that don’t meet requirements. </a:t>
            </a:r>
            <a:endParaRPr lang="en-US" noProof="0" dirty="0"/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A6B8E5E9-0813-C5A2-C074-86909CA60FC8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7425" y="2725738"/>
            <a:ext cx="2571750" cy="712787"/>
          </a:xfrm>
        </p:spPr>
        <p:txBody>
          <a:bodyPr/>
          <a:lstStyle/>
          <a:p>
            <a:r>
              <a:rPr lang="en-US" dirty="0"/>
              <a:t>Benefit: Quickly summarize each grant application and send an automatically generated checklist of any missing items back to the original submitter.</a:t>
            </a:r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A88CBA96-25E6-9493-865C-5085DBBCBE60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036409" y="3725103"/>
            <a:ext cx="3161734" cy="153888"/>
          </a:xfrm>
        </p:spPr>
        <p:txBody>
          <a:bodyPr/>
          <a:lstStyle/>
          <a:p>
            <a:r>
              <a:rPr lang="en-US" noProof="0" dirty="0"/>
              <a:t>Monitor review progress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63112580-4367-7CAD-E042-73DF91F69248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/>
          <a:lstStyle/>
          <a:p>
            <a:r>
              <a:rPr lang="en-US" noProof="0" dirty="0"/>
              <a:t>Using Copilot on the Power BI dashboard employees can query the data to gain visibility into review progress, highlight bottlenecks, and support timely decision-making. </a:t>
            </a:r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D93400C4-0C11-572A-F2FC-3BA970310A0C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288" y="5338763"/>
            <a:ext cx="3162300" cy="712787"/>
          </a:xfrm>
        </p:spPr>
        <p:txBody>
          <a:bodyPr/>
          <a:lstStyle/>
          <a:p>
            <a:r>
              <a:rPr lang="en-US" dirty="0"/>
              <a:t>Benefit: Enable managers to balance workloads, and maintain compliance with review timelines—improving transparency and accelerating funding decisions.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5A261547-6CA8-7F62-78E8-9578DA65A496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507483" y="3725103"/>
            <a:ext cx="3161734" cy="153888"/>
          </a:xfrm>
        </p:spPr>
        <p:txBody>
          <a:bodyPr/>
          <a:lstStyle/>
          <a:p>
            <a:r>
              <a:rPr lang="en-US" noProof="0" dirty="0"/>
              <a:t>Automatically assign compliant applications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7CBFF385-BAE5-A82D-51D6-7566A55025E0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/>
          <a:lstStyle/>
          <a:p>
            <a:r>
              <a:rPr lang="en-US" dirty="0"/>
              <a:t>Then, the custom review agent helps assign compliant applications to the relevant review teams.</a:t>
            </a:r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FBFFFF9A-A84A-A64D-6CB8-EC2F678EBB8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7013" y="5338763"/>
            <a:ext cx="3160712" cy="712787"/>
          </a:xfrm>
        </p:spPr>
        <p:txBody>
          <a:bodyPr/>
          <a:lstStyle/>
          <a:p>
            <a:r>
              <a:rPr lang="en-US" dirty="0"/>
              <a:t>Sample prompt: </a:t>
            </a:r>
            <a:r>
              <a:rPr lang="en-US" i="1" dirty="0"/>
              <a:t>Find reviewers with &gt;20 in-progress items or average case age &gt;10 days; propose a reassignment plan to cut backlog by 25% within a month. </a:t>
            </a:r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E2DC451B-397F-78A5-BE4F-52139F114FFE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610939CB-8435-B85A-932A-C1E202CCB34B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 dirty="0"/>
              <a:t>KPIs impacted</a:t>
            </a:r>
          </a:p>
        </p:txBody>
      </p:sp>
      <p:sp>
        <p:nvSpPr>
          <p:cNvPr id="118" name="Title 117">
            <a:extLst>
              <a:ext uri="{FF2B5EF4-FFF2-40B4-BE49-F238E27FC236}">
                <a16:creationId xmlns:a16="http://schemas.microsoft.com/office/drawing/2014/main" id="{BE8485D0-8D41-6E47-7701-934C02E4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74" y="429826"/>
            <a:ext cx="3994781" cy="276999"/>
          </a:xfrm>
        </p:spPr>
        <p:txBody>
          <a:bodyPr/>
          <a:lstStyle/>
          <a:p>
            <a:r>
              <a:rPr lang="en-US" noProof="0" dirty="0"/>
              <a:t>Automated grant application review</a:t>
            </a:r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25F24381-43C8-6DC2-2EB6-E28379DE640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7" y="414437"/>
            <a:ext cx="2101520" cy="307777"/>
          </a:xfrm>
        </p:spPr>
        <p:txBody>
          <a:bodyPr/>
          <a:lstStyle/>
          <a:p>
            <a:r>
              <a:rPr lang="en-US" noProof="0" dirty="0"/>
              <a:t>Government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E1E06B-A151-CA5F-AC33-B654D384001F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48"/>
            <a:chExt cx="1771605" cy="219456"/>
          </a:xfrm>
        </p:grpSpPr>
        <p:sp>
          <p:nvSpPr>
            <p:cNvPr id="143" name="Rectangle: Rounded Corners 6">
              <a:extLst>
                <a:ext uri="{FF2B5EF4-FFF2-40B4-BE49-F238E27FC236}">
                  <a16:creationId xmlns:a16="http://schemas.microsoft.com/office/drawing/2014/main" id="{C8B121E7-D086-FDB2-BB28-D255FF4FC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Average time to review</a:t>
              </a:r>
            </a:p>
          </p:txBody>
        </p: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5780CD59-518E-CC1F-247D-0A3AD7594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FCA74F2-04A4-AD0D-2EB3-09C3B95E71B5}"/>
              </a:ext>
            </a:extLst>
          </p:cNvPr>
          <p:cNvGrpSpPr/>
          <p:nvPr/>
        </p:nvGrpSpPr>
        <p:grpSpPr>
          <a:xfrm>
            <a:off x="320721" y="4067988"/>
            <a:ext cx="1771605" cy="216000"/>
            <a:chOff x="320721" y="4517211"/>
            <a:chExt cx="1771605" cy="216000"/>
          </a:xfrm>
        </p:grpSpPr>
        <p:sp>
          <p:nvSpPr>
            <p:cNvPr id="146" name="Rectangle: Rounded Corners 6">
              <a:extLst>
                <a:ext uri="{FF2B5EF4-FFF2-40B4-BE49-F238E27FC236}">
                  <a16:creationId xmlns:a16="http://schemas.microsoft.com/office/drawing/2014/main" id="{92BB3C9E-53D2-2CDA-6229-F5564AC73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Compliance rate</a:t>
              </a:r>
            </a:p>
          </p:txBody>
        </p:sp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FBDF653B-9398-A918-0E71-1AD36E539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7683597-AE29-3A70-461E-A28EEFFBC9AC}"/>
              </a:ext>
            </a:extLst>
          </p:cNvPr>
          <p:cNvGrpSpPr>
            <a:grpSpLocks/>
          </p:cNvGrpSpPr>
          <p:nvPr/>
        </p:nvGrpSpPr>
        <p:grpSpPr>
          <a:xfrm>
            <a:off x="320719" y="5020658"/>
            <a:ext cx="1771605" cy="216000"/>
            <a:chOff x="320721" y="5582445"/>
            <a:chExt cx="1771605" cy="216000"/>
          </a:xfrm>
        </p:grpSpPr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5AE59DDE-5509-FF4D-EFDD-8975D281B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5582445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Enhance risk management</a:t>
              </a:r>
            </a:p>
          </p:txBody>
        </p:sp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id="{9A8F12A8-D98A-561C-906E-D5CAC8B36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5" y="5618445"/>
              <a:ext cx="144000" cy="144000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2B81935-7436-23F7-73CB-9CE9DB75D54C}"/>
              </a:ext>
            </a:extLst>
          </p:cNvPr>
          <p:cNvGrpSpPr>
            <a:grpSpLocks/>
          </p:cNvGrpSpPr>
          <p:nvPr/>
        </p:nvGrpSpPr>
        <p:grpSpPr>
          <a:xfrm>
            <a:off x="320721" y="5309810"/>
            <a:ext cx="1771605" cy="216000"/>
            <a:chOff x="320719" y="5270676"/>
            <a:chExt cx="1771605" cy="216000"/>
          </a:xfrm>
        </p:grpSpPr>
        <p:sp>
          <p:nvSpPr>
            <p:cNvPr id="149" name="Rectangle: Rounded Corners 6">
              <a:extLst>
                <a:ext uri="{FF2B5EF4-FFF2-40B4-BE49-F238E27FC236}">
                  <a16:creationId xmlns:a16="http://schemas.microsoft.com/office/drawing/2014/main" id="{B7C50BB9-82E9-FD51-8BDD-6738439EF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Improve grant processing</a:t>
              </a:r>
            </a:p>
          </p:txBody>
        </p:sp>
        <p:pic>
          <p:nvPicPr>
            <p:cNvPr id="150" name="Graphic 149">
              <a:extLst>
                <a:ext uri="{FF2B5EF4-FFF2-40B4-BE49-F238E27FC236}">
                  <a16:creationId xmlns:a16="http://schemas.microsoft.com/office/drawing/2014/main" id="{3C4FAD45-B203-8164-4312-05FCBC225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23753D2-6EE2-61DB-3FBB-38321B0FDE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96332" y="2282846"/>
            <a:ext cx="2255828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Application Intake Agent</a:t>
            </a:r>
            <a:r>
              <a:rPr kumimoji="0" lang="en-US" sz="1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Outlook, SharePoint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DBD560-0314-EB2F-29A3-AE90FB8DC2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30600" y="2304265"/>
            <a:ext cx="232038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Eligibility Review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custom rules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50F5C1-F29D-55DA-83BE-59168CE873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4404912" y="4924057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 BI</a:t>
            </a:r>
          </a:p>
        </p:txBody>
      </p:sp>
      <p:pic>
        <p:nvPicPr>
          <p:cNvPr id="32" name="Picture 2" descr="Retail and E-Commerce - Foresight Edge">
            <a:extLst>
              <a:ext uri="{FF2B5EF4-FFF2-40B4-BE49-F238E27FC236}">
                <a16:creationId xmlns:a16="http://schemas.microsoft.com/office/drawing/2014/main" id="{23CADAD4-8F64-0B12-F515-2AD61C5A0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4697" y="4864190"/>
            <a:ext cx="210994" cy="2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2376A9-BFAD-B59A-FA20-E8C28D50C5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57413" y="2291115"/>
            <a:ext cx="219198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Application Completion Agent</a:t>
            </a:r>
            <a:r>
              <a:rPr kumimoji="0" lang="en-US" sz="1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Word, Outlook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2740B-4061-CE30-9EAF-A76BDA42BE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915820" y="4776438"/>
            <a:ext cx="2320380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Eligibility Review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Outlook, SharePoint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78D4"/>
                </a:solidFill>
                <a:latin typeface="Segoe UI Semibold"/>
              </a:rPr>
              <a:t>+ Connection to Teams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6" name="Graphic 60">
            <a:extLst>
              <a:ext uri="{FF2B5EF4-FFF2-40B4-BE49-F238E27FC236}">
                <a16:creationId xmlns:a16="http://schemas.microsoft.com/office/drawing/2014/main" id="{A74940FB-06D0-7820-F9F5-AE923454C4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0475" y="2276616"/>
            <a:ext cx="265126" cy="235667"/>
          </a:xfrm>
          <a:prstGeom prst="rect">
            <a:avLst/>
          </a:prstGeom>
        </p:spPr>
      </p:pic>
      <p:pic>
        <p:nvPicPr>
          <p:cNvPr id="7" name="Graphic 60">
            <a:extLst>
              <a:ext uri="{FF2B5EF4-FFF2-40B4-BE49-F238E27FC236}">
                <a16:creationId xmlns:a16="http://schemas.microsoft.com/office/drawing/2014/main" id="{70A999B4-6B8F-3101-2FCB-232F28C76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889" y="2311780"/>
            <a:ext cx="265126" cy="235667"/>
          </a:xfrm>
          <a:prstGeom prst="rect">
            <a:avLst/>
          </a:prstGeom>
        </p:spPr>
      </p:pic>
      <p:pic>
        <p:nvPicPr>
          <p:cNvPr id="8" name="Graphic 60">
            <a:extLst>
              <a:ext uri="{FF2B5EF4-FFF2-40B4-BE49-F238E27FC236}">
                <a16:creationId xmlns:a16="http://schemas.microsoft.com/office/drawing/2014/main" id="{C0ACA6B4-A432-1C16-DAD5-EE1EA5AA40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682" y="2327891"/>
            <a:ext cx="265126" cy="235667"/>
          </a:xfrm>
          <a:prstGeom prst="rect">
            <a:avLst/>
          </a:prstGeom>
        </p:spPr>
      </p:pic>
      <p:pic>
        <p:nvPicPr>
          <p:cNvPr id="12" name="Graphic 60">
            <a:extLst>
              <a:ext uri="{FF2B5EF4-FFF2-40B4-BE49-F238E27FC236}">
                <a16:creationId xmlns:a16="http://schemas.microsoft.com/office/drawing/2014/main" id="{5DE2EA0A-B5C4-FD1F-57CE-45CB6934BC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7288" y="4864190"/>
            <a:ext cx="265126" cy="2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644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385</Words>
  <Application>Microsoft Office PowerPoint</Application>
  <PresentationFormat>Widescreen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Automated grant application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2026-01-15T22:07:23Z</dcterms:created>
  <dcterms:modified xsi:type="dcterms:W3CDTF">2026-01-16T16:48:24Z</dcterms:modified>
</cp:coreProperties>
</file>