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2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E0EB7-5C78-C1EB-9B32-53AD95105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2281916-0010-C5F8-5FA9-04DBC47678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B900D3-5A42-7AF7-78DE-DBEA231D4B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FCB603-E6FC-FC91-9A90-0022F372AA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7A88C-D68B-7E43-B6BD-8EAA306090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8908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hyperlink" Target="https://support.microsoft.com/en-us/topic/overview-of-microsoft-365-chat-preview-5b00a52d-7296-48ee-b938-b95b7209f7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D8132F-EA9C-7829-14E6-0DB1C70D6A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>
            <a:extLst>
              <a:ext uri="{FF2B5EF4-FFF2-40B4-BE49-F238E27FC236}">
                <a16:creationId xmlns:a16="http://schemas.microsoft.com/office/drawing/2014/main" id="{0C186110-E1E0-3F2F-96BD-3D0A99453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Banking | </a:t>
            </a:r>
            <a:r>
              <a:rPr lang="en-US" noProof="0"/>
              <a:t>Speed credit memo generation</a:t>
            </a:r>
          </a:p>
        </p:txBody>
      </p:sp>
      <p:sp>
        <p:nvSpPr>
          <p:cNvPr id="93" name="Text Placeholder 47">
            <a:extLst>
              <a:ext uri="{FF2B5EF4-FFF2-40B4-BE49-F238E27FC236}">
                <a16:creationId xmlns:a16="http://schemas.microsoft.com/office/drawing/2014/main" id="{ED0F9B5E-6587-2F3E-C535-4611CD1F088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pc="-30" noProof="0" dirty="0"/>
              <a:t>1. Extract the customer documents</a:t>
            </a:r>
          </a:p>
        </p:txBody>
      </p:sp>
      <p:sp>
        <p:nvSpPr>
          <p:cNvPr id="94" name="Text Placeholder 48">
            <a:extLst>
              <a:ext uri="{FF2B5EF4-FFF2-40B4-BE49-F238E27FC236}">
                <a16:creationId xmlns:a16="http://schemas.microsoft.com/office/drawing/2014/main" id="{75044D72-BA5D-544F-306F-98E18B325C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 dirty="0"/>
              <a:t>5. Summarize the loan document</a:t>
            </a:r>
          </a:p>
        </p:txBody>
      </p:sp>
      <p:sp>
        <p:nvSpPr>
          <p:cNvPr id="95" name="Text Placeholder 49">
            <a:extLst>
              <a:ext uri="{FF2B5EF4-FFF2-40B4-BE49-F238E27FC236}">
                <a16:creationId xmlns:a16="http://schemas.microsoft.com/office/drawing/2014/main" id="{A552CF0A-4E07-EA58-29C8-D68354205D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2. Assess the loan application</a:t>
            </a:r>
          </a:p>
        </p:txBody>
      </p:sp>
      <p:sp>
        <p:nvSpPr>
          <p:cNvPr id="98" name="Text Placeholder 50">
            <a:extLst>
              <a:ext uri="{FF2B5EF4-FFF2-40B4-BE49-F238E27FC236}">
                <a16:creationId xmlns:a16="http://schemas.microsoft.com/office/drawing/2014/main" id="{F0051CFE-B45A-DBE1-C05D-EF173B44A2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 dirty="0"/>
              <a:t>4. </a:t>
            </a:r>
            <a:r>
              <a:rPr lang="en-US" noProof="1">
                <a:solidFill>
                  <a:schemeClr val="bg1"/>
                </a:solidFill>
              </a:rPr>
              <a:t>Create a draft credit memo</a:t>
            </a:r>
            <a:endParaRPr lang="en-US" noProof="0" dirty="0"/>
          </a:p>
        </p:txBody>
      </p:sp>
      <p:sp>
        <p:nvSpPr>
          <p:cNvPr id="99" name="Text Placeholder 51">
            <a:extLst>
              <a:ext uri="{FF2B5EF4-FFF2-40B4-BE49-F238E27FC236}">
                <a16:creationId xmlns:a16="http://schemas.microsoft.com/office/drawing/2014/main" id="{FFF24B28-966D-2265-7E65-3C9150DEE5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 dirty="0"/>
              <a:t>3. </a:t>
            </a:r>
            <a:r>
              <a:rPr lang="en-US" noProof="1"/>
              <a:t>Customer response</a:t>
            </a:r>
            <a:endParaRPr lang="en-US" noProof="0" dirty="0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56578E50-F9C5-4B90-79D4-F9CE57E911A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 dirty="0"/>
              <a:t>Microsoft 365 Copilot Chat and Copilot Studio</a:t>
            </a:r>
          </a:p>
        </p:txBody>
      </p:sp>
      <p:sp>
        <p:nvSpPr>
          <p:cNvPr id="100" name="Text Placeholder 53">
            <a:extLst>
              <a:ext uri="{FF2B5EF4-FFF2-40B4-BE49-F238E27FC236}">
                <a16:creationId xmlns:a16="http://schemas.microsoft.com/office/drawing/2014/main" id="{4630AD26-9D70-960E-ADC9-4B15E7D6472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Extract the relevant customer information and documents to analyze the loan application.</a:t>
            </a:r>
          </a:p>
        </p:txBody>
      </p:sp>
      <p:sp>
        <p:nvSpPr>
          <p:cNvPr id="101" name="Text Placeholder 54">
            <a:extLst>
              <a:ext uri="{FF2B5EF4-FFF2-40B4-BE49-F238E27FC236}">
                <a16:creationId xmlns:a16="http://schemas.microsoft.com/office/drawing/2014/main" id="{AF686EB8-CC90-3344-5354-56CF5B9BA5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Assess the loan application by calculating financial ratios, conducting peer comparisons, and assessing the internal credit rating and news on the customer</a:t>
            </a:r>
            <a:r>
              <a:rPr lang="en-US" noProof="0"/>
              <a:t>.</a:t>
            </a:r>
          </a:p>
        </p:txBody>
      </p:sp>
      <p:sp>
        <p:nvSpPr>
          <p:cNvPr id="102" name="Text Placeholder 55">
            <a:extLst>
              <a:ext uri="{FF2B5EF4-FFF2-40B4-BE49-F238E27FC236}">
                <a16:creationId xmlns:a16="http://schemas.microsoft.com/office/drawing/2014/main" id="{CC015957-8602-9060-7333-50FD0BD528B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Summarize the assessment details along with the justification of the decision status of the loan to communicate to the customer</a:t>
            </a:r>
            <a:r>
              <a:rPr lang="en-US" noProof="0" dirty="0"/>
              <a:t>.</a:t>
            </a:r>
          </a:p>
        </p:txBody>
      </p:sp>
      <p:sp>
        <p:nvSpPr>
          <p:cNvPr id="103" name="Text Placeholder 56">
            <a:extLst>
              <a:ext uri="{FF2B5EF4-FFF2-40B4-BE49-F238E27FC236}">
                <a16:creationId xmlns:a16="http://schemas.microsoft.com/office/drawing/2014/main" id="{0DAFBD8B-F56E-ABF7-1487-8C0EDBB4B39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Autofit/>
          </a:bodyPr>
          <a:lstStyle/>
          <a:p>
            <a:r>
              <a:rPr lang="en-US" noProof="0" dirty="0"/>
              <a:t>Benefit: </a:t>
            </a:r>
            <a:r>
              <a:rPr lang="en-US" b="1" noProof="1">
                <a:latin typeface="Segoe UI" panose="020B0502040204020203" pitchFamily="34" charset="0"/>
                <a:cs typeface="Segoe UI" panose="020B0502040204020203" pitchFamily="34" charset="0"/>
              </a:rPr>
              <a:t>Use Copilot to compile and create a summarized report </a:t>
            </a:r>
            <a:r>
              <a:rPr lang="en-US" noProof="1">
                <a:latin typeface="Segoe UI" panose="020B0502040204020203" pitchFamily="34" charset="0"/>
                <a:cs typeface="Segoe UI" panose="020B0502040204020203" pitchFamily="34" charset="0"/>
              </a:rPr>
              <a:t>with customer financial documents, project documents, customer financial statements, business details, and the loan application. </a:t>
            </a:r>
            <a:endParaRPr lang="en-US" noProof="0" dirty="0"/>
          </a:p>
        </p:txBody>
      </p:sp>
      <p:sp>
        <p:nvSpPr>
          <p:cNvPr id="104" name="Text Placeholder 57">
            <a:extLst>
              <a:ext uri="{FF2B5EF4-FFF2-40B4-BE49-F238E27FC236}">
                <a16:creationId xmlns:a16="http://schemas.microsoft.com/office/drawing/2014/main" id="{82594FA9-78CC-65E9-5729-82DE9B0D6A3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 dirty="0"/>
              <a:t>Benefit: </a:t>
            </a:r>
            <a:r>
              <a:rPr lang="en-US" sz="900" b="1" noProof="1">
                <a:latin typeface="Segoe UI" panose="020B0502040204020203" pitchFamily="34" charset="0"/>
                <a:cs typeface="Segoe UI" panose="020B0502040204020203" pitchFamily="34" charset="0"/>
              </a:rPr>
              <a:t>Use Copilot to draft an email </a:t>
            </a:r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to credit analysts and compliance officer outlining the details of the credit memo for further review. </a:t>
            </a:r>
            <a:endParaRPr lang="en-US" noProof="0" dirty="0"/>
          </a:p>
        </p:txBody>
      </p:sp>
      <p:sp>
        <p:nvSpPr>
          <p:cNvPr id="105" name="Text Placeholder 58">
            <a:extLst>
              <a:ext uri="{FF2B5EF4-FFF2-40B4-BE49-F238E27FC236}">
                <a16:creationId xmlns:a16="http://schemas.microsoft.com/office/drawing/2014/main" id="{4344F036-2A44-1050-B01A-4A1269B9661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Autofit/>
          </a:bodyPr>
          <a:lstStyle/>
          <a:p>
            <a:r>
              <a:rPr lang="en-US" noProof="0" dirty="0"/>
              <a:t>Benefit: </a:t>
            </a:r>
            <a:r>
              <a:rPr lang="en-US" b="1" noProof="1">
                <a:latin typeface="Segoe UI" panose="020B0502040204020203" pitchFamily="34" charset="0"/>
                <a:cs typeface="Segoe UI" panose="020B0502040204020203" pitchFamily="34" charset="0"/>
              </a:rPr>
              <a:t>Use Copilot to compute </a:t>
            </a:r>
            <a:r>
              <a:rPr lang="en-US" noProof="1">
                <a:latin typeface="Segoe UI" panose="020B0502040204020203" pitchFamily="34" charset="0"/>
                <a:cs typeface="Segoe UI" panose="020B0502040204020203" pitchFamily="34" charset="0"/>
              </a:rPr>
              <a:t>the financial ratios and assess the credit rating. Compare with internal policy and create draft a note with the summary of the assessment along with the loan decision status.</a:t>
            </a:r>
            <a:endParaRPr lang="en-US" noProof="0" dirty="0"/>
          </a:p>
        </p:txBody>
      </p:sp>
      <p:sp>
        <p:nvSpPr>
          <p:cNvPr id="106" name="Text Placeholder 59">
            <a:extLst>
              <a:ext uri="{FF2B5EF4-FFF2-40B4-BE49-F238E27FC236}">
                <a16:creationId xmlns:a16="http://schemas.microsoft.com/office/drawing/2014/main" id="{6E448FC6-136B-D534-9A7E-EBC90D43351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Benefit: Copilot can use the </a:t>
            </a:r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loan assessment information to immediately </a:t>
            </a:r>
            <a:r>
              <a:rPr lang="en-US" sz="900" b="1" noProof="1">
                <a:latin typeface="Segoe UI" panose="020B0502040204020203" pitchFamily="34" charset="0"/>
                <a:cs typeface="Segoe UI" panose="020B0502040204020203" pitchFamily="34" charset="0"/>
              </a:rPr>
              <a:t>create the draft credit memo </a:t>
            </a:r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using the defined agent.</a:t>
            </a:r>
            <a:endParaRPr lang="en-US" noProof="0" dirty="0"/>
          </a:p>
        </p:txBody>
      </p:sp>
      <p:sp>
        <p:nvSpPr>
          <p:cNvPr id="107" name="Text Placeholder 60">
            <a:extLst>
              <a:ext uri="{FF2B5EF4-FFF2-40B4-BE49-F238E27FC236}">
                <a16:creationId xmlns:a16="http://schemas.microsoft.com/office/drawing/2014/main" id="{7D9A7FE7-D527-9A5B-0C6C-A2DC459E916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Use </a:t>
            </a:r>
            <a:r>
              <a:rPr lang="en-US" sz="900" b="1" noProof="1">
                <a:latin typeface="Segoe UI" panose="020B0502040204020203" pitchFamily="34" charset="0"/>
                <a:cs typeface="Segoe UI" panose="020B0502040204020203" pitchFamily="34" charset="0"/>
              </a:rPr>
              <a:t>Coplot to quickly draft an email </a:t>
            </a:r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for the customer including the loan assessment summary and justification of the decision.</a:t>
            </a:r>
            <a:endParaRPr lang="en-US" noProof="0"/>
          </a:p>
        </p:txBody>
      </p:sp>
      <p:sp>
        <p:nvSpPr>
          <p:cNvPr id="110" name="Text Placeholder 82">
            <a:extLst>
              <a:ext uri="{FF2B5EF4-FFF2-40B4-BE49-F238E27FC236}">
                <a16:creationId xmlns:a16="http://schemas.microsoft.com/office/drawing/2014/main" id="{28A8B046-EC72-6311-113A-E2E68A448C8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noProof="1">
                <a:latin typeface="Segoe UI" panose="020B0502040204020203" pitchFamily="34" charset="0"/>
              </a:rPr>
              <a:t>Use Copilot Pages to</a:t>
            </a:r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 summarize the credit memo features for further discussion with credit analyst and compliance officer.</a:t>
            </a:r>
          </a:p>
        </p:txBody>
      </p:sp>
      <p:sp>
        <p:nvSpPr>
          <p:cNvPr id="111" name="Text Placeholder 83">
            <a:extLst>
              <a:ext uri="{FF2B5EF4-FFF2-40B4-BE49-F238E27FC236}">
                <a16:creationId xmlns:a16="http://schemas.microsoft.com/office/drawing/2014/main" id="{EE5BE688-AAC8-CD91-C7D6-8BE13E2162F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Generate a draft credit memo of the loan with the information from the assessment.</a:t>
            </a:r>
            <a:endParaRPr lang="en-US" sz="900" noProof="1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2" name="Text Placeholder 84">
            <a:extLst>
              <a:ext uri="{FF2B5EF4-FFF2-40B4-BE49-F238E27FC236}">
                <a16:creationId xmlns:a16="http://schemas.microsoft.com/office/drawing/2014/main" id="{9A0B567C-59B4-5A96-0C53-55F82BC1AE5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1">
                <a:latin typeface="Segoe UI" panose="020B0502040204020203" pitchFamily="34" charset="0"/>
              </a:rPr>
              <a:t>Extend</a:t>
            </a:r>
            <a:endParaRPr lang="en-US" sz="900" noProof="1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4" name="Text Placeholder 85">
            <a:extLst>
              <a:ext uri="{FF2B5EF4-FFF2-40B4-BE49-F238E27FC236}">
                <a16:creationId xmlns:a16="http://schemas.microsoft.com/office/drawing/2014/main" id="{12A12B7D-E01D-08BC-9201-BBD2CD9F987C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sz="900" noProof="1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22CEF495-A2BB-80F3-F8AF-2D5E5BD855F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2A225CC-23A4-893D-A0B8-AC26EEF7792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444B52-E20F-88EC-DBA1-0958C11C161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59481" y="4303886"/>
            <a:ext cx="2232519" cy="2554114"/>
          </a:xfrm>
          <a:prstGeom prst="rect">
            <a:avLst/>
          </a:prstGeom>
        </p:spPr>
      </p:pic>
      <p:sp>
        <p:nvSpPr>
          <p:cNvPr id="4" name="Rectangle: Rounded Corners 6">
            <a:extLst>
              <a:ext uri="{FF2B5EF4-FFF2-40B4-BE49-F238E27FC236}">
                <a16:creationId xmlns:a16="http://schemas.microsoft.com/office/drawing/2014/main" id="{7AAB4A5E-F1D3-2807-5B93-6CBC7A26E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D192101-9990-3325-88F5-E29115E67D76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6" name="Rectangle: Rounded Corners 6">
              <a:extLst>
                <a:ext uri="{FF2B5EF4-FFF2-40B4-BE49-F238E27FC236}">
                  <a16:creationId xmlns:a16="http://schemas.microsoft.com/office/drawing/2014/main" id="{A0B7BBD4-DDD7-6932-FBA9-28B13A61BA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Client retention</a:t>
              </a: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1975BE5B-036D-F653-6BF4-0CCCA03E95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14" name="Rectangle: Rounded Corners 6">
            <a:extLst>
              <a:ext uri="{FF2B5EF4-FFF2-40B4-BE49-F238E27FC236}">
                <a16:creationId xmlns:a16="http://schemas.microsoft.com/office/drawing/2014/main" id="{DBBDE66A-C683-EA99-F883-BF70B117E2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7169ABB-D290-19A7-234B-6BA909A19125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D5E6517E-BC2C-E2F7-B609-42DD4120A3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71C266B4-BE63-7552-B333-0A4CF05253A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3DF35A2-A282-D2EC-4376-7472EDABAF46}"/>
              </a:ext>
            </a:extLst>
          </p:cNvPr>
          <p:cNvGrpSpPr/>
          <p:nvPr/>
        </p:nvGrpSpPr>
        <p:grpSpPr>
          <a:xfrm>
            <a:off x="8868697" y="1127774"/>
            <a:ext cx="1260000" cy="216000"/>
            <a:chOff x="1194743" y="1140160"/>
            <a:chExt cx="1260000" cy="216000"/>
          </a:xfrm>
        </p:grpSpPr>
        <p:sp>
          <p:nvSpPr>
            <p:cNvPr id="19" name="Rectangle: Rounded Corners 6">
              <a:extLst>
                <a:ext uri="{FF2B5EF4-FFF2-40B4-BE49-F238E27FC236}">
                  <a16:creationId xmlns:a16="http://schemas.microsoft.com/office/drawing/2014/main" id="{C0AFF869-54C3-7AFD-7460-2D2523F58D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Cost savings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14F294F3-4FEA-BA4C-BA7C-B462DF2BB07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31302C7-EBBD-C19F-990E-A01611B2762C}"/>
              </a:ext>
            </a:extLst>
          </p:cNvPr>
          <p:cNvGrpSpPr/>
          <p:nvPr/>
        </p:nvGrpSpPr>
        <p:grpSpPr>
          <a:xfrm>
            <a:off x="791847" y="2523018"/>
            <a:ext cx="3022910" cy="584775"/>
            <a:chOff x="767112" y="2790774"/>
            <a:chExt cx="3022910" cy="58477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15FB8A1-6CD8-AC8E-803F-80FF9219919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790774"/>
              <a:ext cx="2665045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CRM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Loan origination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Document management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A2C973EF-0A49-5EF8-3059-B67067746E2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D233508-556A-CEEA-DE06-362F2AEF97F2}"/>
              </a:ext>
            </a:extLst>
          </p:cNvPr>
          <p:cNvGrpSpPr/>
          <p:nvPr/>
        </p:nvGrpSpPr>
        <p:grpSpPr>
          <a:xfrm>
            <a:off x="4295031" y="2523244"/>
            <a:ext cx="3162134" cy="584775"/>
            <a:chOff x="767112" y="2790774"/>
            <a:chExt cx="3162134" cy="584775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11555D3-3299-7521-0C3C-54B9AACAD06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790774"/>
              <a:ext cx="2804269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CRM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Loan origination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Document management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4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F22A5576-BAAA-2451-CB60-2ACED6DD41C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BDE08E9-BFE6-ACBC-1607-6D6D2A40776A}"/>
              </a:ext>
            </a:extLst>
          </p:cNvPr>
          <p:cNvGrpSpPr/>
          <p:nvPr/>
        </p:nvGrpSpPr>
        <p:grpSpPr>
          <a:xfrm>
            <a:off x="7781702" y="2505666"/>
            <a:ext cx="3162134" cy="584775"/>
            <a:chOff x="767112" y="2790774"/>
            <a:chExt cx="3162134" cy="584775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0D54616-4329-22E4-98D5-FCD17A589C4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790774"/>
              <a:ext cx="2804269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CRM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Loan origination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Document management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6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6A0B86E7-9256-C716-AA43-69108B85375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38098D3-D5E2-40C9-5356-68C14A3F1B12}"/>
              </a:ext>
            </a:extLst>
          </p:cNvPr>
          <p:cNvGrpSpPr/>
          <p:nvPr/>
        </p:nvGrpSpPr>
        <p:grpSpPr>
          <a:xfrm>
            <a:off x="5993569" y="4987489"/>
            <a:ext cx="3165865" cy="584775"/>
            <a:chOff x="767112" y="2790774"/>
            <a:chExt cx="3165865" cy="584775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EE63C81-6D67-FDCC-9CE1-0AD8C1EE51C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790774"/>
              <a:ext cx="2808000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CRM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Loan origination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Document management solution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41C7D878-4DA8-C468-C261-AE7CE1AD58B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8425395-3362-3746-1C36-500AB690721D}"/>
              </a:ext>
            </a:extLst>
          </p:cNvPr>
          <p:cNvGrpSpPr/>
          <p:nvPr/>
        </p:nvGrpSpPr>
        <p:grpSpPr>
          <a:xfrm>
            <a:off x="2706290" y="5140629"/>
            <a:ext cx="1883509" cy="360000"/>
            <a:chOff x="588263" y="1217924"/>
            <a:chExt cx="1883509" cy="360000"/>
          </a:xfrm>
        </p:grpSpPr>
        <p:pic>
          <p:nvPicPr>
            <p:cNvPr id="41" name="Picture 40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BD6953DB-E1B6-2B5F-A1DF-A8C37251CA6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D274185-8F1F-5023-CB72-277422AC81C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424558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DAE1359-08F8-C4FE-BD9F-A52471265617}"/>
              </a:ext>
            </a:extLst>
          </p:cNvPr>
          <p:cNvGrpSpPr/>
          <p:nvPr/>
        </p:nvGrpSpPr>
        <p:grpSpPr>
          <a:xfrm>
            <a:off x="3043023" y="1140281"/>
            <a:ext cx="1750785" cy="203493"/>
            <a:chOff x="1198143" y="862657"/>
            <a:chExt cx="1750785" cy="203493"/>
          </a:xfrm>
        </p:grpSpPr>
        <p:sp>
          <p:nvSpPr>
            <p:cNvPr id="13" name="Rectangle: Rounded Corners 6">
              <a:extLst>
                <a:ext uri="{FF2B5EF4-FFF2-40B4-BE49-F238E27FC236}">
                  <a16:creationId xmlns:a16="http://schemas.microsoft.com/office/drawing/2014/main" id="{EA9FBB92-EF39-B6DC-551D-F037725B0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750785" cy="203493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Assets under management</a:t>
              </a:r>
            </a:p>
          </p:txBody>
        </p:sp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286D13E0-D156-071C-DB30-30144C6E57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4229096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366</Words>
  <Application>Microsoft Office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Banking | Speed credit memo generation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2025-02-11T02:08:57Z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