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2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E0EB7-5C78-C1EB-9B32-53AD95105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81916-0010-C5F8-5FA9-04DBC4767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900D3-5A42-7AF7-78DE-DBEA231D4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CB603-E6FC-FC91-9A90-0022F372A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90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8132F-EA9C-7829-14E6-0DB1C70D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C186110-E1E0-3F2F-96BD-3D0A9945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Banking | </a:t>
            </a:r>
            <a:r>
              <a:rPr lang="en-US" noProof="0"/>
              <a:t>Speed credit memo generation</a:t>
            </a:r>
          </a:p>
        </p:txBody>
      </p:sp>
      <p:sp>
        <p:nvSpPr>
          <p:cNvPr id="92" name="Text Placeholder 46">
            <a:extLst>
              <a:ext uri="{FF2B5EF4-FFF2-40B4-BE49-F238E27FC236}">
                <a16:creationId xmlns:a16="http://schemas.microsoft.com/office/drawing/2014/main" id="{B42185E3-963F-C142-9FFC-1AE1372BD0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spc="-30" noProof="0"/>
              <a:t>1. Extract the customer documents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ED0F9B5E-6587-2F3E-C535-4611CD1F08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</a:t>
            </a:r>
            <a:r>
              <a:rPr lang="en-US" noProof="1">
                <a:solidFill>
                  <a:schemeClr val="bg1"/>
                </a:solidFill>
              </a:rPr>
              <a:t>Create a presentation</a:t>
            </a:r>
            <a:endParaRPr lang="en-US" noProof="0"/>
          </a:p>
        </p:txBody>
      </p:sp>
      <p:sp>
        <p:nvSpPr>
          <p:cNvPr id="94" name="Text Placeholder 48">
            <a:extLst>
              <a:ext uri="{FF2B5EF4-FFF2-40B4-BE49-F238E27FC236}">
                <a16:creationId xmlns:a16="http://schemas.microsoft.com/office/drawing/2014/main" id="{75044D72-BA5D-544F-306F-98E18B325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Assess the loan application</a:t>
            </a:r>
          </a:p>
        </p:txBody>
      </p:sp>
      <p:sp>
        <p:nvSpPr>
          <p:cNvPr id="95" name="Text Placeholder 49">
            <a:extLst>
              <a:ext uri="{FF2B5EF4-FFF2-40B4-BE49-F238E27FC236}">
                <a16:creationId xmlns:a16="http://schemas.microsoft.com/office/drawing/2014/main" id="{A552CF0A-4E07-EA58-29C8-D68354205D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Summarize the loan document</a:t>
            </a:r>
          </a:p>
        </p:txBody>
      </p:sp>
      <p:sp>
        <p:nvSpPr>
          <p:cNvPr id="98" name="Text Placeholder 50">
            <a:extLst>
              <a:ext uri="{FF2B5EF4-FFF2-40B4-BE49-F238E27FC236}">
                <a16:creationId xmlns:a16="http://schemas.microsoft.com/office/drawing/2014/main" id="{F0051CFE-B45A-DBE1-C05D-EF173B44A2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</a:t>
            </a:r>
            <a:r>
              <a:rPr lang="en-US" noProof="1"/>
              <a:t>Customer response</a:t>
            </a:r>
            <a:endParaRPr lang="en-US" noProof="0"/>
          </a:p>
        </p:txBody>
      </p:sp>
      <p:sp>
        <p:nvSpPr>
          <p:cNvPr id="99" name="Text Placeholder 51">
            <a:extLst>
              <a:ext uri="{FF2B5EF4-FFF2-40B4-BE49-F238E27FC236}">
                <a16:creationId xmlns:a16="http://schemas.microsoft.com/office/drawing/2014/main" id="{FFF24B28-966D-2265-7E65-3C9150DEE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</a:t>
            </a:r>
            <a:r>
              <a:rPr lang="en-US" noProof="1">
                <a:solidFill>
                  <a:schemeClr val="bg1"/>
                </a:solidFill>
              </a:rPr>
              <a:t>Create a draft credit memo</a:t>
            </a:r>
            <a:endParaRPr lang="en-US" noProof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6578E50-F9C5-4B90-79D4-F9CE57E911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100" name="Text Placeholder 53">
            <a:extLst>
              <a:ext uri="{FF2B5EF4-FFF2-40B4-BE49-F238E27FC236}">
                <a16:creationId xmlns:a16="http://schemas.microsoft.com/office/drawing/2014/main" id="{4630AD26-9D70-960E-ADC9-4B15E7D647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Extract the relevant customer information and documents to analyze the loan application.</a:t>
            </a:r>
          </a:p>
        </p:txBody>
      </p:sp>
      <p:sp>
        <p:nvSpPr>
          <p:cNvPr id="101" name="Text Placeholder 54">
            <a:extLst>
              <a:ext uri="{FF2B5EF4-FFF2-40B4-BE49-F238E27FC236}">
                <a16:creationId xmlns:a16="http://schemas.microsoft.com/office/drawing/2014/main" id="{AF686EB8-CC90-3344-5354-56CF5B9BA5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Assess the loan application by calculating financial ratios, conducting peer comparisons, and assessing the internal credit rating and news on the customer</a:t>
            </a:r>
            <a:r>
              <a:rPr lang="en-US" noProof="0"/>
              <a:t>.</a:t>
            </a:r>
          </a:p>
        </p:txBody>
      </p:sp>
      <p:sp>
        <p:nvSpPr>
          <p:cNvPr id="102" name="Text Placeholder 55">
            <a:extLst>
              <a:ext uri="{FF2B5EF4-FFF2-40B4-BE49-F238E27FC236}">
                <a16:creationId xmlns:a16="http://schemas.microsoft.com/office/drawing/2014/main" id="{CC015957-8602-9060-7333-50FD0BD528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Summarize the assessment details along with the justification of the decision status of the loan to communicate to the customer</a:t>
            </a:r>
            <a:r>
              <a:rPr lang="en-US" noProof="0"/>
              <a:t>.</a:t>
            </a:r>
          </a:p>
        </p:txBody>
      </p:sp>
      <p:sp>
        <p:nvSpPr>
          <p:cNvPr id="103" name="Text Placeholder 56">
            <a:extLst>
              <a:ext uri="{FF2B5EF4-FFF2-40B4-BE49-F238E27FC236}">
                <a16:creationId xmlns:a16="http://schemas.microsoft.com/office/drawing/2014/main" id="{0DAFBD8B-F56E-ABF7-1487-8C0EDBB4B3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5074"/>
            <a:ext cx="2808000" cy="760522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</a:t>
            </a:r>
            <a:r>
              <a:rPr lang="en-US" sz="900" b="1" noProof="1">
                <a:latin typeface="Segoe UI" panose="020B0502040204020203" pitchFamily="34" charset="0"/>
                <a:cs typeface="Segoe UI" panose="020B0502040204020203" pitchFamily="34" charset="0"/>
              </a:rPr>
              <a:t>Use Copilot to compile and create a summarized report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with customer financial documents, project documents, customer financial statements, business details, and the loan application. </a:t>
            </a:r>
            <a:endParaRPr lang="en-US" noProof="0"/>
          </a:p>
        </p:txBody>
      </p:sp>
      <p:sp>
        <p:nvSpPr>
          <p:cNvPr id="104" name="Text Placeholder 57">
            <a:extLst>
              <a:ext uri="{FF2B5EF4-FFF2-40B4-BE49-F238E27FC236}">
                <a16:creationId xmlns:a16="http://schemas.microsoft.com/office/drawing/2014/main" id="{82594FA9-78CC-65E9-5729-82DE9B0D6A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sz="900" b="1" noProof="1">
                <a:latin typeface="Segoe UI" panose="020B0502040204020203" pitchFamily="34" charset="0"/>
                <a:cs typeface="Segoe UI" panose="020B0502040204020203" pitchFamily="34" charset="0"/>
              </a:rPr>
              <a:t>Let Copilot help to build a presentation </a:t>
            </a:r>
            <a:br>
              <a:rPr lang="en-US" sz="900" b="1" noProof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by generating slides with the details of the credit memo to highlight the core points.</a:t>
            </a:r>
            <a:endParaRPr lang="en-US" noProof="0"/>
          </a:p>
        </p:txBody>
      </p:sp>
      <p:sp>
        <p:nvSpPr>
          <p:cNvPr id="105" name="Text Placeholder 58">
            <a:extLst>
              <a:ext uri="{FF2B5EF4-FFF2-40B4-BE49-F238E27FC236}">
                <a16:creationId xmlns:a16="http://schemas.microsoft.com/office/drawing/2014/main" id="{4344F036-2A44-1050-B01A-4A1269B966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843958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sz="900" b="1" noProof="1">
                <a:latin typeface="Segoe UI" panose="020B0502040204020203" pitchFamily="34" charset="0"/>
                <a:cs typeface="Segoe UI" panose="020B0502040204020203" pitchFamily="34" charset="0"/>
              </a:rPr>
              <a:t>Use Copilot to compute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the financial ratios and assess the credit rating. Compare with internal policy and create draft a note with the summary of the assessment along with the loan decision status.</a:t>
            </a:r>
            <a:endParaRPr lang="en-US" noProof="0"/>
          </a:p>
        </p:txBody>
      </p:sp>
      <p:sp>
        <p:nvSpPr>
          <p:cNvPr id="106" name="Text Placeholder 59">
            <a:extLst>
              <a:ext uri="{FF2B5EF4-FFF2-40B4-BE49-F238E27FC236}">
                <a16:creationId xmlns:a16="http://schemas.microsoft.com/office/drawing/2014/main" id="{6E448FC6-136B-D534-9A7E-EBC90D4335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sz="900" b="1" noProof="1">
                <a:latin typeface="Segoe UI" panose="020B0502040204020203" pitchFamily="34" charset="0"/>
                <a:cs typeface="Segoe UI" panose="020B0502040204020203" pitchFamily="34" charset="0"/>
              </a:rPr>
              <a:t>Use Copilot to draft an email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to credit analysts and compliance officer outlining the details of the credit memo for further review. </a:t>
            </a:r>
            <a:endParaRPr lang="en-US" noProof="0"/>
          </a:p>
        </p:txBody>
      </p:sp>
      <p:sp>
        <p:nvSpPr>
          <p:cNvPr id="107" name="Text Placeholder 60">
            <a:extLst>
              <a:ext uri="{FF2B5EF4-FFF2-40B4-BE49-F238E27FC236}">
                <a16:creationId xmlns:a16="http://schemas.microsoft.com/office/drawing/2014/main" id="{7D9A7FE7-D527-9A5B-0C6C-A2DC459E91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Use </a:t>
            </a:r>
            <a:r>
              <a:rPr lang="en-US" sz="900" b="1" noProof="1">
                <a:latin typeface="Segoe UI" panose="020B0502040204020203" pitchFamily="34" charset="0"/>
                <a:cs typeface="Segoe UI" panose="020B0502040204020203" pitchFamily="34" charset="0"/>
              </a:rPr>
              <a:t>Coplot to quickly draft an email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for the customer including the loan assessment summary and justification of the decision.</a:t>
            </a:r>
            <a:endParaRPr lang="en-US" noProof="0"/>
          </a:p>
        </p:txBody>
      </p:sp>
      <p:sp>
        <p:nvSpPr>
          <p:cNvPr id="110" name="Text Placeholder 82">
            <a:extLst>
              <a:ext uri="{FF2B5EF4-FFF2-40B4-BE49-F238E27FC236}">
                <a16:creationId xmlns:a16="http://schemas.microsoft.com/office/drawing/2014/main" id="{28A8B046-EC72-6311-113A-E2E68A448C8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US" noProof="0"/>
              <a:t>Benefit: Copilot can use the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loan assessment information to immediately </a:t>
            </a:r>
            <a:r>
              <a:rPr lang="en-US" sz="900" b="1" noProof="1">
                <a:latin typeface="Segoe UI" panose="020B0502040204020203" pitchFamily="34" charset="0"/>
                <a:cs typeface="Segoe UI" panose="020B0502040204020203" pitchFamily="34" charset="0"/>
              </a:rPr>
              <a:t>create the draft credit memo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using the defined template.</a:t>
            </a:r>
            <a:endParaRPr lang="en-US" noProof="0"/>
          </a:p>
        </p:txBody>
      </p:sp>
      <p:sp>
        <p:nvSpPr>
          <p:cNvPr id="111" name="Text Placeholder 83">
            <a:extLst>
              <a:ext uri="{FF2B5EF4-FFF2-40B4-BE49-F238E27FC236}">
                <a16:creationId xmlns:a16="http://schemas.microsoft.com/office/drawing/2014/main" id="{EE5BE688-AAC8-CD91-C7D6-8BE13E2162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Use PowerPoint to build a presentation with the details of the credit memo for the client meeting.</a:t>
            </a:r>
          </a:p>
        </p:txBody>
      </p:sp>
      <p:sp>
        <p:nvSpPr>
          <p:cNvPr id="112" name="Text Placeholder 84">
            <a:extLst>
              <a:ext uri="{FF2B5EF4-FFF2-40B4-BE49-F238E27FC236}">
                <a16:creationId xmlns:a16="http://schemas.microsoft.com/office/drawing/2014/main" id="{9A0B567C-59B4-5A96-0C53-55F82BC1AE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noProof="1">
                <a:latin typeface="Segoe UI" panose="020B0502040204020203" pitchFamily="34" charset="0"/>
              </a:rPr>
              <a:t>Use Copilot Pages to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 summarize the credit memo features for further discussion with credit analyst and compliance officer.</a:t>
            </a:r>
          </a:p>
        </p:txBody>
      </p:sp>
      <p:sp>
        <p:nvSpPr>
          <p:cNvPr id="114" name="Text Placeholder 85">
            <a:extLst>
              <a:ext uri="{FF2B5EF4-FFF2-40B4-BE49-F238E27FC236}">
                <a16:creationId xmlns:a16="http://schemas.microsoft.com/office/drawing/2014/main" id="{12A12B7D-E01D-08BC-9201-BBD2CD9F98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Generate a draft credit memo of the loan with the information from the assessment.</a:t>
            </a:r>
            <a:endParaRPr lang="en-US" sz="900" noProof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22CEF495-A2BB-80F3-F8AF-2D5E5BD855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568CDE88-F724-9C85-538F-A04A412DF49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8BBC035A-DAD6-872E-85FE-1A8CF7A3953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D7927D09-5C1C-F1FE-686A-2AA59529CF1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44B52-E20F-88EC-DBA1-0958C11C1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7AAB4A5E-F1D3-2807-5B93-6CBC7A26E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92101-9990-3325-88F5-E29115E67D76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A0B7BBD4-DDD7-6932-FBA9-28B13A61B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975BE5B-036D-F653-6BF4-0CCCA03E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DBBDE66A-C683-EA99-F883-BF70B117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169ABB-D290-19A7-234B-6BA909A19125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D5E6517E-BC2C-E2F7-B609-42DD4120A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1C266B4-BE63-7552-B333-0A4CF0525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DF35A2-A282-D2EC-4376-7472EDABAF46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C0AFF869-54C3-7AFD-7460-2D2523F58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4F294F3-4FEA-BA4C-BA7C-B462DF2B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56FAEC6D-3163-1202-432B-9858E31C95D3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Copilot at </a:t>
            </a:r>
            <a:r>
              <a:rPr lang="en-US" noProof="0">
                <a:hlinkClick r:id="rId8"/>
              </a:rPr>
              <a:t>copilot.microsoft.com </a:t>
            </a:r>
            <a:r>
              <a:rPr lang="en-US" noProof="0"/>
              <a:t>or the Microsoft Copilot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Business Chat at </a:t>
            </a:r>
            <a:r>
              <a:rPr lang="en-US" noProof="0">
                <a:hlinkClick r:id="rId8"/>
              </a:rPr>
              <a:t>copilot.microsoft.com</a:t>
            </a:r>
            <a:r>
              <a:rPr lang="en-US" noProof="0"/>
              <a:t>, the Microsoft Copilot mobile app, or the Copilot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1302C7-EBBD-C19F-990E-A01611B2762C}"/>
              </a:ext>
            </a:extLst>
          </p:cNvPr>
          <p:cNvGrpSpPr/>
          <p:nvPr/>
        </p:nvGrpSpPr>
        <p:grpSpPr>
          <a:xfrm>
            <a:off x="791847" y="2523018"/>
            <a:ext cx="3022910" cy="584775"/>
            <a:chOff x="767112" y="2790774"/>
            <a:chExt cx="3022910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5FB8A1-6CD8-AC8E-803F-80FF9219919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665045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CRM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Loan origination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Document management solution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1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A2C973EF-0A49-5EF8-3059-B67067746E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233508-556A-CEEA-DE06-362F2AEF97F2}"/>
              </a:ext>
            </a:extLst>
          </p:cNvPr>
          <p:cNvGrpSpPr/>
          <p:nvPr/>
        </p:nvGrpSpPr>
        <p:grpSpPr>
          <a:xfrm>
            <a:off x="4295031" y="2523244"/>
            <a:ext cx="3162134" cy="584775"/>
            <a:chOff x="767112" y="2790774"/>
            <a:chExt cx="3162134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1555D3-3299-7521-0C3C-54B9AACAD0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804269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CRM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Loan origination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Document management solution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24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F22A5576-BAAA-2451-CB60-2ACED6DD4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DE08E9-BFE6-ACBC-1607-6D6D2A40776A}"/>
              </a:ext>
            </a:extLst>
          </p:cNvPr>
          <p:cNvGrpSpPr/>
          <p:nvPr/>
        </p:nvGrpSpPr>
        <p:grpSpPr>
          <a:xfrm>
            <a:off x="7781702" y="2505666"/>
            <a:ext cx="3162134" cy="584775"/>
            <a:chOff x="767112" y="2790774"/>
            <a:chExt cx="3162134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D54616-4329-22E4-98D5-FCD17A589C4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804269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CRM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Loan origination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Document management solution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36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6A0B86E7-9256-C716-AA43-69108B8537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8098D3-D5E2-40C9-5356-68C14A3F1B12}"/>
              </a:ext>
            </a:extLst>
          </p:cNvPr>
          <p:cNvGrpSpPr/>
          <p:nvPr/>
        </p:nvGrpSpPr>
        <p:grpSpPr>
          <a:xfrm>
            <a:off x="7735215" y="5041291"/>
            <a:ext cx="3165865" cy="584775"/>
            <a:chOff x="767112" y="2790774"/>
            <a:chExt cx="3165865" cy="5847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E63C81-6D67-FDCC-9CE1-0AD8C1EE51C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808000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CRM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Loan origination solution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Document management solution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39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41C7D878-4DA8-C468-C261-AE7CE1AD5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425395-3362-3746-1C36-500AB690721D}"/>
              </a:ext>
            </a:extLst>
          </p:cNvPr>
          <p:cNvGrpSpPr/>
          <p:nvPr/>
        </p:nvGrpSpPr>
        <p:grpSpPr>
          <a:xfrm>
            <a:off x="4443021" y="5140947"/>
            <a:ext cx="1883509" cy="360000"/>
            <a:chOff x="588263" y="1217924"/>
            <a:chExt cx="1883509" cy="360000"/>
          </a:xfrm>
        </p:grpSpPr>
        <p:pic>
          <p:nvPicPr>
            <p:cNvPr id="41" name="Picture 40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BD6953DB-E1B6-2B5F-A1DF-A8C37251CA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274185-8F1F-5023-CB72-277422AC81C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42455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Business Chat </a:t>
              </a:r>
              <a:r>
                <a:rPr lang="en-US" sz="1100" baseline="30000" noProof="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 noProof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0ACA1B-150D-28B9-95FE-C419E1776152}"/>
              </a:ext>
            </a:extLst>
          </p:cNvPr>
          <p:cNvGrpSpPr/>
          <p:nvPr/>
        </p:nvGrpSpPr>
        <p:grpSpPr>
          <a:xfrm>
            <a:off x="866843" y="5198502"/>
            <a:ext cx="2351135" cy="360000"/>
            <a:chOff x="588263" y="2177588"/>
            <a:chExt cx="2351135" cy="360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F82DD0C-82BC-2699-DE85-C4B560C21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FC42D8-6BEA-5AA6-70E1-C45D547BE8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AE1359-08F8-C4FE-BD9F-A52471265617}"/>
              </a:ext>
            </a:extLst>
          </p:cNvPr>
          <p:cNvGrpSpPr/>
          <p:nvPr/>
        </p:nvGrpSpPr>
        <p:grpSpPr>
          <a:xfrm>
            <a:off x="3043023" y="1140281"/>
            <a:ext cx="1750785" cy="203493"/>
            <a:chOff x="1198143" y="862657"/>
            <a:chExt cx="1750785" cy="203493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EA9FBB92-EF39-B6DC-551D-F037725B0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750785" cy="20349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Assets under management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86D13E0-D156-071C-DB30-30144C6E5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2909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Widescreen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Banking | Speed credit memo generation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2024-11-11T02:51:05Z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