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0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40E067-FC6C-893B-9425-206B00E58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DE168A-6291-D837-C1AF-19054951BD2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ECD13C0-2DED-5CF0-76F9-49024E91BD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rtl="0" fontAlgn="base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137DFC-8E6A-161B-5D64-003D89E1B5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57A88C-D68B-7E43-B6BD-8EAA3060908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547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sv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4.png"/><Relationship Id="rId5" Type="http://schemas.openxmlformats.org/officeDocument/2006/relationships/image" Target="../media/image9.svg"/><Relationship Id="rId10" Type="http://schemas.openxmlformats.org/officeDocument/2006/relationships/image" Target="../media/image13.png"/><Relationship Id="rId4" Type="http://schemas.openxmlformats.org/officeDocument/2006/relationships/image" Target="../media/image8.png"/><Relationship Id="rId9" Type="http://schemas.openxmlformats.org/officeDocument/2006/relationships/hyperlink" Target="https://support.microsoft.com/en-us/topic/overview-of-microsoft-365-chat-preview-5b00a52d-7296-48ee-b938-b95b7209f73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86EE67-857B-D299-0BE6-EFD9F7B7DA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9B9E132E-E1C6-250E-1E9D-B3EDD0CEF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6369050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Capital Markets | </a:t>
            </a:r>
            <a:r>
              <a:rPr lang="en-US" noProof="0"/>
              <a:t>Produce daily market reports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09B493EC-288D-25EF-11EA-705E3368DC9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</p:spPr>
        <p:txBody>
          <a:bodyPr/>
          <a:lstStyle/>
          <a:p>
            <a:r>
              <a:rPr lang="en-US" noProof="0"/>
              <a:t>1. Collect market data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34E0EDAD-9E6B-DFD3-171A-223D83D08A8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</p:spPr>
        <p:txBody>
          <a:bodyPr/>
          <a:lstStyle/>
          <a:p>
            <a:r>
              <a:rPr lang="en-US" noProof="0">
                <a:solidFill>
                  <a:schemeClr val="bg1"/>
                </a:solidFill>
              </a:rPr>
              <a:t>6. </a:t>
            </a:r>
            <a:r>
              <a:rPr lang="en-US" noProof="1"/>
              <a:t>Draft customer email</a:t>
            </a:r>
            <a:endParaRPr lang="en-US" noProof="0">
              <a:solidFill>
                <a:schemeClr val="bg1"/>
              </a:solidFill>
            </a:endParaRP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3934E15A-CDFE-5245-802F-259C720139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</p:spPr>
        <p:txBody>
          <a:bodyPr/>
          <a:lstStyle/>
          <a:p>
            <a:r>
              <a:rPr lang="en-US" noProof="0"/>
              <a:t>2. Analyze market research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2DE180DF-305A-185D-F9E1-20ABC65F8FB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</p:spPr>
        <p:txBody>
          <a:bodyPr/>
          <a:lstStyle/>
          <a:p>
            <a:r>
              <a:rPr lang="en-US" noProof="0"/>
              <a:t>5. Identify clients for market update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77072F86-B741-F0C3-B5E4-38FC8DE75A9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</p:spPr>
        <p:txBody>
          <a:bodyPr/>
          <a:lstStyle/>
          <a:p>
            <a:r>
              <a:rPr lang="en-US" noProof="0"/>
              <a:t>3. </a:t>
            </a:r>
            <a:r>
              <a:rPr lang="en-US" noProof="1"/>
              <a:t>Summarize meetings</a:t>
            </a:r>
            <a:endParaRPr lang="en-US" noProof="0"/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49A7EFAE-CCBD-A190-26E2-BB66713434D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</p:spPr>
        <p:txBody>
          <a:bodyPr/>
          <a:lstStyle/>
          <a:p>
            <a:r>
              <a:rPr lang="en-US" noProof="0"/>
              <a:t>4. </a:t>
            </a:r>
            <a:r>
              <a:rPr lang="en-US" noProof="1"/>
              <a:t>Generate report</a:t>
            </a:r>
            <a:endParaRPr lang="en-US" noProof="0">
              <a:solidFill>
                <a:schemeClr val="bg1"/>
              </a:solidFill>
            </a:endParaRP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EDE2A5D1-459F-E01E-324D-5269F10E17C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 and Copilot Studio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DFCF2B54-1FF6-3521-162C-67C3348563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/>
          <a:lstStyle/>
          <a:p>
            <a:r>
              <a:rPr lang="en-US" sz="900" noProof="0">
                <a:latin typeface="Segoe UI" panose="020B0502040204020203" pitchFamily="34" charset="0"/>
                <a:cs typeface="Segoe UI" panose="020B0502040204020203" pitchFamily="34" charset="0"/>
              </a:rPr>
              <a:t>Copilot helps collect market data, economic parameters, financial statements, market news to generate a summary of market trends and investment insights.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DE2DDA0B-6FD4-88B4-5F1B-28D10CEE73E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/>
          <a:lstStyle/>
          <a:p>
            <a:r>
              <a:rPr lang="en-US" sz="900" noProof="1">
                <a:latin typeface="Segoe UI" panose="020B0502040204020203" pitchFamily="34" charset="0"/>
                <a:cs typeface="Segoe UI" panose="020B0502040204020203" pitchFamily="34" charset="0"/>
              </a:rPr>
              <a:t>Share the findings with other analysts and financial advisors for them to add insights and additional content. 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1F76A61B-ACFB-58F8-10D7-11C27EF749A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/>
          <a:lstStyle/>
          <a:p>
            <a:r>
              <a:rPr lang="en-US" sz="900" noProof="1">
                <a:latin typeface="Segoe UI" panose="020B0502040204020203" pitchFamily="34" charset="0"/>
                <a:cs typeface="Segoe UI" panose="020B0502040204020203" pitchFamily="34" charset="0"/>
              </a:rPr>
              <a:t>After meeting with the analyst team to discuss the research, prompt Copilot to summarize the discussion points of the research analysts.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86C13242-6657-F342-515F-DEA63E8CFCB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sz="900" noProof="0">
                <a:latin typeface="Segoe UI" panose="020B0502040204020203" pitchFamily="34" charset="0"/>
                <a:cs typeface="Segoe UI" panose="020B0502040204020203" pitchFamily="34" charset="0"/>
              </a:rPr>
              <a:t>Copilot identifies the most impactful recent news articles along with summary of key points impacting portfolio holdings. </a:t>
            </a:r>
            <a:endParaRPr lang="en-US" noProof="0"/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B6D9837C-B454-BF15-F944-386C3EABBDE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499063"/>
            <a:ext cx="2808000" cy="828296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sz="900" b="1" noProof="1">
                <a:latin typeface="Segoe UI" panose="020B0502040204020203" pitchFamily="34" charset="0"/>
                <a:cs typeface="Segoe UI" panose="020B0502040204020203" pitchFamily="34" charset="0"/>
              </a:rPr>
              <a:t>Use Copilot to draft a personalized email </a:t>
            </a:r>
            <a:r>
              <a:rPr lang="en-US" sz="900" noProof="1">
                <a:latin typeface="Segoe UI" panose="020B0502040204020203" pitchFamily="34" charset="0"/>
                <a:cs typeface="Segoe UI" panose="020B0502040204020203" pitchFamily="34" charset="0"/>
              </a:rPr>
              <a:t>to clients outlining the need for a portfolio review and suggesting a meeting. </a:t>
            </a:r>
            <a:endParaRPr lang="en-US" noProof="0"/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44E1B727-0822-7E92-9863-CF5EF477C8D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sz="900" noProof="1">
                <a:latin typeface="Segoe UI" panose="020B0502040204020203" pitchFamily="34" charset="0"/>
                <a:cs typeface="Segoe UI" panose="020B0502040204020203" pitchFamily="34" charset="0"/>
              </a:rPr>
              <a:t>Use Copilot Pages to collaborate and add inputs to the research. Pages enables Copilot to enhance the collaboration effort.</a:t>
            </a:r>
            <a:endParaRPr lang="en-US" noProof="0"/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FEBB3FB8-0E48-385E-7EA5-A06BA787016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499063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sz="900" b="1" noProof="0">
                <a:latin typeface="Segoe UI" panose="020B0502040204020203" pitchFamily="34" charset="0"/>
                <a:cs typeface="Segoe UI" panose="020B0502040204020203" pitchFamily="34" charset="0"/>
              </a:rPr>
              <a:t>Use Copilot to draft email </a:t>
            </a:r>
            <a:r>
              <a:rPr lang="en-US" sz="900" noProof="0">
                <a:latin typeface="Segoe UI" panose="020B0502040204020203" pitchFamily="34" charset="0"/>
                <a:cs typeface="Segoe UI" panose="020B0502040204020203" pitchFamily="34" charset="0"/>
              </a:rPr>
              <a:t>to compliance team for a review and suggest next steps. </a:t>
            </a:r>
            <a:endParaRPr lang="en-US" noProof="0"/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0178DC55-1BFB-ACFF-0B1F-B2A2CA1A7D7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Benefit: Rather than listening to the meeting recording, u</a:t>
            </a:r>
            <a:r>
              <a:rPr lang="en-US" sz="900" noProof="1">
                <a:latin typeface="Segoe UI" panose="020B0502040204020203" pitchFamily="34" charset="0"/>
                <a:cs typeface="Segoe UI" panose="020B0502040204020203" pitchFamily="34" charset="0"/>
              </a:rPr>
              <a:t>se Copilot to summarize the minutes to brief the discussion points and the action items.</a:t>
            </a:r>
            <a:endParaRPr lang="en-US" noProof="0"/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64A8C95C-1859-F5E9-A81B-2D8D526138B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499063"/>
            <a:ext cx="2808000" cy="626701"/>
          </a:xfrm>
        </p:spPr>
        <p:txBody>
          <a:bodyPr>
            <a:normAutofit/>
          </a:bodyPr>
          <a:lstStyle/>
          <a:p>
            <a:r>
              <a:rPr lang="en-US" noProof="0"/>
              <a:t>Benefit: </a:t>
            </a:r>
            <a:r>
              <a:rPr lang="en-US" sz="900" noProof="1">
                <a:latin typeface="Segoe UI" panose="020B0502040204020203" pitchFamily="34" charset="0"/>
                <a:cs typeface="Segoe UI" panose="020B0502040204020203" pitchFamily="34" charset="0"/>
              </a:rPr>
              <a:t>Copilot used to generate summarized research reports using a standard template. </a:t>
            </a:r>
            <a:endParaRPr lang="en-US" noProof="0"/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2B396A29-1A28-5F58-0914-C82875469BE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/>
          <a:lstStyle/>
          <a:p>
            <a:r>
              <a:rPr lang="en-US" sz="900" noProof="1">
                <a:latin typeface="Segoe UI" panose="020B0502040204020203" pitchFamily="34" charset="0"/>
                <a:cs typeface="Segoe UI" panose="020B0502040204020203" pitchFamily="34" charset="0"/>
              </a:rPr>
              <a:t>Draft an email to clients providing the latest market/sector trends with a brief recommendation</a:t>
            </a:r>
            <a:r>
              <a:rPr lang="en-US" sz="900" b="0" i="0" noProof="0">
                <a:solidFill>
                  <a:srgbClr val="111111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en-US" sz="400" noProof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04B6F0BB-C2B3-CBCA-6572-D02BBD6FDE81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Identify clients with relevant investment positions based on the new market analysis.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BE7EF453-EA94-8335-14B4-6CA978F1B9E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>
            <a:normAutofit fontScale="92500"/>
          </a:bodyPr>
          <a:lstStyle/>
          <a:p>
            <a:r>
              <a:rPr lang="en-US" sz="900" noProof="1">
                <a:latin typeface="Segoe UI" panose="020B0502040204020203" pitchFamily="34" charset="0"/>
                <a:cs typeface="Segoe UI" panose="020B0502040204020203" pitchFamily="34" charset="0"/>
              </a:rPr>
              <a:t>Copilot drafts a comprehensive report based on the data collected and the research analyst discussion notes </a:t>
            </a:r>
            <a:r>
              <a:rPr lang="en-US" sz="900" kern="1200" noProof="1">
                <a:solidFill>
                  <a:schemeClr val="tx1"/>
                </a:solidFill>
                <a:effectLst/>
                <a:latin typeface="Segoe UI"/>
                <a:ea typeface="+mn-ea"/>
                <a:cs typeface="Segoe UI"/>
              </a:rPr>
              <a:t>with daily market overview, sector specific analysis and stocks to watch with brief recommendations.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9AF9ACBF-AC4F-C70A-2E9B-539F283919F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117" name="Text Placeholder 116">
            <a:extLst>
              <a:ext uri="{FF2B5EF4-FFF2-40B4-BE49-F238E27FC236}">
                <a16:creationId xmlns:a16="http://schemas.microsoft.com/office/drawing/2014/main" id="{B89641FE-6127-6461-4A45-50F0D9676A34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18" name="Text Placeholder 117">
            <a:extLst>
              <a:ext uri="{FF2B5EF4-FFF2-40B4-BE49-F238E27FC236}">
                <a16:creationId xmlns:a16="http://schemas.microsoft.com/office/drawing/2014/main" id="{DA1E653D-2467-D885-FF3C-8C12EB035BA1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19" name="Text Placeholder 118">
            <a:extLst>
              <a:ext uri="{FF2B5EF4-FFF2-40B4-BE49-F238E27FC236}">
                <a16:creationId xmlns:a16="http://schemas.microsoft.com/office/drawing/2014/main" id="{E6158CDD-5B1F-5AEF-1BEE-6BF8100796A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E55D534-6DCB-B9A4-81C7-B124238E012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59481" y="4303886"/>
            <a:ext cx="2232519" cy="2554114"/>
          </a:xfrm>
          <a:prstGeom prst="rect">
            <a:avLst/>
          </a:prstGeom>
        </p:spPr>
      </p:pic>
      <p:sp>
        <p:nvSpPr>
          <p:cNvPr id="4" name="Rectangle: Rounded Corners 6">
            <a:extLst>
              <a:ext uri="{FF2B5EF4-FFF2-40B4-BE49-F238E27FC236}">
                <a16:creationId xmlns:a16="http://schemas.microsoft.com/office/drawing/2014/main" id="{B00A492E-825E-A68D-69C3-F654B9EBCF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E57648E2-F767-0394-BEAC-BE0EBE5693DB}"/>
              </a:ext>
            </a:extLst>
          </p:cNvPr>
          <p:cNvGrpSpPr/>
          <p:nvPr/>
        </p:nvGrpSpPr>
        <p:grpSpPr>
          <a:xfrm>
            <a:off x="1624328" y="1132756"/>
            <a:ext cx="1253626" cy="211018"/>
            <a:chOff x="1198144" y="862657"/>
            <a:chExt cx="1253626" cy="211018"/>
          </a:xfrm>
        </p:grpSpPr>
        <p:sp>
          <p:nvSpPr>
            <p:cNvPr id="6" name="Rectangle: Rounded Corners 6">
              <a:extLst>
                <a:ext uri="{FF2B5EF4-FFF2-40B4-BE49-F238E27FC236}">
                  <a16:creationId xmlns:a16="http://schemas.microsoft.com/office/drawing/2014/main" id="{D8D24345-CC50-DBDA-EA2A-DAFA9FB0A6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253626" cy="211018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Client retention</a:t>
              </a:r>
            </a:p>
          </p:txBody>
        </p:sp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C718DA29-03F3-ED2E-E47A-2061997F24C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14" name="Rectangle: Rounded Corners 6">
            <a:extLst>
              <a:ext uri="{FF2B5EF4-FFF2-40B4-BE49-F238E27FC236}">
                <a16:creationId xmlns:a16="http://schemas.microsoft.com/office/drawing/2014/main" id="{C1EC10F7-E56C-D59C-F624-DAC12904DB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01F9E9C-59D3-48F7-056D-E18CE664B8CD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16" name="Rectangle: Rounded Corners 6">
              <a:extLst>
                <a:ext uri="{FF2B5EF4-FFF2-40B4-BE49-F238E27FC236}">
                  <a16:creationId xmlns:a16="http://schemas.microsoft.com/office/drawing/2014/main" id="{C6232567-2D4C-0516-CF6D-3556AEFA70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17" name="Graphic 16">
              <a:extLst>
                <a:ext uri="{FF2B5EF4-FFF2-40B4-BE49-F238E27FC236}">
                  <a16:creationId xmlns:a16="http://schemas.microsoft.com/office/drawing/2014/main" id="{03518BD5-380F-435E-98A8-ECF550F7A540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06432BD-53AF-DF76-9443-6D0AAE3B295A}"/>
              </a:ext>
            </a:extLst>
          </p:cNvPr>
          <p:cNvGrpSpPr/>
          <p:nvPr/>
        </p:nvGrpSpPr>
        <p:grpSpPr>
          <a:xfrm>
            <a:off x="993003" y="2757735"/>
            <a:ext cx="2250050" cy="411140"/>
            <a:chOff x="767112" y="2825909"/>
            <a:chExt cx="2250050" cy="411140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819DC66B-D3A2-F120-DFFB-F864974F9B9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92927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News aggregator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62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D8D09B2F-1F10-D229-6E38-8D4293BEF00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09187547-E3D3-19A8-CF9F-FC65BD0DCE68}"/>
              </a:ext>
            </a:extLst>
          </p:cNvPr>
          <p:cNvGrpSpPr/>
          <p:nvPr/>
        </p:nvGrpSpPr>
        <p:grpSpPr>
          <a:xfrm>
            <a:off x="4525804" y="2786015"/>
            <a:ext cx="1582512" cy="477054"/>
            <a:chOff x="588263" y="1205599"/>
            <a:chExt cx="1582512" cy="477054"/>
          </a:xfrm>
        </p:grpSpPr>
        <p:pic>
          <p:nvPicPr>
            <p:cNvPr id="64" name="Picture 63" descr="Zip Co logo SVG free download, id: 101874 - Brandlogos.net">
              <a:hlinkClick r:id="rId9"/>
              <a:extLst>
                <a:ext uri="{FF2B5EF4-FFF2-40B4-BE49-F238E27FC236}">
                  <a16:creationId xmlns:a16="http://schemas.microsoft.com/office/drawing/2014/main" id="{9B73E160-465A-B5E9-AED4-7601EC0BDB1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76E2DF72-1DB8-41D0-44AB-B111D84292B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205599"/>
              <a:ext cx="1123561" cy="477054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2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Copilot Pages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defTabSz="914367">
                <a:defRPr/>
              </a:pP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503D0895-AFDC-005E-5004-459D1E5F5233}"/>
              </a:ext>
            </a:extLst>
          </p:cNvPr>
          <p:cNvGrpSpPr/>
          <p:nvPr/>
        </p:nvGrpSpPr>
        <p:grpSpPr>
          <a:xfrm>
            <a:off x="8070773" y="2721179"/>
            <a:ext cx="1565400" cy="360000"/>
            <a:chOff x="588263" y="3617084"/>
            <a:chExt cx="1565400" cy="360000"/>
          </a:xfrm>
        </p:grpSpPr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90D764D4-E34C-AF66-A44D-F7E70B2D6141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175EB56-08BC-7D2F-49C5-67C8924A453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106449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9818213-DA49-A2F2-3732-B0241EDB3A6E}"/>
              </a:ext>
            </a:extLst>
          </p:cNvPr>
          <p:cNvGrpSpPr/>
          <p:nvPr/>
        </p:nvGrpSpPr>
        <p:grpSpPr>
          <a:xfrm>
            <a:off x="7968346" y="5186654"/>
            <a:ext cx="2351135" cy="360000"/>
            <a:chOff x="588263" y="2657420"/>
            <a:chExt cx="2351135" cy="360000"/>
          </a:xfrm>
        </p:grpSpPr>
        <p:pic>
          <p:nvPicPr>
            <p:cNvPr id="70" name="Picture 69">
              <a:extLst>
                <a:ext uri="{FF2B5EF4-FFF2-40B4-BE49-F238E27FC236}">
                  <a16:creationId xmlns:a16="http://schemas.microsoft.com/office/drawing/2014/main" id="{CCF917A0-8245-073D-5D40-C68857E8DCC5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92BD1A45-BC00-346B-C12A-57D269F0EFC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1212183A-C0D1-976C-676F-B0F7B0366A7C}"/>
              </a:ext>
            </a:extLst>
          </p:cNvPr>
          <p:cNvGrpSpPr/>
          <p:nvPr/>
        </p:nvGrpSpPr>
        <p:grpSpPr>
          <a:xfrm>
            <a:off x="4417025" y="5115067"/>
            <a:ext cx="2250050" cy="480390"/>
            <a:chOff x="767112" y="2825909"/>
            <a:chExt cx="2250050" cy="480390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357B30E1-77C6-4C91-4C2E-D88E65C4E3AF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860023"/>
              <a:ext cx="1892184" cy="446276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Portfolio management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77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AC08A8F3-B6E1-D7F7-05AC-9C8094687B7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929F7447-6AC8-E307-9CB5-9B6975D77CAD}"/>
              </a:ext>
            </a:extLst>
          </p:cNvPr>
          <p:cNvGrpSpPr/>
          <p:nvPr/>
        </p:nvGrpSpPr>
        <p:grpSpPr>
          <a:xfrm>
            <a:off x="993003" y="5066870"/>
            <a:ext cx="2250050" cy="411140"/>
            <a:chOff x="767112" y="2825909"/>
            <a:chExt cx="2250050" cy="411140"/>
          </a:xfrm>
        </p:grpSpPr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F00D7C50-C5F6-2EFF-2EBE-08D47E62676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929272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CRM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solution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80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30846164-9776-4497-A529-5C401938782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5282680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338</Words>
  <Application>Microsoft Office PowerPoint</Application>
  <PresentationFormat>Widescreen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Capital Markets | Produce daily market reports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2025-02-11T02:12:14Z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