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0E067-FC6C-893B-9425-206B00E5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E168A-6291-D837-C1AF-19054951B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D13C0-2DED-5CF0-76F9-49024E91B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37DFC-8E6A-161B-5D64-003D89E1B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6EE67-857B-D299-0BE6-EFD9F7B7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9B9E132E-E1C6-250E-1E9D-B3EDD0CE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369050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Capital Markets | </a:t>
            </a:r>
            <a:r>
              <a:rPr lang="en-US" noProof="0" dirty="0"/>
              <a:t>Produce daily market reports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9B493EC-288D-25EF-11EA-705E3368D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Collect market data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34E0EDAD-9E6B-DFD3-171A-223D83D08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>
                <a:solidFill>
                  <a:schemeClr val="bg1"/>
                </a:solidFill>
              </a:rPr>
              <a:t>6. </a:t>
            </a:r>
            <a:r>
              <a:rPr lang="en-US" noProof="1"/>
              <a:t>Draft customer email</a:t>
            </a:r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934E15A-CDFE-5245-802F-259C72013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Analyze market research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DE180DF-305A-185D-F9E1-20ABC65F8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Identify clients for market update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7072F86-B741-F0C3-B5E4-38FC8DE75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</a:t>
            </a:r>
            <a:r>
              <a:rPr lang="en-US" noProof="1"/>
              <a:t>Summarize meetings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49A7EFAE-CCBD-A190-26E2-BB66713434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</a:t>
            </a:r>
            <a:r>
              <a:rPr lang="en-US" noProof="1"/>
              <a:t>Generate report</a:t>
            </a:r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DE2A5D1-459F-E01E-324D-5269F10E17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FCF2B54-1FF6-3521-162C-67C3348563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Copilot helps collect market data, economic parameters, financial statements, market news to generate a summary of market trends and investment insights.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E2DDA0B-6FD4-88B4-5F1B-28D10CEE73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Share the findings with other analysts and financial advisors for them to add insights and additional  content.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F76A61B-ACFB-58F8-10D7-11C27EF749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After meeting with the analyst team to discuss the research, prompt Copilot to summarize the discussion points of the research analysts.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6C13242-6657-F342-515F-DEA63E8CFC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Copilot identifies the most impactful recent news articles along with summary of key points impacting portfolio holdings. </a:t>
            </a:r>
            <a:endParaRPr lang="en-US" noProof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6D9837C-B454-BF15-F944-386C3EABBD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499063"/>
            <a:ext cx="2808000" cy="828296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b="1" noProof="1">
                <a:latin typeface="Segoe UI" panose="020B0502040204020203" pitchFamily="34" charset="0"/>
                <a:cs typeface="Segoe UI" panose="020B0502040204020203" pitchFamily="34" charset="0"/>
              </a:rPr>
              <a:t>Use Copilot to draft a personalized email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to clients outlining the need for a portfolio review and suggesting a meeting. </a:t>
            </a:r>
            <a:endParaRPr lang="en-US" noProof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4E1B727-0822-7E92-9863-CF5EF477C8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Use Copilot Pages to collaborate and add inputs to the research. Pages enables Copilot to enhance the collaboration effort.</a:t>
            </a:r>
            <a:endParaRPr lang="en-US" noProof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EBB3FB8-0E48-385E-7EA5-A06BA78701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499063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sz="900" b="1" noProof="0">
                <a:latin typeface="Segoe UI" panose="020B0502040204020203" pitchFamily="34" charset="0"/>
                <a:cs typeface="Segoe UI" panose="020B0502040204020203" pitchFamily="34" charset="0"/>
              </a:rPr>
              <a:t>Use Copilot to draft email </a:t>
            </a:r>
            <a:r>
              <a:rPr lang="en-US" sz="900" noProof="0">
                <a:latin typeface="Segoe UI" panose="020B0502040204020203" pitchFamily="34" charset="0"/>
                <a:cs typeface="Segoe UI" panose="020B0502040204020203" pitchFamily="34" charset="0"/>
              </a:rPr>
              <a:t>to compliance team for a review and suggest next steps. </a:t>
            </a:r>
            <a:endParaRPr lang="en-US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178DC55-1BFB-ACFF-0B1F-B2A2CA1A7D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Rather than listening to the meeting recording, u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se Copilot to summarize the minutes to brief the discussion points and the action items.</a:t>
            </a:r>
            <a:endParaRPr lang="en-US" noProof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64A8C95C-1859-F5E9-A81B-2D8D526138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499063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Copilot used to generate summarized research reports using a standard template. </a:t>
            </a:r>
            <a:endParaRPr lang="en-US" noProof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2B396A29-1A28-5F58-0914-C82875469B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Draft an email to clients providing the latest market/sector trends with a brief recommendation</a:t>
            </a:r>
            <a:r>
              <a:rPr lang="en-US" sz="900" b="0" i="0" noProof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400" noProof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04B6F0BB-C2B3-CBCA-6572-D02BBD6FDE8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Identify clients with relevant investment positions based on the new market analysis.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E7EF453-EA94-8335-14B4-6CA978F1B9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sz="900" noProof="1">
                <a:latin typeface="Segoe UI" panose="020B0502040204020203" pitchFamily="34" charset="0"/>
                <a:cs typeface="Segoe UI" panose="020B0502040204020203" pitchFamily="34" charset="0"/>
              </a:rPr>
              <a:t>Copilot drafts a comprehensive report based on the data collected and the research analyst discussion notes </a:t>
            </a:r>
            <a:r>
              <a:rPr lang="en-US" sz="900" kern="1200" noProof="1">
                <a:solidFill>
                  <a:schemeClr val="tx1"/>
                </a:solidFill>
                <a:effectLst/>
                <a:latin typeface="Segoe UI"/>
                <a:ea typeface="+mn-ea"/>
                <a:cs typeface="Segoe UI"/>
              </a:rPr>
              <a:t>with daily market overview, sector specific analysis and stocks to watch with brief recommendations.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9AF9ACBF-AC4F-C70A-2E9B-539F283919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B89641FE-6127-6461-4A45-50F0D9676A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DA1E653D-2467-D885-FF3C-8C12EB035B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E6158CDD-5B1F-5AEF-1BEE-6BF8100796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5D534-6DCB-B9A4-81C7-B124238E0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B00A492E-825E-A68D-69C3-F654B9EBC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7648E2-F767-0394-BEAC-BE0EBE5693DB}"/>
              </a:ext>
            </a:extLst>
          </p:cNvPr>
          <p:cNvGrpSpPr/>
          <p:nvPr/>
        </p:nvGrpSpPr>
        <p:grpSpPr>
          <a:xfrm>
            <a:off x="1624328" y="1132756"/>
            <a:ext cx="1253626" cy="211018"/>
            <a:chOff x="1198144" y="862657"/>
            <a:chExt cx="1253626" cy="211018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D8D24345-CC50-DBDA-EA2A-DAFA9FB0A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253626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718DA29-03F3-ED2E-E47A-2061997F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C1EC10F7-E56C-D59C-F624-DAC12904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F9E9C-59D3-48F7-056D-E18CE664B8C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C6232567-2D4C-0516-CF6D-3556AEFA7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3518BD5-380F-435E-98A8-ECF550F7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EB26240C-B7F7-9C2D-9CE3-270538A57C8F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8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8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6432BD-53AF-DF76-9443-6D0AAE3B295A}"/>
              </a:ext>
            </a:extLst>
          </p:cNvPr>
          <p:cNvGrpSpPr/>
          <p:nvPr/>
        </p:nvGrpSpPr>
        <p:grpSpPr>
          <a:xfrm>
            <a:off x="993003" y="2757735"/>
            <a:ext cx="2250050" cy="411140"/>
            <a:chOff x="767112" y="2825909"/>
            <a:chExt cx="2250050" cy="41114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19DC66B-D3A2-F120-DFFB-F864974F9B9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News aggregator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6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D8D09B2F-1F10-D229-6E38-8D4293BEF0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187547-E3D3-19A8-CF9F-FC65BD0DCE68}"/>
              </a:ext>
            </a:extLst>
          </p:cNvPr>
          <p:cNvGrpSpPr/>
          <p:nvPr/>
        </p:nvGrpSpPr>
        <p:grpSpPr>
          <a:xfrm>
            <a:off x="4525804" y="2786015"/>
            <a:ext cx="1582512" cy="477054"/>
            <a:chOff x="588263" y="1205599"/>
            <a:chExt cx="1582512" cy="477054"/>
          </a:xfrm>
        </p:grpSpPr>
        <p:pic>
          <p:nvPicPr>
            <p:cNvPr id="64" name="Picture 63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9B73E160-465A-B5E9-AED4-7601EC0BDB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E2DF72-1DB8-41D0-44AB-B111D84292B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05599"/>
              <a:ext cx="1123561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 noProof="0">
                  <a:solidFill>
                    <a:prstClr val="black"/>
                  </a:solidFill>
                  <a:latin typeface="Segoe UI Semibold"/>
                </a:rPr>
                <a:t>2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Copilot Pages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endParaRPr lang="en-US" sz="1100" noProof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03D0895-AFDC-005E-5004-459D1E5F5233}"/>
              </a:ext>
            </a:extLst>
          </p:cNvPr>
          <p:cNvGrpSpPr/>
          <p:nvPr/>
        </p:nvGrpSpPr>
        <p:grpSpPr>
          <a:xfrm>
            <a:off x="8070773" y="2721179"/>
            <a:ext cx="1565400" cy="360000"/>
            <a:chOff x="588263" y="3617084"/>
            <a:chExt cx="1565400" cy="36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0D764D4-E34C-AF66-A44D-F7E70B2D6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75EB56-08BC-7D2F-49C5-67C8924A45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0644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818213-DA49-A2F2-3732-B0241EDB3A6E}"/>
              </a:ext>
            </a:extLst>
          </p:cNvPr>
          <p:cNvGrpSpPr/>
          <p:nvPr/>
        </p:nvGrpSpPr>
        <p:grpSpPr>
          <a:xfrm>
            <a:off x="7968346" y="5186654"/>
            <a:ext cx="2351135" cy="360000"/>
            <a:chOff x="588263" y="2657420"/>
            <a:chExt cx="2351135" cy="3600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CF917A0-8245-073D-5D40-C68857E8D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BD1A45-BC00-346B-C12A-57D269F0EF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12183A-C0D1-976C-676F-B0F7B0366A7C}"/>
              </a:ext>
            </a:extLst>
          </p:cNvPr>
          <p:cNvGrpSpPr/>
          <p:nvPr/>
        </p:nvGrpSpPr>
        <p:grpSpPr>
          <a:xfrm>
            <a:off x="4417025" y="5115067"/>
            <a:ext cx="2250050" cy="480390"/>
            <a:chOff x="767112" y="2825909"/>
            <a:chExt cx="2250050" cy="48039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7B30E1-77C6-4C91-4C2E-D88E65C4E3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189218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Portfolio management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solution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7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AC08A8F3-B6E1-D7F7-05AC-9C8094687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29F7447-6AC8-E307-9CB5-9B6975D77CAD}"/>
              </a:ext>
            </a:extLst>
          </p:cNvPr>
          <p:cNvGrpSpPr/>
          <p:nvPr/>
        </p:nvGrpSpPr>
        <p:grpSpPr>
          <a:xfrm>
            <a:off x="993003" y="5066870"/>
            <a:ext cx="2250050" cy="411140"/>
            <a:chOff x="767112" y="2825909"/>
            <a:chExt cx="2250050" cy="41114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00D7C50-C5F6-2EFF-2EBE-08D47E6267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CRM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solution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80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30846164-9776-4497-A529-5C40193878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28268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Capital Markets | Produce daily market reports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2024-11-14T19:54:53Z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