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1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23FFC-42CC-D354-7ABB-666147D0A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6F6A27-C9FA-0052-E03C-67F061A142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46232D-222F-B726-3F9D-F5E4854C95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BD67F4-C2C4-B8ED-46DC-6E4BB9DC56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2248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5.pn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svg"/><Relationship Id="rId12" Type="http://schemas.openxmlformats.org/officeDocument/2006/relationships/hyperlink" Target="https://copilot.microsof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D3685-3E6C-AEC7-0899-38B4FB55FA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E8C57B36-E3C7-F5AE-BE1E-746D8A86F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Insurance | </a:t>
            </a:r>
            <a:r>
              <a:rPr lang="en-US" noProof="0" dirty="0"/>
              <a:t>Process a claim</a:t>
            </a:r>
          </a:p>
        </p:txBody>
      </p:sp>
      <p:sp>
        <p:nvSpPr>
          <p:cNvPr id="92" name="Text Placeholder 46">
            <a:extLst>
              <a:ext uri="{FF2B5EF4-FFF2-40B4-BE49-F238E27FC236}">
                <a16:creationId xmlns:a16="http://schemas.microsoft.com/office/drawing/2014/main" id="{E7D0ECC3-5733-95DB-CA36-CDB7A02376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spc="-30" noProof="0"/>
              <a:t>1. Summarize customer support issues</a:t>
            </a:r>
          </a:p>
        </p:txBody>
      </p:sp>
      <p:sp>
        <p:nvSpPr>
          <p:cNvPr id="93" name="Text Placeholder 47">
            <a:extLst>
              <a:ext uri="{FF2B5EF4-FFF2-40B4-BE49-F238E27FC236}">
                <a16:creationId xmlns:a16="http://schemas.microsoft.com/office/drawing/2014/main" id="{970FF1F8-91A3-6470-DC91-5889F93761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 dirty="0"/>
              <a:t>6. Respond to the claim</a:t>
            </a:r>
          </a:p>
        </p:txBody>
      </p:sp>
      <p:sp>
        <p:nvSpPr>
          <p:cNvPr id="94" name="Text Placeholder 48">
            <a:extLst>
              <a:ext uri="{FF2B5EF4-FFF2-40B4-BE49-F238E27FC236}">
                <a16:creationId xmlns:a16="http://schemas.microsoft.com/office/drawing/2014/main" id="{54744EEC-2F6D-5B49-CDAE-B2675FF735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Update a claims form</a:t>
            </a:r>
          </a:p>
        </p:txBody>
      </p:sp>
      <p:sp>
        <p:nvSpPr>
          <p:cNvPr id="95" name="Text Placeholder 49">
            <a:extLst>
              <a:ext uri="{FF2B5EF4-FFF2-40B4-BE49-F238E27FC236}">
                <a16:creationId xmlns:a16="http://schemas.microsoft.com/office/drawing/2014/main" id="{A797927A-4567-AEA3-3E84-22AC8C0B6E4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Summarize FNOL call</a:t>
            </a:r>
          </a:p>
        </p:txBody>
      </p:sp>
      <p:sp>
        <p:nvSpPr>
          <p:cNvPr id="98" name="Text Placeholder 50">
            <a:extLst>
              <a:ext uri="{FF2B5EF4-FFF2-40B4-BE49-F238E27FC236}">
                <a16:creationId xmlns:a16="http://schemas.microsoft.com/office/drawing/2014/main" id="{0BEF703D-7BE2-24F6-1728-C2E9B4AF7A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Search repository</a:t>
            </a:r>
          </a:p>
        </p:txBody>
      </p:sp>
      <p:sp>
        <p:nvSpPr>
          <p:cNvPr id="99" name="Text Placeholder 51">
            <a:extLst>
              <a:ext uri="{FF2B5EF4-FFF2-40B4-BE49-F238E27FC236}">
                <a16:creationId xmlns:a16="http://schemas.microsoft.com/office/drawing/2014/main" id="{D5155C27-7364-7092-8993-7D545EC124B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Prepare for a meeting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E4AA91E4-E1A9-7676-F97D-0C7F799A9D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100" name="Text Placeholder 53">
            <a:extLst>
              <a:ext uri="{FF2B5EF4-FFF2-40B4-BE49-F238E27FC236}">
                <a16:creationId xmlns:a16="http://schemas.microsoft.com/office/drawing/2014/main" id="{0C38ED82-1877-63C2-2C69-FDCB4E579F5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Develop a Power Automate workflow to notify claims agents of issues with their customers.</a:t>
            </a:r>
          </a:p>
        </p:txBody>
      </p:sp>
      <p:sp>
        <p:nvSpPr>
          <p:cNvPr id="101" name="Text Placeholder 54">
            <a:extLst>
              <a:ext uri="{FF2B5EF4-FFF2-40B4-BE49-F238E27FC236}">
                <a16:creationId xmlns:a16="http://schemas.microsoft.com/office/drawing/2014/main" id="{C69A7172-FED1-2E44-D7A0-3191032EBB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Use Copilot to update a claims form based on information in an email.</a:t>
            </a:r>
          </a:p>
        </p:txBody>
      </p:sp>
      <p:sp>
        <p:nvSpPr>
          <p:cNvPr id="102" name="Text Placeholder 55">
            <a:extLst>
              <a:ext uri="{FF2B5EF4-FFF2-40B4-BE49-F238E27FC236}">
                <a16:creationId xmlns:a16="http://schemas.microsoft.com/office/drawing/2014/main" id="{67D6C2B2-3D0D-2337-D3C6-6B521A5421E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Use a custom agent built using Copilot Studio to find answers to common questions.</a:t>
            </a:r>
          </a:p>
        </p:txBody>
      </p:sp>
      <p:sp>
        <p:nvSpPr>
          <p:cNvPr id="103" name="Text Placeholder 56">
            <a:extLst>
              <a:ext uri="{FF2B5EF4-FFF2-40B4-BE49-F238E27FC236}">
                <a16:creationId xmlns:a16="http://schemas.microsoft.com/office/drawing/2014/main" id="{BC2422E2-CB08-6E0F-A1EE-24608D0C00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Prioritize customer issues </a:t>
            </a:r>
            <a:r>
              <a:rPr lang="en-US" noProof="0"/>
              <a:t>from a given time period.</a:t>
            </a:r>
          </a:p>
        </p:txBody>
      </p:sp>
      <p:sp>
        <p:nvSpPr>
          <p:cNvPr id="104" name="Text Placeholder 57">
            <a:extLst>
              <a:ext uri="{FF2B5EF4-FFF2-40B4-BE49-F238E27FC236}">
                <a16:creationId xmlns:a16="http://schemas.microsoft.com/office/drawing/2014/main" id="{10839322-8AD8-87F0-B4F5-B9FB8103ACC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draft email content </a:t>
            </a:r>
            <a:r>
              <a:rPr lang="en-US" noProof="0"/>
              <a:t>with the appropriate tone and depth.</a:t>
            </a:r>
          </a:p>
        </p:txBody>
      </p:sp>
      <p:sp>
        <p:nvSpPr>
          <p:cNvPr id="105" name="Text Placeholder 58">
            <a:extLst>
              <a:ext uri="{FF2B5EF4-FFF2-40B4-BE49-F238E27FC236}">
                <a16:creationId xmlns:a16="http://schemas.microsoft.com/office/drawing/2014/main" id="{1588BD5A-1C6A-ECC8-7F4F-81BE4F9B905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update claims forms </a:t>
            </a:r>
            <a:r>
              <a:rPr lang="en-US" noProof="0"/>
              <a:t>without having to search for specific content.</a:t>
            </a:r>
          </a:p>
        </p:txBody>
      </p:sp>
      <p:sp>
        <p:nvSpPr>
          <p:cNvPr id="106" name="Text Placeholder 59">
            <a:extLst>
              <a:ext uri="{FF2B5EF4-FFF2-40B4-BE49-F238E27FC236}">
                <a16:creationId xmlns:a16="http://schemas.microsoft.com/office/drawing/2014/main" id="{C06979A1-E369-7582-A8BD-30295AE2513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Ensure call transcripts are captured </a:t>
            </a:r>
            <a:r>
              <a:rPr lang="en-US" noProof="0"/>
              <a:t>and important points are captured in a summary.</a:t>
            </a:r>
          </a:p>
        </p:txBody>
      </p:sp>
      <p:sp>
        <p:nvSpPr>
          <p:cNvPr id="107" name="Text Placeholder 60">
            <a:extLst>
              <a:ext uri="{FF2B5EF4-FFF2-40B4-BE49-F238E27FC236}">
                <a16:creationId xmlns:a16="http://schemas.microsoft.com/office/drawing/2014/main" id="{78444432-3F0A-F4B8-3FEF-22D5D634962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Quickly get answers to questions </a:t>
            </a:r>
            <a:r>
              <a:rPr lang="en-US" noProof="0"/>
              <a:t>about policy coverages.</a:t>
            </a:r>
          </a:p>
        </p:txBody>
      </p:sp>
      <p:sp>
        <p:nvSpPr>
          <p:cNvPr id="110" name="Text Placeholder 82">
            <a:extLst>
              <a:ext uri="{FF2B5EF4-FFF2-40B4-BE49-F238E27FC236}">
                <a16:creationId xmlns:a16="http://schemas.microsoft.com/office/drawing/2014/main" id="{DDA30896-BF3F-37E1-AE18-06D4DE8EC9A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summarize documentation</a:t>
            </a:r>
            <a:r>
              <a:rPr lang="en-US" noProof="0"/>
              <a:t> across internal documents and customer calls and emails.</a:t>
            </a:r>
          </a:p>
        </p:txBody>
      </p:sp>
      <p:sp>
        <p:nvSpPr>
          <p:cNvPr id="111" name="Text Placeholder 83">
            <a:extLst>
              <a:ext uri="{FF2B5EF4-FFF2-40B4-BE49-F238E27FC236}">
                <a16:creationId xmlns:a16="http://schemas.microsoft.com/office/drawing/2014/main" id="{0D434B14-7066-B318-3340-8BB70FF196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Ask Copilot to draft a response to a customer claim based on the available documentation.</a:t>
            </a:r>
          </a:p>
        </p:txBody>
      </p:sp>
      <p:sp>
        <p:nvSpPr>
          <p:cNvPr id="112" name="Text Placeholder 84">
            <a:extLst>
              <a:ext uri="{FF2B5EF4-FFF2-40B4-BE49-F238E27FC236}">
                <a16:creationId xmlns:a16="http://schemas.microsoft.com/office/drawing/2014/main" id="{4FE699AA-9109-E0BF-7D17-6DFDE916E00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 dirty="0"/>
              <a:t>Generate call transcripts from Teams Phone and create summaries of first notice of loss (FNOL) calls.</a:t>
            </a:r>
          </a:p>
        </p:txBody>
      </p:sp>
      <p:sp>
        <p:nvSpPr>
          <p:cNvPr id="114" name="Text Placeholder 85">
            <a:extLst>
              <a:ext uri="{FF2B5EF4-FFF2-40B4-BE49-F238E27FC236}">
                <a16:creationId xmlns:a16="http://schemas.microsoft.com/office/drawing/2014/main" id="{06175391-F8C6-F6E5-4C28-F0F7B8C922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Summarize claim content prior to a settlement discussion.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5985354-79E7-080E-20D6-D77210A2449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31941E83-85CD-7DCC-A468-A57C295D417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26849989-B45F-D0A5-5AB3-3FBADD85D71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3" name="Text Placeholder 152">
            <a:extLst>
              <a:ext uri="{FF2B5EF4-FFF2-40B4-BE49-F238E27FC236}">
                <a16:creationId xmlns:a16="http://schemas.microsoft.com/office/drawing/2014/main" id="{9881F867-FF4A-0534-CC16-A5A5201F28B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B5E469D2-B989-CC2F-A695-71D151DDDC67}"/>
              </a:ext>
            </a:extLst>
          </p:cNvPr>
          <p:cNvGrpSpPr/>
          <p:nvPr/>
        </p:nvGrpSpPr>
        <p:grpSpPr>
          <a:xfrm>
            <a:off x="1508691" y="5198503"/>
            <a:ext cx="1493471" cy="360000"/>
            <a:chOff x="588263" y="1217924"/>
            <a:chExt cx="1493471" cy="360000"/>
          </a:xfrm>
        </p:grpSpPr>
        <p:pic>
          <p:nvPicPr>
            <p:cNvPr id="136" name="Picture 135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799A9EEE-2F84-36C1-E0C2-4FC2AC5FAE5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7F366C58-06C3-F15A-2DD0-5354573F84E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3452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0AE85E58-7415-EFB5-E560-5935773CD297}"/>
              </a:ext>
            </a:extLst>
          </p:cNvPr>
          <p:cNvGrpSpPr/>
          <p:nvPr/>
        </p:nvGrpSpPr>
        <p:grpSpPr>
          <a:xfrm>
            <a:off x="4660094" y="2772316"/>
            <a:ext cx="1596649" cy="360000"/>
            <a:chOff x="588263" y="1217924"/>
            <a:chExt cx="1596649" cy="360000"/>
          </a:xfrm>
        </p:grpSpPr>
        <p:pic>
          <p:nvPicPr>
            <p:cNvPr id="139" name="Picture 138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B5B7374A-237D-0F2F-2F90-D6D890AC207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81BC0C0F-02B7-B30A-65EE-C8FC7723470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13769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6ED11B65-EE4E-1E1A-D39C-00FEFDE2AC0A}"/>
              </a:ext>
            </a:extLst>
          </p:cNvPr>
          <p:cNvGrpSpPr/>
          <p:nvPr/>
        </p:nvGrpSpPr>
        <p:grpSpPr>
          <a:xfrm>
            <a:off x="8376885" y="5198503"/>
            <a:ext cx="1510065" cy="360000"/>
            <a:chOff x="588263" y="1217924"/>
            <a:chExt cx="1510065" cy="360000"/>
          </a:xfrm>
        </p:grpSpPr>
        <p:pic>
          <p:nvPicPr>
            <p:cNvPr id="148" name="Picture 147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CA036D21-C54A-DB3A-CDEF-58523E3052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BED9C2C4-08AB-598A-25E8-1F521319B7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5111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FA91C795-A5ED-5D69-5B24-33A8E51FC62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9481" y="4303886"/>
            <a:ext cx="2232519" cy="2554114"/>
          </a:xfrm>
          <a:prstGeom prst="rect">
            <a:avLst/>
          </a:prstGeom>
        </p:spPr>
      </p:pic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EFEEC74B-27ED-B31F-ECCE-86703409C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09D897-303A-1E3C-724C-1998CCA99D9E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6AD0A06A-4817-666E-6E0D-917F4C7DFA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Client retention</a:t>
              </a: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55B6801F-F0AB-20A5-DA99-FF61CDABE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4" name="Rectangle: Rounded Corners 6">
            <a:extLst>
              <a:ext uri="{FF2B5EF4-FFF2-40B4-BE49-F238E27FC236}">
                <a16:creationId xmlns:a16="http://schemas.microsoft.com/office/drawing/2014/main" id="{C322EB56-0A9C-4C0B-7E1F-C45799BE6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30A496-7CD1-2BC6-B2E9-06FA41937102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B2F8991F-EBC4-28FB-E5F8-1603098C5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40AB8EEB-89D8-88D4-FBE7-250BF5BF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F47C2AC-78AD-BD36-A25C-5F811920455A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403AE180-1F1C-0150-3E72-FD74E9FE4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5C67E759-1A83-77D6-093B-091FBAF7EDC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A5421D6-218C-ED97-5014-B491B1891F5D}"/>
              </a:ext>
            </a:extLst>
          </p:cNvPr>
          <p:cNvGrpSpPr/>
          <p:nvPr/>
        </p:nvGrpSpPr>
        <p:grpSpPr>
          <a:xfrm>
            <a:off x="812632" y="2768591"/>
            <a:ext cx="2351135" cy="360000"/>
            <a:chOff x="588263" y="5056580"/>
            <a:chExt cx="2351135" cy="360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6711BC3-B546-2E81-1835-8CF4F1E87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5056580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845D3A-24C7-52D9-0EAE-28B55E0A77B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515194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 Automate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A7BB9CB-65BE-602D-E4DA-7C48C16A17D8}"/>
              </a:ext>
            </a:extLst>
          </p:cNvPr>
          <p:cNvGrpSpPr/>
          <p:nvPr/>
        </p:nvGrpSpPr>
        <p:grpSpPr>
          <a:xfrm>
            <a:off x="4513956" y="5191904"/>
            <a:ext cx="2351135" cy="360000"/>
            <a:chOff x="588263" y="3617084"/>
            <a:chExt cx="2351135" cy="36000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2517318B-FDA8-4528-A4B1-1320691162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F4FC25E-E447-D0F8-FE28-344439C3370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667CC5E5-0C50-0E70-5AFB-64C2243E4751}"/>
              </a:ext>
            </a:extLst>
          </p:cNvPr>
          <p:cNvSpPr txBox="1">
            <a:spLocks/>
          </p:cNvSpPr>
          <p:nvPr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Copilot Chat at </a:t>
            </a:r>
            <a:r>
              <a:rPr lang="en-US" noProof="0" dirty="0">
                <a:hlinkClick r:id="rId1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Copilot Chat at </a:t>
            </a:r>
            <a:r>
              <a:rPr lang="en-US" noProof="0" dirty="0">
                <a:hlinkClick r:id="rId12"/>
              </a:rPr>
              <a:t>m365copilot.com</a:t>
            </a:r>
            <a:r>
              <a:rPr lang="en-US" noProof="0" dirty="0"/>
              <a:t>, the Microsoft 365 Copilot Chat mobile app, or the Copilot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C23EF67-560B-4332-F93B-B909A85D5368}"/>
              </a:ext>
            </a:extLst>
          </p:cNvPr>
          <p:cNvGrpSpPr/>
          <p:nvPr/>
        </p:nvGrpSpPr>
        <p:grpSpPr>
          <a:xfrm>
            <a:off x="7832436" y="2773755"/>
            <a:ext cx="2321472" cy="437396"/>
            <a:chOff x="3288531" y="5923194"/>
            <a:chExt cx="2321472" cy="437396"/>
          </a:xfrm>
        </p:grpSpPr>
        <p:pic>
          <p:nvPicPr>
            <p:cNvPr id="23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1E98AA05-CE0F-586D-7D45-A50A33D3996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C813187-88CA-68B1-AB40-8D085EB4B8F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17819" y="5939962"/>
              <a:ext cx="1892184" cy="4206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SharePoint repository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E9C0342-C960-427B-0118-E7331922BEFD}"/>
              </a:ext>
            </a:extLst>
          </p:cNvPr>
          <p:cNvGrpSpPr/>
          <p:nvPr/>
        </p:nvGrpSpPr>
        <p:grpSpPr>
          <a:xfrm>
            <a:off x="3041652" y="1132756"/>
            <a:ext cx="1332000" cy="216000"/>
            <a:chOff x="1198144" y="862657"/>
            <a:chExt cx="1332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957FDB21-EFB4-A3C1-9988-A0947BF27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err="1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Opex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 % of revenue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93B80F17-1015-B50D-8566-A79FC6AFEFE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051655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359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Insurance | Process a claim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