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594"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715" dt="2025-03-09T20:13:40.6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0" autoAdjust="0"/>
    <p:restoredTop sz="94660"/>
  </p:normalViewPr>
  <p:slideViewPr>
    <p:cSldViewPr snapToGrid="0">
      <p:cViewPr varScale="1">
        <p:scale>
          <a:sx n="100" d="100"/>
          <a:sy n="100" d="100"/>
        </p:scale>
        <p:origin x="366"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3/10/2025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Scenario five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85751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78065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78065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5368764" y="423899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22079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76908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5" name="Level">
            <a:extLst>
              <a:ext uri="{FF2B5EF4-FFF2-40B4-BE49-F238E27FC236}">
                <a16:creationId xmlns:a16="http://schemas.microsoft.com/office/drawing/2014/main" id="{4E598159-8F90-2398-990A-87C7DBACA382}"/>
              </a:ext>
            </a:extLst>
          </p:cNvPr>
          <p:cNvSpPr>
            <a:spLocks noGrp="1"/>
          </p:cNvSpPr>
          <p:nvPr>
            <p:ph type="body" sz="quarter" idx="30"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894953"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681"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69013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dirty="0"/>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128438"/>
            <a:ext cx="2808000" cy="626701"/>
          </a:xfrm>
        </p:spPr>
        <p:txBody>
          <a:bodyPr lIns="90000" tIns="36000" rIns="90000" bIns="36000">
            <a:normAutofit/>
          </a:bodyPr>
          <a:lstStyle>
            <a:lvl1pPr marL="0" indent="0">
              <a:spcBef>
                <a:spcPts val="0"/>
              </a:spcBef>
              <a:buNone/>
              <a:defRPr sz="900"/>
            </a:lvl1pPr>
          </a:lstStyle>
          <a:p>
            <a:pPr lvl="0"/>
            <a:r>
              <a:rPr lang="en-US" dirty="0"/>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30451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69013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12843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30451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69013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12843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30451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4 Title">
            <a:extLst>
              <a:ext uri="{FF2B5EF4-FFF2-40B4-BE49-F238E27FC236}">
                <a16:creationId xmlns:a16="http://schemas.microsoft.com/office/drawing/2014/main" id="{F4DCE8BB-0971-09CE-000F-84A576611FD9}"/>
              </a:ext>
            </a:extLst>
          </p:cNvPr>
          <p:cNvSpPr>
            <a:spLocks noGrp="1"/>
          </p:cNvSpPr>
          <p:nvPr>
            <p:ph type="body" sz="quarter" idx="14"/>
          </p:nvPr>
        </p:nvSpPr>
        <p:spPr>
          <a:xfrm>
            <a:off x="5779660" y="414846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4 Top">
            <a:extLst>
              <a:ext uri="{FF2B5EF4-FFF2-40B4-BE49-F238E27FC236}">
                <a16:creationId xmlns:a16="http://schemas.microsoft.com/office/drawing/2014/main" id="{76F241AD-4900-CAEB-243D-CD8A3BDFB17C}"/>
              </a:ext>
            </a:extLst>
          </p:cNvPr>
          <p:cNvSpPr>
            <a:spLocks noGrp="1"/>
          </p:cNvSpPr>
          <p:nvPr>
            <p:ph type="body" sz="quarter" idx="28"/>
          </p:nvPr>
        </p:nvSpPr>
        <p:spPr>
          <a:xfrm>
            <a:off x="5779660" y="458461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4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5779660" y="573818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5 Title">
            <a:extLst>
              <a:ext uri="{FF2B5EF4-FFF2-40B4-BE49-F238E27FC236}">
                <a16:creationId xmlns:a16="http://schemas.microsoft.com/office/drawing/2014/main" id="{8A6533F9-9132-CD8F-EACD-23DC8A6FF27F}"/>
              </a:ext>
            </a:extLst>
          </p:cNvPr>
          <p:cNvSpPr>
            <a:spLocks noGrp="1"/>
          </p:cNvSpPr>
          <p:nvPr>
            <p:ph type="body" sz="quarter" idx="12"/>
          </p:nvPr>
        </p:nvSpPr>
        <p:spPr>
          <a:xfrm>
            <a:off x="2316020" y="414846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5 Top">
            <a:extLst>
              <a:ext uri="{FF2B5EF4-FFF2-40B4-BE49-F238E27FC236}">
                <a16:creationId xmlns:a16="http://schemas.microsoft.com/office/drawing/2014/main" id="{B939ABEF-8F03-D2E2-59E7-11A40F8ECABB}"/>
              </a:ext>
            </a:extLst>
          </p:cNvPr>
          <p:cNvSpPr>
            <a:spLocks noGrp="1"/>
          </p:cNvSpPr>
          <p:nvPr>
            <p:ph type="body" sz="quarter" idx="27"/>
          </p:nvPr>
        </p:nvSpPr>
        <p:spPr>
          <a:xfrm>
            <a:off x="2316020" y="458461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5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2316020" y="573818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3" name="Footnote">
            <a:extLst>
              <a:ext uri="{FF2B5EF4-FFF2-40B4-BE49-F238E27FC236}">
                <a16:creationId xmlns:a16="http://schemas.microsoft.com/office/drawing/2014/main" id="{C40694EA-E93C-CD87-D768-864D7386EFE3}"/>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2754760453"/>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85751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78065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78065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23899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23899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22079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76908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895070" y="358721"/>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69013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12843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30451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69013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12843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30451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69013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12843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30451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14846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58461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73818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14846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58461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73818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14846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58461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73818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955436"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85751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79309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79309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24834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24834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23351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95451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69013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12843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30451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69013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12843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30451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69013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12843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30451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15007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58461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73818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15007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58461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73818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15007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58461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73818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sv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10">
            <a:extLst>
              <a:ext uri="{28A0092B-C50C-407E-A947-70E740481C1C}">
                <a14:useLocalDpi xmlns:a14="http://schemas.microsoft.com/office/drawing/2010/main"/>
              </a:ext>
              <a:ext uri="{96DAC541-7B7A-43D3-8B79-37D633B846F1}">
                <asvg:svgBlip xmlns:asvg="http://schemas.microsoft.com/office/drawing/2016/SVG/main" r:embed="rId11"/>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9" r:id="rId6"/>
    <p:sldLayoutId id="2147483813" r:id="rId7"/>
    <p:sldLayoutId id="2147483816" r:id="rId8"/>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8.svg"/><Relationship Id="rId7" Type="http://schemas.openxmlformats.org/officeDocument/2006/relationships/hyperlink" Target="https://www.youtube.com/embed/ZJ0Or9zsqGE?si=GBbnQUacv1GNVncq" TargetMode="External"/><Relationship Id="rId2" Type="http://schemas.openxmlformats.org/officeDocument/2006/relationships/image" Target="../media/image7.png"/><Relationship Id="rId1" Type="http://schemas.openxmlformats.org/officeDocument/2006/relationships/slideLayout" Target="../slideLayouts/slideLayout6.xml"/><Relationship Id="rId6" Type="http://schemas.openxmlformats.org/officeDocument/2006/relationships/image" Target="../media/image11.png"/><Relationship Id="rId5" Type="http://schemas.openxmlformats.org/officeDocument/2006/relationships/image" Target="../media/image10.svg"/><Relationship Id="rId4" Type="http://schemas.openxmlformats.org/officeDocument/2006/relationships/image" Target="../media/image9.png"/><Relationship Id="rId9" Type="http://schemas.openxmlformats.org/officeDocument/2006/relationships/hyperlink" Target="https://learn.microsoft.com/en-us/industry/financial-services/meeting-prep/meeting-pre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0BB7A8-080F-92F5-F82A-13027350D09B}"/>
            </a:ext>
          </a:extLst>
        </p:cNvPr>
        <p:cNvGrpSpPr/>
        <p:nvPr/>
      </p:nvGrpSpPr>
      <p:grpSpPr>
        <a:xfrm>
          <a:off x="0" y="0"/>
          <a:ext cx="0" cy="0"/>
          <a:chOff x="0" y="0"/>
          <a:chExt cx="0" cy="0"/>
        </a:xfrm>
      </p:grpSpPr>
      <p:sp>
        <p:nvSpPr>
          <p:cNvPr id="138" name="Title 44">
            <a:extLst>
              <a:ext uri="{FF2B5EF4-FFF2-40B4-BE49-F238E27FC236}">
                <a16:creationId xmlns:a16="http://schemas.microsoft.com/office/drawing/2014/main" id="{1A6F0F02-95DB-CCF8-3365-FB07AB46CBA0}"/>
              </a:ext>
            </a:extLst>
          </p:cNvPr>
          <p:cNvSpPr>
            <a:spLocks noGrp="1"/>
          </p:cNvSpPr>
          <p:nvPr>
            <p:ph type="title"/>
          </p:nvPr>
        </p:nvSpPr>
        <p:spPr/>
        <p:txBody>
          <a:bodyPr/>
          <a:lstStyle/>
          <a:p>
            <a:r>
              <a:rPr lang="en-US" noProof="0" dirty="0">
                <a:solidFill>
                  <a:srgbClr val="0078D4"/>
                </a:solidFill>
              </a:rPr>
              <a:t>Capital Markets | </a:t>
            </a:r>
            <a:r>
              <a:rPr lang="en-US" noProof="0" dirty="0"/>
              <a:t>Prepare for a client meeting</a:t>
            </a:r>
          </a:p>
        </p:txBody>
      </p:sp>
      <p:sp>
        <p:nvSpPr>
          <p:cNvPr id="52" name="Text Placeholder 51">
            <a:extLst>
              <a:ext uri="{FF2B5EF4-FFF2-40B4-BE49-F238E27FC236}">
                <a16:creationId xmlns:a16="http://schemas.microsoft.com/office/drawing/2014/main" id="{499A66B0-437E-ACA3-7798-414EC64662CC}"/>
              </a:ext>
            </a:extLst>
          </p:cNvPr>
          <p:cNvSpPr>
            <a:spLocks noGrp="1"/>
          </p:cNvSpPr>
          <p:nvPr>
            <p:ph type="body" sz="quarter" idx="30"/>
          </p:nvPr>
        </p:nvSpPr>
        <p:spPr/>
        <p:txBody>
          <a:bodyPr/>
          <a:lstStyle/>
          <a:p>
            <a:r>
              <a:rPr lang="en-US" dirty="0"/>
              <a:t>Buy</a:t>
            </a:r>
          </a:p>
        </p:txBody>
      </p:sp>
      <p:sp>
        <p:nvSpPr>
          <p:cNvPr id="7" name="License">
            <a:extLst>
              <a:ext uri="{FF2B5EF4-FFF2-40B4-BE49-F238E27FC236}">
                <a16:creationId xmlns:a16="http://schemas.microsoft.com/office/drawing/2014/main" id="{EE562166-F8B8-692E-21C6-B29A0CEEEAEF}"/>
              </a:ext>
            </a:extLst>
          </p:cNvPr>
          <p:cNvSpPr>
            <a:spLocks noGrp="1"/>
          </p:cNvSpPr>
          <p:nvPr>
            <p:ph type="body" sz="quarter" idx="17"/>
          </p:nvPr>
        </p:nvSpPr>
        <p:spPr/>
        <p:txBody>
          <a:bodyPr/>
          <a:lstStyle/>
          <a:p>
            <a:r>
              <a:rPr lang="en-US" noProof="0" dirty="0"/>
              <a:t>Microsoft 365 Copilot and LSEG Workspace</a:t>
            </a:r>
          </a:p>
        </p:txBody>
      </p:sp>
      <p:sp>
        <p:nvSpPr>
          <p:cNvPr id="27" name="Text Placeholder 26">
            <a:extLst>
              <a:ext uri="{FF2B5EF4-FFF2-40B4-BE49-F238E27FC236}">
                <a16:creationId xmlns:a16="http://schemas.microsoft.com/office/drawing/2014/main" id="{3AE433B5-A079-4B76-0E96-8A82AD2BED15}"/>
              </a:ext>
            </a:extLst>
          </p:cNvPr>
          <p:cNvSpPr>
            <a:spLocks noGrp="1"/>
          </p:cNvSpPr>
          <p:nvPr>
            <p:ph type="body" sz="quarter" idx="11"/>
          </p:nvPr>
        </p:nvSpPr>
        <p:spPr/>
        <p:txBody>
          <a:bodyPr/>
          <a:lstStyle/>
          <a:p>
            <a:r>
              <a:rPr kumimoji="0" lang="en-US" sz="1200" b="1" i="0" u="none" strike="noStrike" kern="1200" cap="none" spc="0" normalizeH="0" baseline="0" noProof="0" dirty="0">
                <a:ln>
                  <a:noFill/>
                </a:ln>
                <a:solidFill>
                  <a:srgbClr val="FFFFFF"/>
                </a:solidFill>
                <a:effectLst/>
                <a:uLnTx/>
                <a:uFillTx/>
                <a:latin typeface="Segoe UI Semibold" panose="020B0502040204020203" pitchFamily="34" charset="0"/>
                <a:ea typeface="+mn-ea"/>
                <a:cs typeface="Segoe UI Semibold" panose="020B0502040204020203" pitchFamily="34" charset="0"/>
              </a:rPr>
              <a:t>1. View trending topics</a:t>
            </a:r>
          </a:p>
        </p:txBody>
      </p:sp>
      <p:sp>
        <p:nvSpPr>
          <p:cNvPr id="12" name="Text Placeholder 11">
            <a:extLst>
              <a:ext uri="{FF2B5EF4-FFF2-40B4-BE49-F238E27FC236}">
                <a16:creationId xmlns:a16="http://schemas.microsoft.com/office/drawing/2014/main" id="{638EF94B-41E7-7E3E-BDCC-31ED5A51DC1C}"/>
              </a:ext>
            </a:extLst>
          </p:cNvPr>
          <p:cNvSpPr>
            <a:spLocks noGrp="1"/>
          </p:cNvSpPr>
          <p:nvPr>
            <p:ph type="body" sz="quarter" idx="18"/>
          </p:nvPr>
        </p:nvSpPr>
        <p:spPr/>
        <p:txBody>
          <a:bodyPr/>
          <a:lstStyle/>
          <a:p>
            <a:r>
              <a:rPr kumimoji="0" lang="en-US" sz="900" b="0" i="0" u="none" strike="noStrike" kern="1200" cap="none" spc="0" normalizeH="0" baseline="0" noProof="0" dirty="0">
                <a:ln>
                  <a:noFill/>
                </a:ln>
                <a:solidFill>
                  <a:srgbClr val="1A1A1A"/>
                </a:solidFill>
                <a:effectLst/>
                <a:uLnTx/>
                <a:uFillTx/>
                <a:latin typeface="Segoe UI"/>
                <a:ea typeface="Segoe UI" pitchFamily="34" charset="0"/>
                <a:cs typeface="Segoe UI" pitchFamily="34" charset="0"/>
              </a:rPr>
              <a:t>In the Meeting Prep tab in Teams review the company overview and trending topics.</a:t>
            </a:r>
          </a:p>
        </p:txBody>
      </p:sp>
      <p:sp>
        <p:nvSpPr>
          <p:cNvPr id="49" name="Text Placeholder 48">
            <a:extLst>
              <a:ext uri="{FF2B5EF4-FFF2-40B4-BE49-F238E27FC236}">
                <a16:creationId xmlns:a16="http://schemas.microsoft.com/office/drawing/2014/main" id="{834E8197-1898-F27C-D113-E9618D39CB41}"/>
              </a:ext>
            </a:extLst>
          </p:cNvPr>
          <p:cNvSpPr>
            <a:spLocks noGrp="1"/>
          </p:cNvSpPr>
          <p:nvPr>
            <p:ph type="body" sz="quarter" idx="21"/>
          </p:nvPr>
        </p:nvSpPr>
        <p:spPr/>
        <p:txBody>
          <a:bodyPr/>
          <a:lstStyle/>
          <a:p>
            <a:r>
              <a:rPr kumimoji="0" lang="en-US" sz="900" b="0" i="0" u="none" strike="noStrike" kern="0" cap="none" spc="0" normalizeH="0" baseline="0" noProof="0" dirty="0">
                <a:ln>
                  <a:noFill/>
                </a:ln>
                <a:solidFill>
                  <a:srgbClr val="1A1A1A"/>
                </a:solidFill>
                <a:effectLst/>
                <a:uLnTx/>
                <a:uFillTx/>
                <a:latin typeface="Segoe UI"/>
                <a:ea typeface="+mn-ea"/>
                <a:cs typeface="+mn-cs"/>
              </a:rPr>
              <a:t>Benefit: Quickly get a high-level summary of recent company events.</a:t>
            </a:r>
          </a:p>
        </p:txBody>
      </p:sp>
      <p:sp>
        <p:nvSpPr>
          <p:cNvPr id="29" name="Text Placeholder 28">
            <a:extLst>
              <a:ext uri="{FF2B5EF4-FFF2-40B4-BE49-F238E27FC236}">
                <a16:creationId xmlns:a16="http://schemas.microsoft.com/office/drawing/2014/main" id="{EDED93FF-8034-D610-AAC7-C4E60E636C15}"/>
              </a:ext>
            </a:extLst>
          </p:cNvPr>
          <p:cNvSpPr>
            <a:spLocks noGrp="1"/>
          </p:cNvSpPr>
          <p:nvPr>
            <p:ph type="body" sz="quarter" idx="13"/>
          </p:nvPr>
        </p:nvSpPr>
        <p:spPr/>
        <p:txBody>
          <a:bodyPr/>
          <a:lstStyle/>
          <a:p>
            <a:r>
              <a:rPr kumimoji="0" lang="en-US" sz="1200" b="1" i="0" u="none" strike="noStrike" kern="1200" cap="none" spc="0" normalizeH="0" baseline="0" noProof="0" dirty="0">
                <a:ln>
                  <a:noFill/>
                </a:ln>
                <a:solidFill>
                  <a:srgbClr val="FFFFFF"/>
                </a:solidFill>
                <a:effectLst/>
                <a:uLnTx/>
                <a:uFillTx/>
                <a:latin typeface="Segoe UI Semibold" panose="020B0502040204020203" pitchFamily="34" charset="0"/>
                <a:ea typeface="+mn-ea"/>
                <a:cs typeface="Segoe UI Semibold" panose="020B0502040204020203" pitchFamily="34" charset="0"/>
              </a:rPr>
              <a:t>2. Review news articles</a:t>
            </a:r>
          </a:p>
        </p:txBody>
      </p:sp>
      <p:sp>
        <p:nvSpPr>
          <p:cNvPr id="14" name="Text Placeholder 13">
            <a:extLst>
              <a:ext uri="{FF2B5EF4-FFF2-40B4-BE49-F238E27FC236}">
                <a16:creationId xmlns:a16="http://schemas.microsoft.com/office/drawing/2014/main" id="{85DC34A2-E7F9-1925-36F2-5BDD4E7F4C3E}"/>
              </a:ext>
            </a:extLst>
          </p:cNvPr>
          <p:cNvSpPr>
            <a:spLocks noGrp="1"/>
          </p:cNvSpPr>
          <p:nvPr>
            <p:ph type="body" sz="quarter" idx="19"/>
          </p:nvPr>
        </p:nvSpPr>
        <p:spPr/>
        <p:txBody>
          <a:bodyPr/>
          <a:lstStyle/>
          <a:p>
            <a:r>
              <a:rPr kumimoji="0" lang="en-US" sz="900" b="0" i="0" u="none" strike="noStrike" kern="1200" cap="none" spc="0" normalizeH="0" baseline="0" noProof="0" dirty="0">
                <a:ln>
                  <a:noFill/>
                </a:ln>
                <a:solidFill>
                  <a:srgbClr val="000000"/>
                </a:solidFill>
                <a:effectLst/>
                <a:uLnTx/>
                <a:uFillTx/>
                <a:latin typeface="Segoe UI"/>
                <a:cs typeface="Segoe UI" pitchFamily="34" charset="0"/>
              </a:rPr>
              <a:t>Review summaries of news articles and then follow links to the LSEG workspace to get the full story on any interesting topics that could be addressed in the meeting.</a:t>
            </a:r>
          </a:p>
        </p:txBody>
      </p:sp>
      <p:sp>
        <p:nvSpPr>
          <p:cNvPr id="50" name="Text Placeholder 49">
            <a:extLst>
              <a:ext uri="{FF2B5EF4-FFF2-40B4-BE49-F238E27FC236}">
                <a16:creationId xmlns:a16="http://schemas.microsoft.com/office/drawing/2014/main" id="{EC50823B-D2F2-0964-8237-C13BFB7736D9}"/>
              </a:ext>
            </a:extLst>
          </p:cNvPr>
          <p:cNvSpPr>
            <a:spLocks noGrp="1"/>
          </p:cNvSpPr>
          <p:nvPr>
            <p:ph type="body" sz="quarter" idx="23"/>
          </p:nvPr>
        </p:nvSpPr>
        <p:spPr/>
        <p:txBody>
          <a:bodyPr/>
          <a:lstStyle/>
          <a:p>
            <a:r>
              <a:rPr kumimoji="0" lang="en-US" sz="900" b="0" i="0" u="none" strike="noStrike" kern="0" cap="none" spc="0" normalizeH="0" baseline="0" noProof="0" dirty="0">
                <a:ln>
                  <a:noFill/>
                </a:ln>
                <a:solidFill>
                  <a:srgbClr val="1A1A1A"/>
                </a:solidFill>
                <a:effectLst/>
                <a:uLnTx/>
                <a:uFillTx/>
                <a:latin typeface="Segoe UI"/>
                <a:ea typeface="+mn-ea"/>
                <a:cs typeface="+mn-cs"/>
              </a:rPr>
              <a:t>Benefit: Get up to speed on potential meeting topics.</a:t>
            </a:r>
          </a:p>
        </p:txBody>
      </p:sp>
      <p:sp>
        <p:nvSpPr>
          <p:cNvPr id="30" name="Text Placeholder 29">
            <a:extLst>
              <a:ext uri="{FF2B5EF4-FFF2-40B4-BE49-F238E27FC236}">
                <a16:creationId xmlns:a16="http://schemas.microsoft.com/office/drawing/2014/main" id="{1F85767F-6957-65C6-FD34-B3FE3C08FFEC}"/>
              </a:ext>
            </a:extLst>
          </p:cNvPr>
          <p:cNvSpPr>
            <a:spLocks noGrp="1"/>
          </p:cNvSpPr>
          <p:nvPr>
            <p:ph type="body" sz="quarter" idx="15"/>
          </p:nvPr>
        </p:nvSpPr>
        <p:spPr/>
        <p:txBody>
          <a:bodyPr/>
          <a:lstStyle/>
          <a:p>
            <a:r>
              <a:rPr kumimoji="0" lang="en-US" sz="1200" b="1" i="0" u="none" strike="noStrike" kern="1200" cap="none" spc="0" normalizeH="0" baseline="0" noProof="0" dirty="0">
                <a:ln>
                  <a:noFill/>
                </a:ln>
                <a:solidFill>
                  <a:srgbClr val="FFFFFF"/>
                </a:solidFill>
                <a:effectLst/>
                <a:uLnTx/>
                <a:uFillTx/>
                <a:latin typeface="Segoe UI Semibold" panose="020B0502040204020203" pitchFamily="34" charset="0"/>
                <a:ea typeface="+mn-ea"/>
                <a:cs typeface="Segoe UI Semibold" panose="020B0502040204020203" pitchFamily="34" charset="0"/>
              </a:rPr>
              <a:t>3. Review action items</a:t>
            </a:r>
          </a:p>
        </p:txBody>
      </p:sp>
      <p:sp>
        <p:nvSpPr>
          <p:cNvPr id="16" name="Text Placeholder 15">
            <a:extLst>
              <a:ext uri="{FF2B5EF4-FFF2-40B4-BE49-F238E27FC236}">
                <a16:creationId xmlns:a16="http://schemas.microsoft.com/office/drawing/2014/main" id="{F5CA0A59-E5D1-7A6D-2D1B-5C2A54A0D703}"/>
              </a:ext>
            </a:extLst>
          </p:cNvPr>
          <p:cNvSpPr>
            <a:spLocks noGrp="1"/>
          </p:cNvSpPr>
          <p:nvPr>
            <p:ph type="body" sz="quarter" idx="20"/>
          </p:nvPr>
        </p:nvSpPr>
        <p:spPr/>
        <p:txBody>
          <a:bodyPr/>
          <a:lstStyle/>
          <a:p>
            <a:r>
              <a:rPr kumimoji="0" lang="en-US" sz="900" b="0" i="0" u="none" strike="noStrike" kern="0" cap="none" spc="0" normalizeH="0" baseline="0" noProof="0" dirty="0">
                <a:ln>
                  <a:noFill/>
                </a:ln>
                <a:solidFill>
                  <a:srgbClr val="1A1A1A"/>
                </a:solidFill>
                <a:effectLst/>
                <a:uLnTx/>
                <a:uFillTx/>
                <a:latin typeface="Segoe UI"/>
                <a:cs typeface="Segoe UI" pitchFamily="34" charset="0"/>
              </a:rPr>
              <a:t>View meeting summaries and action items from past meetings. Related files are linked from the summary.</a:t>
            </a:r>
          </a:p>
        </p:txBody>
      </p:sp>
      <p:sp>
        <p:nvSpPr>
          <p:cNvPr id="51" name="Text Placeholder 50">
            <a:extLst>
              <a:ext uri="{FF2B5EF4-FFF2-40B4-BE49-F238E27FC236}">
                <a16:creationId xmlns:a16="http://schemas.microsoft.com/office/drawing/2014/main" id="{10394318-5AFD-3DCC-B6A5-A1A5CF04C16F}"/>
              </a:ext>
            </a:extLst>
          </p:cNvPr>
          <p:cNvSpPr>
            <a:spLocks noGrp="1"/>
          </p:cNvSpPr>
          <p:nvPr>
            <p:ph type="body" sz="quarter" idx="25"/>
          </p:nvPr>
        </p:nvSpPr>
        <p:spPr/>
        <p:txBody>
          <a:bodyPr/>
          <a:lstStyle/>
          <a:p>
            <a:r>
              <a:rPr kumimoji="0" lang="en-US" sz="900" b="0" i="0" u="none" strike="noStrike" kern="0" cap="none" spc="0" normalizeH="0" baseline="0" noProof="0" dirty="0">
                <a:ln>
                  <a:noFill/>
                </a:ln>
                <a:solidFill>
                  <a:srgbClr val="1A1A1A"/>
                </a:solidFill>
                <a:effectLst/>
                <a:uLnTx/>
                <a:uFillTx/>
                <a:latin typeface="Segoe UI"/>
                <a:ea typeface="+mn-ea"/>
                <a:cs typeface="+mn-cs"/>
              </a:rPr>
              <a:t>Benefit: Quickly verify that all action items are addressed in the meeting presentation.</a:t>
            </a:r>
          </a:p>
        </p:txBody>
      </p:sp>
      <p:sp>
        <p:nvSpPr>
          <p:cNvPr id="10" name="Step 4 title">
            <a:extLst>
              <a:ext uri="{FF2B5EF4-FFF2-40B4-BE49-F238E27FC236}">
                <a16:creationId xmlns:a16="http://schemas.microsoft.com/office/drawing/2014/main" id="{07BB5951-93E4-0E02-1195-5D61D3E99F75}"/>
              </a:ext>
              <a:ext uri="{C183D7F6-B498-43B3-948B-1728B52AA6E4}">
                <adec:decorative xmlns:adec="http://schemas.microsoft.com/office/drawing/2017/decorative" val="1"/>
              </a:ext>
            </a:extLst>
          </p:cNvPr>
          <p:cNvSpPr>
            <a:spLocks noGrp="1"/>
          </p:cNvSpPr>
          <p:nvPr>
            <p:ph type="body" sz="quarter" idx="14"/>
          </p:nvPr>
        </p:nvSpPr>
        <p:spPr bwMode="auto">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vert="horz" wrap="square" lIns="0" tIns="0" rIns="0" bIns="0" rtlCol="0" anchor="ctr" anchorCtr="0">
            <a:noAutofit/>
          </a:bodyPr>
          <a:lstStyle/>
          <a:p>
            <a:r>
              <a:rPr lang="en-US" noProof="0" dirty="0"/>
              <a:t>4. Draft agenda email</a:t>
            </a:r>
          </a:p>
        </p:txBody>
      </p:sp>
      <p:sp>
        <p:nvSpPr>
          <p:cNvPr id="15" name="Step 4 top">
            <a:extLst>
              <a:ext uri="{FF2B5EF4-FFF2-40B4-BE49-F238E27FC236}">
                <a16:creationId xmlns:a16="http://schemas.microsoft.com/office/drawing/2014/main" id="{94D7F3F5-35D6-0A0F-4F84-E909F4EF16BD}"/>
              </a:ext>
            </a:extLst>
          </p:cNvPr>
          <p:cNvSpPr txBox="1">
            <a:spLocks noGrp="1"/>
          </p:cNvSpPr>
          <p:nvPr>
            <p:ph type="body" sz="quarter" idx="28"/>
          </p:nvPr>
        </p:nvSpPr>
        <p:spPr>
          <a:noFill/>
        </p:spPr>
        <p:txBody>
          <a:bodyPr wrap="square" lIns="0" tIns="0" rIns="0" bIns="0" rtlCol="0" anchor="t">
            <a:spAutoFit/>
          </a:bodyPr>
          <a:lstStyle/>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US" sz="900" b="0" i="0" u="none" strike="noStrike" kern="1200" cap="none" spc="0" normalizeH="0" baseline="0" noProof="0" dirty="0">
                <a:ln>
                  <a:noFill/>
                </a:ln>
                <a:solidFill>
                  <a:srgbClr val="242424"/>
                </a:solidFill>
                <a:effectLst/>
                <a:uLnTx/>
                <a:uFillTx/>
                <a:latin typeface="Segoe UI" panose="020B0502040204020203" pitchFamily="34" charset="0"/>
                <a:ea typeface="+mn-ea"/>
                <a:cs typeface="+mn-cs"/>
              </a:rPr>
              <a:t>Ask Copilot to draft an email to the customer with an agenda and summary of potential topics.</a:t>
            </a:r>
          </a:p>
        </p:txBody>
      </p:sp>
      <p:sp>
        <p:nvSpPr>
          <p:cNvPr id="43" name="Step 4 bottom">
            <a:extLst>
              <a:ext uri="{FF2B5EF4-FFF2-40B4-BE49-F238E27FC236}">
                <a16:creationId xmlns:a16="http://schemas.microsoft.com/office/drawing/2014/main" id="{0BF50C9B-105F-7B40-7379-CAB043A85D9B}"/>
              </a:ext>
            </a:extLst>
          </p:cNvPr>
          <p:cNvSpPr txBox="1">
            <a:spLocks noGrp="1"/>
          </p:cNvSpPr>
          <p:nvPr>
            <p:ph type="body" sz="quarter" idx="24"/>
          </p:nvPr>
        </p:nvSpPr>
        <p:spPr>
          <a:xfrm>
            <a:off x="5779660" y="5845825"/>
            <a:ext cx="2808000" cy="626701"/>
          </a:xfrm>
          <a:prstGeom prst="roundRect">
            <a:avLst>
              <a:gd name="adj" fmla="val 7982"/>
            </a:avLst>
          </a:prstGeom>
          <a:noFill/>
        </p:spPr>
        <p:txBody>
          <a:bodyPr vert="horz" wrap="square" lIns="0" tIns="0" rIns="0" bIns="0" rtlCol="0" anchor="t">
            <a:spAutoFit/>
          </a:bodyPr>
          <a:lstStyle>
            <a:lvl1pPr algn="l" defTabSz="2402409" rtl="0" eaLnBrk="1" latinLnBrk="0" hangingPunct="1">
              <a:lnSpc>
                <a:spcPct val="100000"/>
              </a:lnSpc>
              <a:spcBef>
                <a:spcPct val="0"/>
              </a:spcBef>
              <a:buNone/>
              <a:defRPr lang="en-US" sz="9272" b="0" kern="1200" cap="none" spc="-129" baseline="0" dirty="0" smtClean="0">
                <a:ln w="3175">
                  <a:noFill/>
                </a:ln>
                <a:solidFill>
                  <a:schemeClr val="tx1"/>
                </a:solidFill>
                <a:effectLst/>
                <a:latin typeface="+mj-lt"/>
                <a:ea typeface="+mn-ea"/>
                <a:cs typeface="Segoe UI" pitchFamily="34" charset="0"/>
              </a:defRPr>
            </a:lvl1pPr>
          </a:lstStyle>
          <a:p>
            <a:pPr defTabSz="914400">
              <a:spcBef>
                <a:spcPts val="0"/>
              </a:spcBef>
              <a:spcAft>
                <a:spcPts val="200"/>
              </a:spcAft>
              <a:buSzTx/>
              <a:defRPr/>
            </a:pPr>
            <a:r>
              <a:rPr lang="en-US" sz="900" spc="0" dirty="0">
                <a:ln>
                  <a:noFill/>
                </a:ln>
                <a:solidFill>
                  <a:srgbClr val="242424"/>
                </a:solidFill>
                <a:latin typeface="Segoe UI" panose="020B0502040204020203" pitchFamily="34" charset="0"/>
                <a:cs typeface="+mn-cs"/>
              </a:rPr>
              <a:t>Benefit: Save time on communications.</a:t>
            </a:r>
          </a:p>
        </p:txBody>
      </p:sp>
      <p:sp>
        <p:nvSpPr>
          <p:cNvPr id="9" name="Step 5 tItle">
            <a:extLst>
              <a:ext uri="{FF2B5EF4-FFF2-40B4-BE49-F238E27FC236}">
                <a16:creationId xmlns:a16="http://schemas.microsoft.com/office/drawing/2014/main" id="{A49ABC65-92BE-CEE3-97F9-395AC1E9A34B}"/>
              </a:ext>
              <a:ext uri="{C183D7F6-B498-43B3-948B-1728B52AA6E4}">
                <adec:decorative xmlns:adec="http://schemas.microsoft.com/office/drawing/2017/decorative" val="1"/>
              </a:ext>
            </a:extLst>
          </p:cNvPr>
          <p:cNvSpPr>
            <a:spLocks noGrp="1"/>
          </p:cNvSpPr>
          <p:nvPr>
            <p:ph type="body" sz="quarter" idx="12"/>
          </p:nvPr>
        </p:nvSpPr>
        <p:spPr bwMode="auto">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vert="horz" wrap="square" lIns="0" tIns="0" rIns="0" bIns="0" rtlCol="0" anchor="ctr" anchorCtr="0">
            <a:noAutofit/>
          </a:bodyPr>
          <a:lstStyle/>
          <a:p>
            <a:r>
              <a:rPr lang="en-US" noProof="0" dirty="0"/>
              <a:t>5. Refresh data</a:t>
            </a:r>
          </a:p>
        </p:txBody>
      </p:sp>
      <p:sp>
        <p:nvSpPr>
          <p:cNvPr id="13" name="Step 5 top">
            <a:extLst>
              <a:ext uri="{FF2B5EF4-FFF2-40B4-BE49-F238E27FC236}">
                <a16:creationId xmlns:a16="http://schemas.microsoft.com/office/drawing/2014/main" id="{982804DE-BA29-CEA5-AC6A-180A61C65565}"/>
              </a:ext>
            </a:extLst>
          </p:cNvPr>
          <p:cNvSpPr txBox="1">
            <a:spLocks noGrp="1"/>
          </p:cNvSpPr>
          <p:nvPr>
            <p:ph type="body" sz="quarter" idx="27"/>
          </p:nvPr>
        </p:nvSpPr>
        <p:spPr>
          <a:xfrm>
            <a:off x="2316020" y="4584616"/>
            <a:ext cx="2808000" cy="276999"/>
          </a:xfrm>
          <a:noFill/>
        </p:spPr>
        <p:txBody>
          <a:bodyPr wrap="square" lIns="0" tIns="0" rIns="0" bIns="0" rtlCol="0" anchor="t">
            <a:spAutoFit/>
          </a:bodyPr>
          <a:lstStyle/>
          <a:p>
            <a:pPr lvl="0"/>
            <a:r>
              <a:rPr lang="en-US" noProof="0" dirty="0"/>
              <a:t>Just prior to the meeting, refresh the data </a:t>
            </a:r>
            <a:r>
              <a:rPr lang="en-US" dirty="0"/>
              <a:t>to catch any recent developments.</a:t>
            </a:r>
            <a:endParaRPr lang="en-US" noProof="0" dirty="0"/>
          </a:p>
        </p:txBody>
      </p:sp>
      <p:sp>
        <p:nvSpPr>
          <p:cNvPr id="42" name="Step 5 bottom">
            <a:extLst>
              <a:ext uri="{FF2B5EF4-FFF2-40B4-BE49-F238E27FC236}">
                <a16:creationId xmlns:a16="http://schemas.microsoft.com/office/drawing/2014/main" id="{C3303AFC-D5CA-CF03-9A35-7F6F25B6B7A0}"/>
              </a:ext>
            </a:extLst>
          </p:cNvPr>
          <p:cNvSpPr txBox="1">
            <a:spLocks noGrp="1"/>
          </p:cNvSpPr>
          <p:nvPr>
            <p:ph type="body" sz="quarter" idx="22"/>
          </p:nvPr>
        </p:nvSpPr>
        <p:spPr>
          <a:prstGeom prst="roundRect">
            <a:avLst>
              <a:gd name="adj" fmla="val 9719"/>
            </a:avLst>
          </a:prstGeom>
          <a:solidFill>
            <a:srgbClr val="FFFFFF">
              <a:alpha val="70046"/>
            </a:srgbClr>
          </a:solidFill>
          <a:ln w="12700">
            <a:solidFill>
              <a:schemeClr val="bg1"/>
            </a:solidFill>
          </a:ln>
        </p:spPr>
        <p:txBody>
          <a:bodyPr vert="horz" wrap="square" lIns="90000" tIns="36000" rIns="90000" bIns="36000" rtlCol="0" anchor="ctr" anchorCtr="0">
            <a:normAutofit/>
          </a:bodyPr>
          <a:lstStyle>
            <a:lvl1pPr algn="l" defTabSz="2402409" rtl="0" eaLnBrk="1" latinLnBrk="0" hangingPunct="1">
              <a:lnSpc>
                <a:spcPct val="100000"/>
              </a:lnSpc>
              <a:spcBef>
                <a:spcPct val="0"/>
              </a:spcBef>
              <a:buNone/>
              <a:defRPr lang="en-US" sz="9272" b="0" kern="1200" cap="none" spc="-129" baseline="0" dirty="0" smtClean="0">
                <a:ln w="3175">
                  <a:noFill/>
                </a:ln>
                <a:solidFill>
                  <a:schemeClr val="tx1"/>
                </a:solidFill>
                <a:effectLst/>
                <a:latin typeface="+mj-lt"/>
                <a:ea typeface="+mn-ea"/>
                <a:cs typeface="Segoe UI" pitchFamily="34" charset="0"/>
              </a:defRPr>
            </a:lvl1pPr>
          </a:lstStyle>
          <a:p>
            <a:r>
              <a:rPr kumimoji="0" lang="en-US" sz="900" i="0" u="none" strike="noStrike" kern="1200" cap="none" spc="0" normalizeH="0" baseline="0" noProof="0" dirty="0">
                <a:ln>
                  <a:noFill/>
                </a:ln>
                <a:solidFill>
                  <a:srgbClr val="000000"/>
                </a:solidFill>
                <a:effectLst/>
                <a:uLnTx/>
                <a:uFillTx/>
                <a:latin typeface="Segoe UI"/>
                <a:ea typeface="+mn-ea"/>
                <a:cs typeface="+mn-cs"/>
              </a:rPr>
              <a:t>Benefit: Ensure the meeting goes smoothly and you aren’t caught off guard by breaking news and financial updates.</a:t>
            </a:r>
          </a:p>
        </p:txBody>
      </p:sp>
      <p:sp>
        <p:nvSpPr>
          <p:cNvPr id="141" name="KPI Title">
            <a:extLst>
              <a:ext uri="{FF2B5EF4-FFF2-40B4-BE49-F238E27FC236}">
                <a16:creationId xmlns:a16="http://schemas.microsoft.com/office/drawing/2014/main" id="{4FF8183D-BF47-CDAE-4ED9-9C659FAD04A4}"/>
              </a:ext>
              <a:ext uri="{C183D7F6-B498-43B3-948B-1728B52AA6E4}">
                <adec:decorative xmlns:adec="http://schemas.microsoft.com/office/drawing/2017/decorative" val="1"/>
              </a:ext>
            </a:extLst>
          </p:cNvPr>
          <p:cNvSpPr/>
          <p:nvPr/>
        </p:nvSpPr>
        <p:spPr bwMode="auto">
          <a:xfrm>
            <a:off x="570454" y="1409206"/>
            <a:ext cx="987666" cy="216000"/>
          </a:xfrm>
          <a:prstGeom prst="roundRect">
            <a:avLst>
              <a:gd name="adj" fmla="val 50000"/>
            </a:avLst>
          </a:prstGeom>
          <a:solidFill>
            <a:srgbClr val="0078D4"/>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FFFFF"/>
                </a:solidFill>
                <a:effectLst/>
                <a:uLnTx/>
                <a:uFillTx/>
                <a:latin typeface="Segoe UI Semibold" panose="020B0702040204020203" pitchFamily="34" charset="0"/>
                <a:ea typeface="+mn-ea"/>
                <a:cs typeface="Segoe UI Semibold" panose="020B0702040204020203" pitchFamily="34" charset="0"/>
              </a:rPr>
              <a:t>KPIs impacted</a:t>
            </a:r>
          </a:p>
        </p:txBody>
      </p:sp>
      <p:grpSp>
        <p:nvGrpSpPr>
          <p:cNvPr id="150" name="KPI 1">
            <a:extLst>
              <a:ext uri="{FF2B5EF4-FFF2-40B4-BE49-F238E27FC236}">
                <a16:creationId xmlns:a16="http://schemas.microsoft.com/office/drawing/2014/main" id="{0E649BD8-8DC0-6A99-ADC1-DCFAD8E1773A}"/>
              </a:ext>
            </a:extLst>
          </p:cNvPr>
          <p:cNvGrpSpPr/>
          <p:nvPr/>
        </p:nvGrpSpPr>
        <p:grpSpPr>
          <a:xfrm>
            <a:off x="1637652" y="1430019"/>
            <a:ext cx="1463040" cy="219456"/>
            <a:chOff x="1198144" y="862656"/>
            <a:chExt cx="1463040" cy="219456"/>
          </a:xfrm>
        </p:grpSpPr>
        <p:sp>
          <p:nvSpPr>
            <p:cNvPr id="151" name="Rectangle: Rounded Corners 6">
              <a:extLst>
                <a:ext uri="{FF2B5EF4-FFF2-40B4-BE49-F238E27FC236}">
                  <a16:creationId xmlns:a16="http://schemas.microsoft.com/office/drawing/2014/main" id="{033BCE28-6340-5858-1D42-892060A1B9F9}"/>
                </a:ext>
                <a:ext uri="{C183D7F6-B498-43B3-948B-1728B52AA6E4}">
                  <adec:decorative xmlns:adec="http://schemas.microsoft.com/office/drawing/2017/decorative" val="1"/>
                </a:ext>
              </a:extLst>
            </p:cNvPr>
            <p:cNvSpPr/>
            <p:nvPr/>
          </p:nvSpPr>
          <p:spPr bwMode="auto">
            <a:xfrm>
              <a:off x="1198144" y="862656"/>
              <a:ext cx="1463040" cy="219456"/>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78D4"/>
                  </a:solidFill>
                  <a:effectLst/>
                  <a:uLnTx/>
                  <a:uFillTx/>
                  <a:latin typeface="Segoe UI Semibold" panose="020B0702040204020203" pitchFamily="34" charset="0"/>
                  <a:ea typeface="+mn-ea"/>
                  <a:cs typeface="Segoe UI Semibold" panose="020B0702040204020203" pitchFamily="34" charset="0"/>
                </a:rPr>
                <a:t>Client retention</a:t>
              </a:r>
            </a:p>
          </p:txBody>
        </p:sp>
        <p:pic>
          <p:nvPicPr>
            <p:cNvPr id="152" name="Graphic 151">
              <a:extLst>
                <a:ext uri="{FF2B5EF4-FFF2-40B4-BE49-F238E27FC236}">
                  <a16:creationId xmlns:a16="http://schemas.microsoft.com/office/drawing/2014/main" id="{5B3E8F2E-A424-C158-9DAE-8B1CAD4032DB}"/>
                </a:ext>
              </a:extLst>
            </p:cNvPr>
            <p:cNvPicPr>
              <a:picLocks noChangeAspect="1"/>
            </p:cNvPicPr>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244929" y="898657"/>
              <a:ext cx="144000" cy="144000"/>
            </a:xfrm>
            <a:prstGeom prst="rect">
              <a:avLst/>
            </a:prstGeom>
          </p:spPr>
        </p:pic>
      </p:grpSp>
      <p:grpSp>
        <p:nvGrpSpPr>
          <p:cNvPr id="4" name="KPI 2">
            <a:extLst>
              <a:ext uri="{FF2B5EF4-FFF2-40B4-BE49-F238E27FC236}">
                <a16:creationId xmlns:a16="http://schemas.microsoft.com/office/drawing/2014/main" id="{7F0D2C41-BFA0-8517-19FD-341FF119066D}"/>
              </a:ext>
            </a:extLst>
          </p:cNvPr>
          <p:cNvGrpSpPr/>
          <p:nvPr/>
        </p:nvGrpSpPr>
        <p:grpSpPr>
          <a:xfrm>
            <a:off x="3152352" y="1416730"/>
            <a:ext cx="1750785" cy="219456"/>
            <a:chOff x="1198143" y="862656"/>
            <a:chExt cx="1750785" cy="219456"/>
          </a:xfrm>
        </p:grpSpPr>
        <p:sp>
          <p:nvSpPr>
            <p:cNvPr id="5" name="Rectangle: Rounded Corners 6">
              <a:extLst>
                <a:ext uri="{FF2B5EF4-FFF2-40B4-BE49-F238E27FC236}">
                  <a16:creationId xmlns:a16="http://schemas.microsoft.com/office/drawing/2014/main" id="{878EF4EF-17E2-A736-5E7B-6F2A621FFC11}"/>
                </a:ext>
                <a:ext uri="{C183D7F6-B498-43B3-948B-1728B52AA6E4}">
                  <adec:decorative xmlns:adec="http://schemas.microsoft.com/office/drawing/2017/decorative" val="1"/>
                </a:ext>
              </a:extLst>
            </p:cNvPr>
            <p:cNvSpPr/>
            <p:nvPr/>
          </p:nvSpPr>
          <p:spPr bwMode="auto">
            <a:xfrm>
              <a:off x="1198143" y="862656"/>
              <a:ext cx="1750785" cy="219456"/>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78D4"/>
                  </a:solidFill>
                  <a:effectLst/>
                  <a:uLnTx/>
                  <a:uFillTx/>
                  <a:latin typeface="Segoe UI Semibold" panose="020B0702040204020203" pitchFamily="34" charset="0"/>
                  <a:ea typeface="+mn-ea"/>
                  <a:cs typeface="Segoe UI Semibold" panose="020B0702040204020203" pitchFamily="34" charset="0"/>
                </a:rPr>
                <a:t>Assets under management</a:t>
              </a:r>
            </a:p>
          </p:txBody>
        </p:sp>
        <p:pic>
          <p:nvPicPr>
            <p:cNvPr id="6" name="Graphic 5">
              <a:extLst>
                <a:ext uri="{FF2B5EF4-FFF2-40B4-BE49-F238E27FC236}">
                  <a16:creationId xmlns:a16="http://schemas.microsoft.com/office/drawing/2014/main" id="{4E13A0D0-AA4D-BF40-05A9-95C45ADF608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244929" y="898657"/>
              <a:ext cx="144000" cy="144000"/>
            </a:xfrm>
            <a:prstGeom prst="rect">
              <a:avLst/>
            </a:prstGeom>
          </p:spPr>
        </p:pic>
      </p:grpSp>
      <p:sp>
        <p:nvSpPr>
          <p:cNvPr id="143" name="Value TItle">
            <a:extLst>
              <a:ext uri="{FF2B5EF4-FFF2-40B4-BE49-F238E27FC236}">
                <a16:creationId xmlns:a16="http://schemas.microsoft.com/office/drawing/2014/main" id="{53E6A4B7-D753-E641-4B1F-6264453D3A0C}"/>
              </a:ext>
              <a:ext uri="{C183D7F6-B498-43B3-948B-1728B52AA6E4}">
                <adec:decorative xmlns:adec="http://schemas.microsoft.com/office/drawing/2017/decorative" val="1"/>
              </a:ext>
            </a:extLst>
          </p:cNvPr>
          <p:cNvSpPr/>
          <p:nvPr/>
        </p:nvSpPr>
        <p:spPr bwMode="auto">
          <a:xfrm>
            <a:off x="6469498" y="1404224"/>
            <a:ext cx="987667" cy="216000"/>
          </a:xfrm>
          <a:prstGeom prst="roundRect">
            <a:avLst>
              <a:gd name="adj" fmla="val 50000"/>
            </a:avLst>
          </a:prstGeom>
          <a:solidFill>
            <a:srgbClr val="8661C5"/>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a:ea typeface="+mn-ea"/>
                <a:cs typeface="Segoe UI Semibold"/>
              </a:rPr>
              <a:t>Value benefit</a:t>
            </a:r>
            <a:endPar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endParaRPr>
          </a:p>
        </p:txBody>
      </p:sp>
      <p:grpSp>
        <p:nvGrpSpPr>
          <p:cNvPr id="144" name="Value 1">
            <a:extLst>
              <a:ext uri="{FF2B5EF4-FFF2-40B4-BE49-F238E27FC236}">
                <a16:creationId xmlns:a16="http://schemas.microsoft.com/office/drawing/2014/main" id="{F76EEFFF-36D8-8721-2FBA-366334414EDA}"/>
              </a:ext>
            </a:extLst>
          </p:cNvPr>
          <p:cNvGrpSpPr/>
          <p:nvPr/>
        </p:nvGrpSpPr>
        <p:grpSpPr>
          <a:xfrm>
            <a:off x="7523373" y="1404224"/>
            <a:ext cx="1260000" cy="216000"/>
            <a:chOff x="1194743" y="1140160"/>
            <a:chExt cx="1260000" cy="216000"/>
          </a:xfrm>
        </p:grpSpPr>
        <p:sp>
          <p:nvSpPr>
            <p:cNvPr id="145" name="Rectangle: Rounded Corners 6">
              <a:extLst>
                <a:ext uri="{FF2B5EF4-FFF2-40B4-BE49-F238E27FC236}">
                  <a16:creationId xmlns:a16="http://schemas.microsoft.com/office/drawing/2014/main" id="{3226683C-B2C6-8CE0-D75E-382AE00094AB}"/>
                </a:ext>
                <a:ext uri="{C183D7F6-B498-43B3-948B-1728B52AA6E4}">
                  <adec:decorative xmlns:adec="http://schemas.microsoft.com/office/drawing/2017/decorative" val="1"/>
                </a:ext>
              </a:extLst>
            </p:cNvPr>
            <p:cNvSpPr/>
            <p:nvPr/>
          </p:nvSpPr>
          <p:spPr bwMode="auto">
            <a:xfrm>
              <a:off x="1194743" y="1140160"/>
              <a:ext cx="1260000"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8661C5"/>
                  </a:solidFill>
                  <a:effectLst/>
                  <a:uLnTx/>
                  <a:uFillTx/>
                  <a:latin typeface="Segoe UI Semibold" panose="020B0702040204020203" pitchFamily="34" charset="0"/>
                  <a:ea typeface="+mn-ea"/>
                  <a:cs typeface="Segoe UI Semibold" panose="020B0702040204020203" pitchFamily="34" charset="0"/>
                </a:rPr>
                <a:t>Cost savings</a:t>
              </a:r>
            </a:p>
          </p:txBody>
        </p:sp>
        <p:pic>
          <p:nvPicPr>
            <p:cNvPr id="146" name="Graphic 145">
              <a:extLst>
                <a:ext uri="{FF2B5EF4-FFF2-40B4-BE49-F238E27FC236}">
                  <a16:creationId xmlns:a16="http://schemas.microsoft.com/office/drawing/2014/main" id="{59075DEC-D169-07EC-4CB7-E7A7CC940588}"/>
                </a:ext>
              </a:extLst>
            </p:cNvPr>
            <p:cNvPicPr>
              <a:picLocks noChangeAspect="1"/>
            </p:cNvPicPr>
            <p:nvPr/>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241527" y="1176160"/>
              <a:ext cx="144000" cy="144000"/>
            </a:xfrm>
            <a:prstGeom prst="rect">
              <a:avLst/>
            </a:prstGeom>
          </p:spPr>
        </p:pic>
      </p:grpSp>
      <p:grpSp>
        <p:nvGrpSpPr>
          <p:cNvPr id="147" name="Value 2">
            <a:extLst>
              <a:ext uri="{FF2B5EF4-FFF2-40B4-BE49-F238E27FC236}">
                <a16:creationId xmlns:a16="http://schemas.microsoft.com/office/drawing/2014/main" id="{0DF65C56-9857-8D2C-B4AB-C171820C8990}"/>
              </a:ext>
            </a:extLst>
          </p:cNvPr>
          <p:cNvGrpSpPr/>
          <p:nvPr/>
        </p:nvGrpSpPr>
        <p:grpSpPr>
          <a:xfrm>
            <a:off x="8868697" y="1404224"/>
            <a:ext cx="1450784" cy="216000"/>
            <a:chOff x="1194743" y="1140160"/>
            <a:chExt cx="1450784" cy="216000"/>
          </a:xfrm>
        </p:grpSpPr>
        <p:sp>
          <p:nvSpPr>
            <p:cNvPr id="148" name="Rectangle: Rounded Corners 147">
              <a:extLst>
                <a:ext uri="{FF2B5EF4-FFF2-40B4-BE49-F238E27FC236}">
                  <a16:creationId xmlns:a16="http://schemas.microsoft.com/office/drawing/2014/main" id="{0179C332-4E36-0051-FAC5-986E976B6F15}"/>
                </a:ext>
                <a:ext uri="{C183D7F6-B498-43B3-948B-1728B52AA6E4}">
                  <adec:decorative xmlns:adec="http://schemas.microsoft.com/office/drawing/2017/decorative" val="1"/>
                </a:ext>
              </a:extLst>
            </p:cNvPr>
            <p:cNvSpPr/>
            <p:nvPr/>
          </p:nvSpPr>
          <p:spPr bwMode="auto">
            <a:xfrm>
              <a:off x="1194743" y="1140160"/>
              <a:ext cx="1450784"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8661C5"/>
                  </a:solidFill>
                  <a:effectLst/>
                  <a:uLnTx/>
                  <a:uFillTx/>
                  <a:latin typeface="Segoe UI Semibold" panose="020B0702040204020203" pitchFamily="34" charset="0"/>
                  <a:ea typeface="+mn-ea"/>
                  <a:cs typeface="Segoe UI Semibold" panose="020B0702040204020203" pitchFamily="34" charset="0"/>
                </a:rPr>
                <a:t>Employee experience</a:t>
              </a:r>
            </a:p>
          </p:txBody>
        </p:sp>
        <p:pic>
          <p:nvPicPr>
            <p:cNvPr id="149" name="Graphic 148">
              <a:extLst>
                <a:ext uri="{FF2B5EF4-FFF2-40B4-BE49-F238E27FC236}">
                  <a16:creationId xmlns:a16="http://schemas.microsoft.com/office/drawing/2014/main" id="{DA68CA82-7C39-3666-471C-B40F9714134A}"/>
                </a:ext>
              </a:extLst>
            </p:cNvPr>
            <p:cNvPicPr>
              <a:picLocks noChangeAspect="1"/>
            </p:cNvPicPr>
            <p:nvPr/>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241527" y="1176160"/>
              <a:ext cx="144000" cy="144000"/>
            </a:xfrm>
            <a:prstGeom prst="rect">
              <a:avLst/>
            </a:prstGeom>
          </p:spPr>
        </p:pic>
      </p:grpSp>
      <p:pic>
        <p:nvPicPr>
          <p:cNvPr id="2" name="Picture 1" descr="A group of people standing together&#10;&#10;Description automatically generated">
            <a:extLst>
              <a:ext uri="{FF2B5EF4-FFF2-40B4-BE49-F238E27FC236}">
                <a16:creationId xmlns:a16="http://schemas.microsoft.com/office/drawing/2014/main" id="{ED55D3B5-84DC-9D9E-62D6-4D7991AFA7CD}"/>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10118377" y="4061034"/>
            <a:ext cx="2073623" cy="2797045"/>
          </a:xfrm>
          <a:prstGeom prst="rect">
            <a:avLst/>
          </a:prstGeom>
        </p:spPr>
      </p:pic>
      <p:sp>
        <p:nvSpPr>
          <p:cNvPr id="28" name="Graphic 2">
            <a:hlinkClick r:id="rId7"/>
            <a:extLst>
              <a:ext uri="{FF2B5EF4-FFF2-40B4-BE49-F238E27FC236}">
                <a16:creationId xmlns:a16="http://schemas.microsoft.com/office/drawing/2014/main" id="{74B1ADC0-DC23-DE08-C8CF-1810F5F33290}"/>
              </a:ext>
            </a:extLst>
          </p:cNvPr>
          <p:cNvSpPr/>
          <p:nvPr/>
        </p:nvSpPr>
        <p:spPr>
          <a:xfrm>
            <a:off x="5665560" y="422115"/>
            <a:ext cx="228200" cy="202844"/>
          </a:xfrm>
          <a:custGeom>
            <a:avLst/>
            <a:gdLst>
              <a:gd name="connsiteX0" fmla="*/ 41203 w 228200"/>
              <a:gd name="connsiteY0" fmla="*/ 0 h 202844"/>
              <a:gd name="connsiteX1" fmla="*/ 186997 w 228200"/>
              <a:gd name="connsiteY1" fmla="*/ 0 h 202844"/>
              <a:gd name="connsiteX2" fmla="*/ 228137 w 228200"/>
              <a:gd name="connsiteY2" fmla="*/ 38870 h 202844"/>
              <a:gd name="connsiteX3" fmla="*/ 228200 w 228200"/>
              <a:gd name="connsiteY3" fmla="*/ 41203 h 202844"/>
              <a:gd name="connsiteX4" fmla="*/ 228200 w 228200"/>
              <a:gd name="connsiteY4" fmla="*/ 161642 h 202844"/>
              <a:gd name="connsiteX5" fmla="*/ 189330 w 228200"/>
              <a:gd name="connsiteY5" fmla="*/ 202781 h 202844"/>
              <a:gd name="connsiteX6" fmla="*/ 186997 w 228200"/>
              <a:gd name="connsiteY6" fmla="*/ 202845 h 202844"/>
              <a:gd name="connsiteX7" fmla="*/ 41203 w 228200"/>
              <a:gd name="connsiteY7" fmla="*/ 202845 h 202844"/>
              <a:gd name="connsiteX8" fmla="*/ 63 w 228200"/>
              <a:gd name="connsiteY8" fmla="*/ 163975 h 202844"/>
              <a:gd name="connsiteX9" fmla="*/ 0 w 228200"/>
              <a:gd name="connsiteY9" fmla="*/ 161642 h 202844"/>
              <a:gd name="connsiteX10" fmla="*/ 0 w 228200"/>
              <a:gd name="connsiteY10" fmla="*/ 41203 h 202844"/>
              <a:gd name="connsiteX11" fmla="*/ 38870 w 228200"/>
              <a:gd name="connsiteY11" fmla="*/ 63 h 202844"/>
              <a:gd name="connsiteX12" fmla="*/ 41203 w 228200"/>
              <a:gd name="connsiteY12" fmla="*/ 0 h 202844"/>
              <a:gd name="connsiteX13" fmla="*/ 186997 w 228200"/>
              <a:gd name="connsiteY13" fmla="*/ 0 h 202844"/>
              <a:gd name="connsiteX14" fmla="*/ 41203 w 228200"/>
              <a:gd name="connsiteY14" fmla="*/ 0 h 202844"/>
              <a:gd name="connsiteX15" fmla="*/ 89416 w 228200"/>
              <a:gd name="connsiteY15" fmla="*/ 70805 h 202844"/>
              <a:gd name="connsiteX16" fmla="*/ 88745 w 228200"/>
              <a:gd name="connsiteY16" fmla="*/ 73658 h 202844"/>
              <a:gd name="connsiteX17" fmla="*/ 88745 w 228200"/>
              <a:gd name="connsiteY17" fmla="*/ 129212 h 202844"/>
              <a:gd name="connsiteX18" fmla="*/ 95083 w 228200"/>
              <a:gd name="connsiteY18" fmla="*/ 135551 h 202844"/>
              <a:gd name="connsiteX19" fmla="*/ 97923 w 228200"/>
              <a:gd name="connsiteY19" fmla="*/ 134879 h 202844"/>
              <a:gd name="connsiteX20" fmla="*/ 153477 w 228200"/>
              <a:gd name="connsiteY20" fmla="*/ 107115 h 202844"/>
              <a:gd name="connsiteX21" fmla="*/ 156324 w 228200"/>
              <a:gd name="connsiteY21" fmla="*/ 98614 h 202844"/>
              <a:gd name="connsiteX22" fmla="*/ 153477 w 228200"/>
              <a:gd name="connsiteY22" fmla="*/ 95768 h 202844"/>
              <a:gd name="connsiteX23" fmla="*/ 97923 w 228200"/>
              <a:gd name="connsiteY23" fmla="*/ 67991 h 202844"/>
              <a:gd name="connsiteX24" fmla="*/ 89416 w 228200"/>
              <a:gd name="connsiteY24" fmla="*/ 70818 h 202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200" h="202844">
                <a:moveTo>
                  <a:pt x="41203" y="0"/>
                </a:moveTo>
                <a:lnTo>
                  <a:pt x="186997" y="0"/>
                </a:lnTo>
                <a:cubicBezTo>
                  <a:pt x="208848" y="-1"/>
                  <a:pt x="226900" y="17055"/>
                  <a:pt x="228137" y="38870"/>
                </a:cubicBezTo>
                <a:lnTo>
                  <a:pt x="228200" y="41203"/>
                </a:lnTo>
                <a:lnTo>
                  <a:pt x="228200" y="161642"/>
                </a:lnTo>
                <a:cubicBezTo>
                  <a:pt x="228202" y="183492"/>
                  <a:pt x="211146" y="201544"/>
                  <a:pt x="189330" y="202781"/>
                </a:cubicBezTo>
                <a:lnTo>
                  <a:pt x="186997" y="202845"/>
                </a:lnTo>
                <a:lnTo>
                  <a:pt x="41203" y="202845"/>
                </a:lnTo>
                <a:cubicBezTo>
                  <a:pt x="19352" y="202846"/>
                  <a:pt x="1300" y="185791"/>
                  <a:pt x="63" y="163975"/>
                </a:cubicBezTo>
                <a:lnTo>
                  <a:pt x="0" y="161642"/>
                </a:lnTo>
                <a:lnTo>
                  <a:pt x="0" y="41203"/>
                </a:lnTo>
                <a:cubicBezTo>
                  <a:pt x="-1" y="19352"/>
                  <a:pt x="17055" y="1300"/>
                  <a:pt x="38870" y="63"/>
                </a:cubicBezTo>
                <a:lnTo>
                  <a:pt x="41203" y="0"/>
                </a:lnTo>
                <a:lnTo>
                  <a:pt x="186997" y="0"/>
                </a:lnTo>
                <a:lnTo>
                  <a:pt x="41203" y="0"/>
                </a:lnTo>
                <a:close/>
                <a:moveTo>
                  <a:pt x="89416" y="70805"/>
                </a:moveTo>
                <a:cubicBezTo>
                  <a:pt x="88973" y="71691"/>
                  <a:pt x="88743" y="72668"/>
                  <a:pt x="88745" y="73658"/>
                </a:cubicBezTo>
                <a:lnTo>
                  <a:pt x="88745" y="129212"/>
                </a:lnTo>
                <a:cubicBezTo>
                  <a:pt x="88745" y="132712"/>
                  <a:pt x="91583" y="135551"/>
                  <a:pt x="95083" y="135551"/>
                </a:cubicBezTo>
                <a:cubicBezTo>
                  <a:pt x="96070" y="135551"/>
                  <a:pt x="97042" y="135320"/>
                  <a:pt x="97923" y="134879"/>
                </a:cubicBezTo>
                <a:lnTo>
                  <a:pt x="153477" y="107115"/>
                </a:lnTo>
                <a:cubicBezTo>
                  <a:pt x="156610" y="105553"/>
                  <a:pt x="157884" y="101747"/>
                  <a:pt x="156324" y="98614"/>
                </a:cubicBezTo>
                <a:cubicBezTo>
                  <a:pt x="155709" y="97381"/>
                  <a:pt x="154710" y="96383"/>
                  <a:pt x="153477" y="95768"/>
                </a:cubicBezTo>
                <a:lnTo>
                  <a:pt x="97923" y="67991"/>
                </a:lnTo>
                <a:cubicBezTo>
                  <a:pt x="94793" y="66423"/>
                  <a:pt x="90985" y="67689"/>
                  <a:pt x="89416" y="70818"/>
                </a:cubicBezTo>
                <a:close/>
              </a:path>
            </a:pathLst>
          </a:custGeom>
          <a:gradFill>
            <a:gsLst>
              <a:gs pos="73000">
                <a:srgbClr val="0078D4"/>
              </a:gs>
              <a:gs pos="12000">
                <a:srgbClr val="C03BC4"/>
              </a:gs>
            </a:gsLst>
            <a:path path="circle">
              <a:fillToRect l="100000" t="100000"/>
            </a:path>
          </a:gradFill>
          <a:ln w="12303" cap="flat">
            <a:noFill/>
            <a:prstDash val="solid"/>
            <a:miter/>
          </a:ln>
          <a:effectLst>
            <a:outerShdw blurRad="63500" dist="63500" dir="3000000" algn="tl" rotWithShape="0">
              <a:srgbClr val="454142">
                <a:alpha val="15000"/>
              </a:srgb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Segoe UI"/>
              <a:ea typeface="+mn-ea"/>
              <a:cs typeface="+mn-cs"/>
            </a:endParaRPr>
          </a:p>
        </p:txBody>
      </p:sp>
      <p:grpSp>
        <p:nvGrpSpPr>
          <p:cNvPr id="32" name="Group 31">
            <a:extLst>
              <a:ext uri="{FF2B5EF4-FFF2-40B4-BE49-F238E27FC236}">
                <a16:creationId xmlns:a16="http://schemas.microsoft.com/office/drawing/2014/main" id="{BBCE67F5-2060-B394-54A3-B10853B1D84A}"/>
              </a:ext>
            </a:extLst>
          </p:cNvPr>
          <p:cNvGrpSpPr/>
          <p:nvPr/>
        </p:nvGrpSpPr>
        <p:grpSpPr>
          <a:xfrm>
            <a:off x="7671429" y="2812739"/>
            <a:ext cx="2532574" cy="451406"/>
            <a:chOff x="588263" y="3571381"/>
            <a:chExt cx="2532574" cy="451406"/>
          </a:xfrm>
        </p:grpSpPr>
        <p:pic>
          <p:nvPicPr>
            <p:cNvPr id="33" name="Picture 32">
              <a:extLst>
                <a:ext uri="{FF2B5EF4-FFF2-40B4-BE49-F238E27FC236}">
                  <a16:creationId xmlns:a16="http://schemas.microsoft.com/office/drawing/2014/main" id="{D14D6750-5CB9-C7A8-0771-60BFA6AA698D}"/>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588263" y="3617084"/>
              <a:ext cx="360000" cy="360000"/>
            </a:xfrm>
            <a:prstGeom prst="ellipse">
              <a:avLst/>
            </a:prstGeom>
            <a:solidFill>
              <a:srgbClr val="FFFFFF"/>
            </a:solidFill>
          </p:spPr>
        </p:pic>
        <p:sp>
          <p:nvSpPr>
            <p:cNvPr id="34" name="TextBox 33">
              <a:extLst>
                <a:ext uri="{FF2B5EF4-FFF2-40B4-BE49-F238E27FC236}">
                  <a16:creationId xmlns:a16="http://schemas.microsoft.com/office/drawing/2014/main" id="{EDF6DCEE-C2B6-0A70-A50D-8CE36CD65F27}"/>
                </a:ext>
                <a:ext uri="{C183D7F6-B498-43B3-948B-1728B52AA6E4}">
                  <adec:decorative xmlns:adec="http://schemas.microsoft.com/office/drawing/2017/decorative" val="0"/>
                </a:ext>
              </a:extLst>
            </p:cNvPr>
            <p:cNvSpPr txBox="1"/>
            <p:nvPr/>
          </p:nvSpPr>
          <p:spPr>
            <a:xfrm>
              <a:off x="1047214" y="3571381"/>
              <a:ext cx="2073623" cy="451406"/>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in Teams</a:t>
              </a:r>
            </a:p>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70C0"/>
                  </a:solidFill>
                  <a:effectLst/>
                  <a:uLnTx/>
                  <a:uFillTx/>
                  <a:latin typeface="Segoe UI Semibold"/>
                  <a:ea typeface="+mn-ea"/>
                  <a:cs typeface="+mn-cs"/>
                </a:rPr>
                <a:t>+</a:t>
              </a:r>
              <a:r>
                <a:rPr kumimoji="0" lang="en-US" sz="1100" b="0" i="0" u="none" strike="noStrike" kern="1200" cap="none" spc="0" normalizeH="0" baseline="0" noProof="0" dirty="0">
                  <a:ln>
                    <a:noFill/>
                  </a:ln>
                  <a:solidFill>
                    <a:srgbClr val="0078D4"/>
                  </a:solidFill>
                  <a:effectLst/>
                  <a:uLnTx/>
                  <a:uFillTx/>
                  <a:latin typeface="Segoe UI Semibold"/>
                  <a:ea typeface="+mn-ea"/>
                  <a:cs typeface="+mn-cs"/>
                </a:rPr>
                <a:t> Financial Meeting Prep app</a:t>
              </a:r>
            </a:p>
            <a:p>
              <a:pPr marL="0" marR="0" lvl="0" indent="0" algn="l" defTabSz="91436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30000" noProof="0" dirty="0">
                <a:ln>
                  <a:noFill/>
                </a:ln>
                <a:solidFill>
                  <a:prstClr val="black"/>
                </a:solidFill>
                <a:effectLst/>
                <a:uLnTx/>
                <a:uFillTx/>
                <a:latin typeface="Segoe UI Semibold"/>
                <a:ea typeface="+mn-ea"/>
                <a:cs typeface="+mn-cs"/>
              </a:endParaRPr>
            </a:p>
          </p:txBody>
        </p:sp>
      </p:grpSp>
      <p:grpSp>
        <p:nvGrpSpPr>
          <p:cNvPr id="35" name="Group 34">
            <a:extLst>
              <a:ext uri="{FF2B5EF4-FFF2-40B4-BE49-F238E27FC236}">
                <a16:creationId xmlns:a16="http://schemas.microsoft.com/office/drawing/2014/main" id="{7A9FF9E5-9E61-772E-45FE-24D810EEC40A}"/>
              </a:ext>
            </a:extLst>
          </p:cNvPr>
          <p:cNvGrpSpPr/>
          <p:nvPr/>
        </p:nvGrpSpPr>
        <p:grpSpPr>
          <a:xfrm>
            <a:off x="5893760" y="5131235"/>
            <a:ext cx="2461791" cy="451406"/>
            <a:chOff x="588263" y="3587168"/>
            <a:chExt cx="2461791" cy="451406"/>
          </a:xfrm>
        </p:grpSpPr>
        <p:pic>
          <p:nvPicPr>
            <p:cNvPr id="36" name="Picture 35">
              <a:extLst>
                <a:ext uri="{FF2B5EF4-FFF2-40B4-BE49-F238E27FC236}">
                  <a16:creationId xmlns:a16="http://schemas.microsoft.com/office/drawing/2014/main" id="{BBAD9D53-56BD-2C5F-B6B9-AB95768B9C7D}"/>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588263" y="3617084"/>
              <a:ext cx="360000" cy="360000"/>
            </a:xfrm>
            <a:prstGeom prst="ellipse">
              <a:avLst/>
            </a:prstGeom>
            <a:solidFill>
              <a:srgbClr val="FFFFFF"/>
            </a:solidFill>
          </p:spPr>
        </p:pic>
        <p:sp>
          <p:nvSpPr>
            <p:cNvPr id="37" name="TextBox 36">
              <a:extLst>
                <a:ext uri="{FF2B5EF4-FFF2-40B4-BE49-F238E27FC236}">
                  <a16:creationId xmlns:a16="http://schemas.microsoft.com/office/drawing/2014/main" id="{034069B8-9F32-EAD8-EEB7-5A2315A2F638}"/>
                </a:ext>
                <a:ext uri="{C183D7F6-B498-43B3-948B-1728B52AA6E4}">
                  <adec:decorative xmlns:adec="http://schemas.microsoft.com/office/drawing/2017/decorative" val="0"/>
                </a:ext>
              </a:extLst>
            </p:cNvPr>
            <p:cNvSpPr txBox="1"/>
            <p:nvPr/>
          </p:nvSpPr>
          <p:spPr>
            <a:xfrm>
              <a:off x="976431" y="3587168"/>
              <a:ext cx="2073623" cy="451406"/>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in Teams</a:t>
              </a:r>
            </a:p>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70C0"/>
                  </a:solidFill>
                  <a:effectLst/>
                  <a:uLnTx/>
                  <a:uFillTx/>
                  <a:latin typeface="Segoe UI Semibold"/>
                  <a:ea typeface="+mn-ea"/>
                  <a:cs typeface="+mn-cs"/>
                </a:rPr>
                <a:t>+</a:t>
              </a:r>
              <a:r>
                <a:rPr kumimoji="0" lang="en-US" sz="1100" b="0" i="0" u="none" strike="noStrike" kern="1200" cap="none" spc="0" normalizeH="0" baseline="0" noProof="0" dirty="0">
                  <a:ln>
                    <a:noFill/>
                  </a:ln>
                  <a:solidFill>
                    <a:srgbClr val="0078D4"/>
                  </a:solidFill>
                  <a:effectLst/>
                  <a:uLnTx/>
                  <a:uFillTx/>
                  <a:latin typeface="Segoe UI Semibold"/>
                  <a:ea typeface="+mn-ea"/>
                  <a:cs typeface="+mn-cs"/>
                </a:rPr>
                <a:t> Financial Meeting Prep app</a:t>
              </a:r>
            </a:p>
            <a:p>
              <a:pPr marL="0" marR="0" lvl="0" indent="0" algn="l" defTabSz="91436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30000" noProof="0" dirty="0">
                <a:ln>
                  <a:noFill/>
                </a:ln>
                <a:solidFill>
                  <a:prstClr val="black"/>
                </a:solidFill>
                <a:effectLst/>
                <a:uLnTx/>
                <a:uFillTx/>
                <a:latin typeface="Segoe UI Semibold"/>
                <a:ea typeface="+mn-ea"/>
                <a:cs typeface="+mn-cs"/>
              </a:endParaRPr>
            </a:p>
          </p:txBody>
        </p:sp>
      </p:grpSp>
      <p:grpSp>
        <p:nvGrpSpPr>
          <p:cNvPr id="38" name="Group 37">
            <a:extLst>
              <a:ext uri="{FF2B5EF4-FFF2-40B4-BE49-F238E27FC236}">
                <a16:creationId xmlns:a16="http://schemas.microsoft.com/office/drawing/2014/main" id="{7DD59F0E-4B78-CAE8-276F-74D8A2D562C1}"/>
              </a:ext>
            </a:extLst>
          </p:cNvPr>
          <p:cNvGrpSpPr/>
          <p:nvPr/>
        </p:nvGrpSpPr>
        <p:grpSpPr>
          <a:xfrm>
            <a:off x="4203764" y="2863122"/>
            <a:ext cx="2532574" cy="451406"/>
            <a:chOff x="588263" y="3571381"/>
            <a:chExt cx="2532574" cy="451406"/>
          </a:xfrm>
        </p:grpSpPr>
        <p:pic>
          <p:nvPicPr>
            <p:cNvPr id="39" name="Picture 38">
              <a:extLst>
                <a:ext uri="{FF2B5EF4-FFF2-40B4-BE49-F238E27FC236}">
                  <a16:creationId xmlns:a16="http://schemas.microsoft.com/office/drawing/2014/main" id="{EFFB417E-A02A-2190-85A7-6DB62084B43B}"/>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588263" y="3617084"/>
              <a:ext cx="360000" cy="360000"/>
            </a:xfrm>
            <a:prstGeom prst="ellipse">
              <a:avLst/>
            </a:prstGeom>
            <a:solidFill>
              <a:srgbClr val="FFFFFF"/>
            </a:solidFill>
          </p:spPr>
        </p:pic>
        <p:sp>
          <p:nvSpPr>
            <p:cNvPr id="40" name="TextBox 39">
              <a:extLst>
                <a:ext uri="{FF2B5EF4-FFF2-40B4-BE49-F238E27FC236}">
                  <a16:creationId xmlns:a16="http://schemas.microsoft.com/office/drawing/2014/main" id="{A5C0A67B-7CE8-F92F-EC06-28AA8D809081}"/>
                </a:ext>
                <a:ext uri="{C183D7F6-B498-43B3-948B-1728B52AA6E4}">
                  <adec:decorative xmlns:adec="http://schemas.microsoft.com/office/drawing/2017/decorative" val="0"/>
                </a:ext>
              </a:extLst>
            </p:cNvPr>
            <p:cNvSpPr txBox="1"/>
            <p:nvPr/>
          </p:nvSpPr>
          <p:spPr>
            <a:xfrm>
              <a:off x="1047214" y="3571381"/>
              <a:ext cx="2073623" cy="451406"/>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in Teams</a:t>
              </a:r>
            </a:p>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70C0"/>
                  </a:solidFill>
                  <a:effectLst/>
                  <a:uLnTx/>
                  <a:uFillTx/>
                  <a:latin typeface="Segoe UI Semibold"/>
                  <a:ea typeface="+mn-ea"/>
                  <a:cs typeface="+mn-cs"/>
                </a:rPr>
                <a:t>+</a:t>
              </a:r>
              <a:r>
                <a:rPr kumimoji="0" lang="en-US" sz="1100" b="0" i="0" u="none" strike="noStrike" kern="1200" cap="none" spc="0" normalizeH="0" baseline="0" noProof="0" dirty="0">
                  <a:ln>
                    <a:noFill/>
                  </a:ln>
                  <a:solidFill>
                    <a:srgbClr val="0078D4"/>
                  </a:solidFill>
                  <a:effectLst/>
                  <a:uLnTx/>
                  <a:uFillTx/>
                  <a:latin typeface="Segoe UI Semibold"/>
                  <a:ea typeface="+mn-ea"/>
                  <a:cs typeface="+mn-cs"/>
                </a:rPr>
                <a:t> Financial Meeting Prep app</a:t>
              </a:r>
            </a:p>
            <a:p>
              <a:pPr marL="0" marR="0" lvl="0" indent="0" algn="l" defTabSz="91436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30000" noProof="0" dirty="0">
                <a:ln>
                  <a:noFill/>
                </a:ln>
                <a:solidFill>
                  <a:prstClr val="black"/>
                </a:solidFill>
                <a:effectLst/>
                <a:uLnTx/>
                <a:uFillTx/>
                <a:latin typeface="Segoe UI Semibold"/>
                <a:ea typeface="+mn-ea"/>
                <a:cs typeface="+mn-cs"/>
              </a:endParaRPr>
            </a:p>
          </p:txBody>
        </p:sp>
      </p:grpSp>
      <p:grpSp>
        <p:nvGrpSpPr>
          <p:cNvPr id="41" name="Group 40">
            <a:extLst>
              <a:ext uri="{FF2B5EF4-FFF2-40B4-BE49-F238E27FC236}">
                <a16:creationId xmlns:a16="http://schemas.microsoft.com/office/drawing/2014/main" id="{34F2BF05-E345-29C7-1BDB-395C9F4BBDAD}"/>
              </a:ext>
            </a:extLst>
          </p:cNvPr>
          <p:cNvGrpSpPr/>
          <p:nvPr/>
        </p:nvGrpSpPr>
        <p:grpSpPr>
          <a:xfrm>
            <a:off x="720493" y="2871909"/>
            <a:ext cx="2532574" cy="451406"/>
            <a:chOff x="588263" y="3571381"/>
            <a:chExt cx="2532574" cy="451406"/>
          </a:xfrm>
        </p:grpSpPr>
        <p:pic>
          <p:nvPicPr>
            <p:cNvPr id="44" name="Picture 43">
              <a:extLst>
                <a:ext uri="{FF2B5EF4-FFF2-40B4-BE49-F238E27FC236}">
                  <a16:creationId xmlns:a16="http://schemas.microsoft.com/office/drawing/2014/main" id="{38907696-7196-B86A-9FF1-57E5AD5613F1}"/>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588263" y="3617084"/>
              <a:ext cx="360000" cy="360000"/>
            </a:xfrm>
            <a:prstGeom prst="ellipse">
              <a:avLst/>
            </a:prstGeom>
            <a:solidFill>
              <a:srgbClr val="FFFFFF"/>
            </a:solidFill>
          </p:spPr>
        </p:pic>
        <p:sp>
          <p:nvSpPr>
            <p:cNvPr id="45" name="TextBox 44">
              <a:extLst>
                <a:ext uri="{FF2B5EF4-FFF2-40B4-BE49-F238E27FC236}">
                  <a16:creationId xmlns:a16="http://schemas.microsoft.com/office/drawing/2014/main" id="{980A9858-14A9-690D-6889-18F1BF529A44}"/>
                </a:ext>
                <a:ext uri="{C183D7F6-B498-43B3-948B-1728B52AA6E4}">
                  <adec:decorative xmlns:adec="http://schemas.microsoft.com/office/drawing/2017/decorative" val="0"/>
                </a:ext>
              </a:extLst>
            </p:cNvPr>
            <p:cNvSpPr txBox="1"/>
            <p:nvPr/>
          </p:nvSpPr>
          <p:spPr>
            <a:xfrm>
              <a:off x="1047214" y="3571381"/>
              <a:ext cx="2073623" cy="451406"/>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in Teams</a:t>
              </a:r>
            </a:p>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70C0"/>
                  </a:solidFill>
                  <a:effectLst/>
                  <a:uLnTx/>
                  <a:uFillTx/>
                  <a:latin typeface="Segoe UI Semibold"/>
                  <a:ea typeface="+mn-ea"/>
                  <a:cs typeface="+mn-cs"/>
                </a:rPr>
                <a:t>+</a:t>
              </a:r>
              <a:r>
                <a:rPr kumimoji="0" lang="en-US" sz="1100" b="0" i="0" u="none" strike="noStrike" kern="1200" cap="none" spc="0" normalizeH="0" baseline="0" noProof="0" dirty="0">
                  <a:ln>
                    <a:noFill/>
                  </a:ln>
                  <a:solidFill>
                    <a:srgbClr val="0078D4"/>
                  </a:solidFill>
                  <a:effectLst/>
                  <a:uLnTx/>
                  <a:uFillTx/>
                  <a:latin typeface="Segoe UI Semibold"/>
                  <a:ea typeface="+mn-ea"/>
                  <a:cs typeface="+mn-cs"/>
                </a:rPr>
                <a:t> Financial Meeting Prep app</a:t>
              </a:r>
            </a:p>
            <a:p>
              <a:pPr marL="0" marR="0" lvl="0" indent="0" algn="l" defTabSz="91436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30000" noProof="0" dirty="0">
                <a:ln>
                  <a:noFill/>
                </a:ln>
                <a:solidFill>
                  <a:prstClr val="black"/>
                </a:solidFill>
                <a:effectLst/>
                <a:uLnTx/>
                <a:uFillTx/>
                <a:latin typeface="Segoe UI Semibold"/>
                <a:ea typeface="+mn-ea"/>
                <a:cs typeface="+mn-cs"/>
              </a:endParaRPr>
            </a:p>
          </p:txBody>
        </p:sp>
      </p:grpSp>
      <p:grpSp>
        <p:nvGrpSpPr>
          <p:cNvPr id="46" name="Group 45">
            <a:extLst>
              <a:ext uri="{FF2B5EF4-FFF2-40B4-BE49-F238E27FC236}">
                <a16:creationId xmlns:a16="http://schemas.microsoft.com/office/drawing/2014/main" id="{90882C35-2846-A7CE-0180-9A07C2BCE949}"/>
              </a:ext>
            </a:extLst>
          </p:cNvPr>
          <p:cNvGrpSpPr/>
          <p:nvPr/>
        </p:nvGrpSpPr>
        <p:grpSpPr>
          <a:xfrm>
            <a:off x="2453733" y="5131235"/>
            <a:ext cx="2532574" cy="451406"/>
            <a:chOff x="588263" y="3571381"/>
            <a:chExt cx="2532574" cy="451406"/>
          </a:xfrm>
        </p:grpSpPr>
        <p:pic>
          <p:nvPicPr>
            <p:cNvPr id="47" name="Picture 46">
              <a:extLst>
                <a:ext uri="{FF2B5EF4-FFF2-40B4-BE49-F238E27FC236}">
                  <a16:creationId xmlns:a16="http://schemas.microsoft.com/office/drawing/2014/main" id="{8A0497CB-8BAD-C68E-F094-F327FF892E90}"/>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588263" y="3617084"/>
              <a:ext cx="360000" cy="360000"/>
            </a:xfrm>
            <a:prstGeom prst="ellipse">
              <a:avLst/>
            </a:prstGeom>
            <a:solidFill>
              <a:srgbClr val="FFFFFF"/>
            </a:solidFill>
          </p:spPr>
        </p:pic>
        <p:sp>
          <p:nvSpPr>
            <p:cNvPr id="48" name="TextBox 47">
              <a:extLst>
                <a:ext uri="{FF2B5EF4-FFF2-40B4-BE49-F238E27FC236}">
                  <a16:creationId xmlns:a16="http://schemas.microsoft.com/office/drawing/2014/main" id="{7E488EFE-A7FC-0D31-D8B4-E38AAE16D50A}"/>
                </a:ext>
                <a:ext uri="{C183D7F6-B498-43B3-948B-1728B52AA6E4}">
                  <adec:decorative xmlns:adec="http://schemas.microsoft.com/office/drawing/2017/decorative" val="0"/>
                </a:ext>
              </a:extLst>
            </p:cNvPr>
            <p:cNvSpPr txBox="1"/>
            <p:nvPr/>
          </p:nvSpPr>
          <p:spPr>
            <a:xfrm>
              <a:off x="1047214" y="3571381"/>
              <a:ext cx="2073623" cy="451406"/>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in Teams</a:t>
              </a:r>
            </a:p>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70C0"/>
                  </a:solidFill>
                  <a:effectLst/>
                  <a:uLnTx/>
                  <a:uFillTx/>
                  <a:latin typeface="Segoe UI Semibold"/>
                  <a:ea typeface="+mn-ea"/>
                  <a:cs typeface="+mn-cs"/>
                </a:rPr>
                <a:t>+</a:t>
              </a:r>
              <a:r>
                <a:rPr kumimoji="0" lang="en-US" sz="1100" b="0" i="0" u="none" strike="noStrike" kern="1200" cap="none" spc="0" normalizeH="0" baseline="0" noProof="0" dirty="0">
                  <a:ln>
                    <a:noFill/>
                  </a:ln>
                  <a:solidFill>
                    <a:srgbClr val="0078D4"/>
                  </a:solidFill>
                  <a:effectLst/>
                  <a:uLnTx/>
                  <a:uFillTx/>
                  <a:latin typeface="Segoe UI Semibold"/>
                  <a:ea typeface="+mn-ea"/>
                  <a:cs typeface="+mn-cs"/>
                </a:rPr>
                <a:t> Financial Meeting Prep app</a:t>
              </a:r>
            </a:p>
            <a:p>
              <a:pPr marL="0" marR="0" lvl="0" indent="0" algn="l" defTabSz="91436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30000" noProof="0" dirty="0">
                <a:ln>
                  <a:noFill/>
                </a:ln>
                <a:solidFill>
                  <a:prstClr val="black"/>
                </a:solidFill>
                <a:effectLst/>
                <a:uLnTx/>
                <a:uFillTx/>
                <a:latin typeface="Segoe UI Semibold"/>
                <a:ea typeface="+mn-ea"/>
                <a:cs typeface="+mn-cs"/>
              </a:endParaRPr>
            </a:p>
          </p:txBody>
        </p:sp>
      </p:grpSp>
      <p:sp>
        <p:nvSpPr>
          <p:cNvPr id="57" name="TextBox 56">
            <a:extLst>
              <a:ext uri="{FF2B5EF4-FFF2-40B4-BE49-F238E27FC236}">
                <a16:creationId xmlns:a16="http://schemas.microsoft.com/office/drawing/2014/main" id="{542D0BAD-C14A-47BE-3E21-35F7C397C157}"/>
              </a:ext>
            </a:extLst>
          </p:cNvPr>
          <p:cNvSpPr txBox="1"/>
          <p:nvPr/>
        </p:nvSpPr>
        <p:spPr>
          <a:xfrm>
            <a:off x="485390" y="905870"/>
            <a:ext cx="11316745" cy="523220"/>
          </a:xfrm>
          <a:prstGeom prst="rect">
            <a:avLst/>
          </a:prstGeom>
          <a:noFill/>
        </p:spPr>
        <p:txBody>
          <a:bodyPr wrap="square">
            <a:spAutoFit/>
          </a:bodyPr>
          <a:lstStyle/>
          <a:p>
            <a:pPr marL="0" marR="0"/>
            <a:r>
              <a:rPr lang="en-US" sz="1400" kern="100" dirty="0">
                <a:effectLst/>
                <a:latin typeface="Aptos" panose="020B0004020202020204" pitchFamily="34" charset="0"/>
                <a:ea typeface="Aptos" panose="020B0004020202020204" pitchFamily="34" charset="0"/>
                <a:cs typeface="Times New Roman" panose="02020603050405020304" pitchFamily="18" charset="0"/>
              </a:rPr>
              <a:t>Financial Meeting Prep is a Teams app powered by Microsoft 365 Copilot and LSEG Workspace to streamline meeting preparation for financial services advisors. The app was built in partnership with LSEG for news, data, and analytics.</a:t>
            </a:r>
          </a:p>
        </p:txBody>
      </p:sp>
      <p:sp>
        <p:nvSpPr>
          <p:cNvPr id="3" name="TextBox 2">
            <a:extLst>
              <a:ext uri="{FF2B5EF4-FFF2-40B4-BE49-F238E27FC236}">
                <a16:creationId xmlns:a16="http://schemas.microsoft.com/office/drawing/2014/main" id="{515A7EE7-BB43-48AE-3F54-0EEBBF2A7184}"/>
              </a:ext>
            </a:extLst>
          </p:cNvPr>
          <p:cNvSpPr txBox="1"/>
          <p:nvPr/>
        </p:nvSpPr>
        <p:spPr>
          <a:xfrm>
            <a:off x="583758" y="673849"/>
            <a:ext cx="4621458" cy="215444"/>
          </a:xfrm>
          <a:prstGeom prst="rect">
            <a:avLst/>
          </a:prstGeom>
          <a:noFill/>
        </p:spPr>
        <p:txBody>
          <a:bodyPr wrap="none" lIns="0" tIns="0" rIns="0" bIns="0" rtlCol="0">
            <a:spAutoFit/>
          </a:bodyPr>
          <a:lstStyle/>
          <a:p>
            <a:pPr algn="l"/>
            <a:r>
              <a:rPr lang="en-US" sz="1400" noProof="0" dirty="0">
                <a:latin typeface="+mj-lt"/>
              </a:rPr>
              <a:t>Implementation information: </a:t>
            </a:r>
            <a:r>
              <a:rPr lang="en-US" sz="1400" noProof="0" dirty="0">
                <a:latin typeface="+mj-lt"/>
                <a:hlinkClick r:id="rId9"/>
              </a:rPr>
              <a:t>Financial Meeting Prep app</a:t>
            </a:r>
            <a:endParaRPr lang="en-US" sz="1400" noProof="0" dirty="0">
              <a:latin typeface="+mj-lt"/>
            </a:endParaRPr>
          </a:p>
        </p:txBody>
      </p:sp>
    </p:spTree>
    <p:extLst>
      <p:ext uri="{BB962C8B-B14F-4D97-AF65-F5344CB8AC3E}">
        <p14:creationId xmlns:p14="http://schemas.microsoft.com/office/powerpoint/2010/main" val="2304364160"/>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http://www.w3.org/XML/1998/namespace"/>
    <ds:schemaRef ds:uri="http://schemas.microsoft.com/sharepoint/v3"/>
    <ds:schemaRef ds:uri="http://purl.org/dc/terms/"/>
    <ds:schemaRef ds:uri="http://schemas.microsoft.com/office/2006/metadata/properties"/>
    <ds:schemaRef ds:uri="http://schemas.microsoft.com/office/infopath/2007/PartnerControls"/>
    <ds:schemaRef ds:uri="http://schemas.openxmlformats.org/package/2006/metadata/core-properties"/>
    <ds:schemaRef ds:uri="http://purl.org/dc/elements/1.1/"/>
    <ds:schemaRef ds:uri="http://schemas.microsoft.com/office/2006/documentManagement/types"/>
    <ds:schemaRef ds:uri="9b9b331a-5640-4f50-a010-6cc4266aa39c"/>
    <ds:schemaRef ds:uri="c12c9beb-9115-4dd4-b4b0-98592a7680e2"/>
    <ds:schemaRef ds:uri="http://purl.org/dc/dcmitype/"/>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4419</TotalTime>
  <Words>300</Words>
  <Application>Microsoft Office PowerPoint</Application>
  <PresentationFormat>Widescreen</PresentationFormat>
  <Paragraphs>36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Capital Markets | Prepare for a client meeting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2025-03-10T18:06:31Z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