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"/>
  </p:notesMasterIdLst>
  <p:sldIdLst>
    <p:sldId id="624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8551CEF-BBCC-423A-A43D-FD3B80DE7527}" v="243" dt="2025-10-26T00:57:51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7" d="100"/>
          <a:sy n="77" d="100"/>
        </p:scale>
        <p:origin x="1026" y="29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9" Type="http://schemas.microsoft.com/office/2018/10/relationships/authors" Target="author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C10360-7F2B-43B7-AE47-3D95E72B02E5}" type="datetimeFigureOut">
              <a:rPr lang="en-US" smtClean="0"/>
              <a:t>10/25/2025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6178-B4BC-4168-845A-05655C68B0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765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6A1C94-7AA3-A63F-DAE7-BF0C865F57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0EC7EB9-B647-B1F6-983F-9BB6C877440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F1A541C-E649-2618-4E9D-0814F6E4B6E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rtl="0" fontAlgn="base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164A232-65A7-0A7A-9D35-9D9341B997A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A57A88C-D68B-7E43-B6BD-8EAA3060908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364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dirty="0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3815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660744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C58B1CC-7E89-FC8B-DE61-81B2927808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duotone>
              <a:prstClr val="black"/>
              <a:srgbClr val="FFF8F3">
                <a:tint val="45000"/>
                <a:satMod val="400000"/>
              </a:srgbClr>
            </a:duotone>
          </a:blip>
          <a:srcRect t="7440" b="52893"/>
          <a:stretch/>
        </p:blipFill>
        <p:spPr>
          <a:xfrm>
            <a:off x="0" y="0"/>
            <a:ext cx="12191999" cy="6857999"/>
          </a:xfrm>
          <a:prstGeom prst="round2SameRect">
            <a:avLst>
              <a:gd name="adj1" fmla="val 0"/>
              <a:gd name="adj2" fmla="val 0"/>
            </a:avLst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85723585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58297684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16002879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92802544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ctangle: Top Corners Rounded 73">
            <a:extLst>
              <a:ext uri="{FF2B5EF4-FFF2-40B4-BE49-F238E27FC236}">
                <a16:creationId xmlns:a16="http://schemas.microsoft.com/office/drawing/2014/main" id="{6FDEA399-18DB-E6DC-793E-5041B1E784CA}"/>
              </a:ext>
            </a:extLst>
          </p:cNvPr>
          <p:cNvSpPr>
            <a:spLocks/>
          </p:cNvSpPr>
          <p:nvPr userDrawn="1"/>
        </p:nvSpPr>
        <p:spPr bwMode="auto">
          <a:xfrm rot="16200000" flipV="1">
            <a:off x="6107793" y="-1681313"/>
            <a:ext cx="2612241" cy="8679949"/>
          </a:xfrm>
          <a:custGeom>
            <a:avLst/>
            <a:gdLst>
              <a:gd name="connsiteX0" fmla="*/ 163683 w 2612241"/>
              <a:gd name="connsiteY0" fmla="*/ 0 h 8666696"/>
              <a:gd name="connsiteX1" fmla="*/ 2448558 w 2612241"/>
              <a:gd name="connsiteY1" fmla="*/ 0 h 8666696"/>
              <a:gd name="connsiteX2" fmla="*/ 2612241 w 2612241"/>
              <a:gd name="connsiteY2" fmla="*/ 163683 h 8666696"/>
              <a:gd name="connsiteX3" fmla="*/ 2612241 w 2612241"/>
              <a:gd name="connsiteY3" fmla="*/ 8666696 h 8666696"/>
              <a:gd name="connsiteX4" fmla="*/ 2612241 w 2612241"/>
              <a:gd name="connsiteY4" fmla="*/ 8666696 h 8666696"/>
              <a:gd name="connsiteX5" fmla="*/ 0 w 2612241"/>
              <a:gd name="connsiteY5" fmla="*/ 8666696 h 8666696"/>
              <a:gd name="connsiteX6" fmla="*/ 0 w 2612241"/>
              <a:gd name="connsiteY6" fmla="*/ 8666696 h 8666696"/>
              <a:gd name="connsiteX7" fmla="*/ 0 w 2612241"/>
              <a:gd name="connsiteY7" fmla="*/ 163683 h 8666696"/>
              <a:gd name="connsiteX8" fmla="*/ 163683 w 2612241"/>
              <a:gd name="connsiteY8" fmla="*/ 0 h 8666696"/>
              <a:gd name="connsiteX0" fmla="*/ 0 w 2612241"/>
              <a:gd name="connsiteY0" fmla="*/ 8666696 h 8758136"/>
              <a:gd name="connsiteX1" fmla="*/ 0 w 2612241"/>
              <a:gd name="connsiteY1" fmla="*/ 163683 h 8758136"/>
              <a:gd name="connsiteX2" fmla="*/ 163683 w 2612241"/>
              <a:gd name="connsiteY2" fmla="*/ 0 h 8758136"/>
              <a:gd name="connsiteX3" fmla="*/ 2448558 w 2612241"/>
              <a:gd name="connsiteY3" fmla="*/ 0 h 8758136"/>
              <a:gd name="connsiteX4" fmla="*/ 2612241 w 2612241"/>
              <a:gd name="connsiteY4" fmla="*/ 163683 h 8758136"/>
              <a:gd name="connsiteX5" fmla="*/ 2612241 w 2612241"/>
              <a:gd name="connsiteY5" fmla="*/ 8666696 h 8758136"/>
              <a:gd name="connsiteX6" fmla="*/ 2612241 w 2612241"/>
              <a:gd name="connsiteY6" fmla="*/ 8666696 h 8758136"/>
              <a:gd name="connsiteX7" fmla="*/ 0 w 2612241"/>
              <a:gd name="connsiteY7" fmla="*/ 8666696 h 8758136"/>
              <a:gd name="connsiteX8" fmla="*/ 91440 w 2612241"/>
              <a:gd name="connsiteY8" fmla="*/ 8758136 h 875813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7" fmla="*/ 0 w 2612241"/>
              <a:gd name="connsiteY7" fmla="*/ 8666696 h 8666696"/>
              <a:gd name="connsiteX0" fmla="*/ 0 w 2612241"/>
              <a:gd name="connsiteY0" fmla="*/ 8666696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  <a:gd name="connsiteX0" fmla="*/ 0 w 2612241"/>
              <a:gd name="connsiteY0" fmla="*/ 8666696 h 8666696"/>
              <a:gd name="connsiteX1" fmla="*/ 2382 w 2612241"/>
              <a:gd name="connsiteY1" fmla="*/ 7817633 h 8666696"/>
              <a:gd name="connsiteX2" fmla="*/ 0 w 2612241"/>
              <a:gd name="connsiteY2" fmla="*/ 163683 h 8666696"/>
              <a:gd name="connsiteX3" fmla="*/ 163683 w 2612241"/>
              <a:gd name="connsiteY3" fmla="*/ 0 h 8666696"/>
              <a:gd name="connsiteX4" fmla="*/ 2448558 w 2612241"/>
              <a:gd name="connsiteY4" fmla="*/ 0 h 8666696"/>
              <a:gd name="connsiteX5" fmla="*/ 2612241 w 2612241"/>
              <a:gd name="connsiteY5" fmla="*/ 163683 h 8666696"/>
              <a:gd name="connsiteX6" fmla="*/ 2612241 w 2612241"/>
              <a:gd name="connsiteY6" fmla="*/ 8666696 h 8666696"/>
              <a:gd name="connsiteX7" fmla="*/ 2612241 w 2612241"/>
              <a:gd name="connsiteY7" fmla="*/ 8666696 h 8666696"/>
              <a:gd name="connsiteX0" fmla="*/ 2382 w 2612241"/>
              <a:gd name="connsiteY0" fmla="*/ 7817633 h 8666696"/>
              <a:gd name="connsiteX1" fmla="*/ 0 w 2612241"/>
              <a:gd name="connsiteY1" fmla="*/ 163683 h 8666696"/>
              <a:gd name="connsiteX2" fmla="*/ 163683 w 2612241"/>
              <a:gd name="connsiteY2" fmla="*/ 0 h 8666696"/>
              <a:gd name="connsiteX3" fmla="*/ 2448558 w 2612241"/>
              <a:gd name="connsiteY3" fmla="*/ 0 h 8666696"/>
              <a:gd name="connsiteX4" fmla="*/ 2612241 w 2612241"/>
              <a:gd name="connsiteY4" fmla="*/ 163683 h 8666696"/>
              <a:gd name="connsiteX5" fmla="*/ 2612241 w 2612241"/>
              <a:gd name="connsiteY5" fmla="*/ 8666696 h 8666696"/>
              <a:gd name="connsiteX6" fmla="*/ 2612241 w 2612241"/>
              <a:gd name="connsiteY6" fmla="*/ 8666696 h 86666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612241" h="8666696">
                <a:moveTo>
                  <a:pt x="2382" y="7817633"/>
                </a:moveTo>
                <a:lnTo>
                  <a:pt x="0" y="163683"/>
                </a:lnTo>
                <a:cubicBezTo>
                  <a:pt x="0" y="73283"/>
                  <a:pt x="73283" y="0"/>
                  <a:pt x="163683" y="0"/>
                </a:cubicBezTo>
                <a:lnTo>
                  <a:pt x="2448558" y="0"/>
                </a:lnTo>
                <a:cubicBezTo>
                  <a:pt x="2538958" y="0"/>
                  <a:pt x="2612241" y="73283"/>
                  <a:pt x="2612241" y="163683"/>
                </a:cubicBezTo>
                <a:lnTo>
                  <a:pt x="2612241" y="8666696"/>
                </a:lnTo>
                <a:lnTo>
                  <a:pt x="2612241" y="8666696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IN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DA40472D-7D94-31D5-9B70-1F1437F603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648565" y="2541166"/>
            <a:ext cx="210652" cy="210652"/>
            <a:chOff x="5214995" y="-1168400"/>
            <a:chExt cx="431800" cy="431800"/>
          </a:xfrm>
        </p:grpSpPr>
        <p:sp>
          <p:nvSpPr>
            <p:cNvPr id="88" name="Oval 87">
              <a:extLst>
                <a:ext uri="{FF2B5EF4-FFF2-40B4-BE49-F238E27FC236}">
                  <a16:creationId xmlns:a16="http://schemas.microsoft.com/office/drawing/2014/main" id="{33E7D74F-AA6E-58D6-9B3A-285D6343874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9" name="Rectangle 89">
              <a:extLst>
                <a:ext uri="{FF2B5EF4-FFF2-40B4-BE49-F238E27FC236}">
                  <a16:creationId xmlns:a16="http://schemas.microsoft.com/office/drawing/2014/main" id="{D741BEDD-0302-D041-F924-FED2F26F753C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90" name="Group 89">
            <a:extLst>
              <a:ext uri="{FF2B5EF4-FFF2-40B4-BE49-F238E27FC236}">
                <a16:creationId xmlns:a16="http://schemas.microsoft.com/office/drawing/2014/main" id="{7ECE0A2C-9275-E8D8-37D4-26EF9382F0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247487" y="3859456"/>
            <a:ext cx="210652" cy="210652"/>
            <a:chOff x="5214995" y="-1168400"/>
            <a:chExt cx="431800" cy="431800"/>
          </a:xfrm>
        </p:grpSpPr>
        <p:sp>
          <p:nvSpPr>
            <p:cNvPr id="91" name="Oval 90">
              <a:extLst>
                <a:ext uri="{FF2B5EF4-FFF2-40B4-BE49-F238E27FC236}">
                  <a16:creationId xmlns:a16="http://schemas.microsoft.com/office/drawing/2014/main" id="{9D2B6D01-D3C4-D4AC-FA55-BCAA6D16B124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92" name="Rectangle 89">
              <a:extLst>
                <a:ext uri="{FF2B5EF4-FFF2-40B4-BE49-F238E27FC236}">
                  <a16:creationId xmlns:a16="http://schemas.microsoft.com/office/drawing/2014/main" id="{E69E9A3D-9D75-565F-769F-9D5EAF4DE661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8" name="Step 1 Title">
            <a:extLst>
              <a:ext uri="{FF2B5EF4-FFF2-40B4-BE49-F238E27FC236}">
                <a16:creationId xmlns:a16="http://schemas.microsoft.com/office/drawing/2014/main" id="{E7C3DF1D-9756-4E60-3B60-5FC1042D732B}"/>
              </a:ext>
            </a:extLst>
          </p:cNvPr>
          <p:cNvSpPr>
            <a:spLocks noGrp="1"/>
          </p:cNvSpPr>
          <p:nvPr userDrawn="1">
            <p:ph type="body" sz="quarter" idx="61"/>
          </p:nvPr>
        </p:nvSpPr>
        <p:spPr>
          <a:xfrm>
            <a:off x="7507483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4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9" name="Step 1 Top">
            <a:extLst>
              <a:ext uri="{FF2B5EF4-FFF2-40B4-BE49-F238E27FC236}">
                <a16:creationId xmlns:a16="http://schemas.microsoft.com/office/drawing/2014/main" id="{DD4D8F41-19D0-1C40-C8A6-6751BDCBB4E6}"/>
              </a:ext>
            </a:extLst>
          </p:cNvPr>
          <p:cNvSpPr>
            <a:spLocks noGrp="1"/>
          </p:cNvSpPr>
          <p:nvPr userDrawn="1"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Text Placeholder 11">
            <a:extLst>
              <a:ext uri="{FF2B5EF4-FFF2-40B4-BE49-F238E27FC236}">
                <a16:creationId xmlns:a16="http://schemas.microsoft.com/office/drawing/2014/main" id="{0510E80C-A092-E34D-569F-C7503B34CDEA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35" name="Step 1 Title">
            <a:extLst>
              <a:ext uri="{FF2B5EF4-FFF2-40B4-BE49-F238E27FC236}">
                <a16:creationId xmlns:a16="http://schemas.microsoft.com/office/drawing/2014/main" id="{F3576EDF-8C4D-5381-E991-4104EFE19D8D}"/>
              </a:ext>
            </a:extLst>
          </p:cNvPr>
          <p:cNvSpPr>
            <a:spLocks noGrp="1"/>
          </p:cNvSpPr>
          <p:nvPr userDrawn="1">
            <p:ph type="body" sz="quarter" idx="58"/>
          </p:nvPr>
        </p:nvSpPr>
        <p:spPr>
          <a:xfrm>
            <a:off x="4036409" y="3725103"/>
            <a:ext cx="3161734" cy="153888"/>
          </a:xfrm>
          <a:prstGeom prst="rect">
            <a:avLst/>
          </a:prstGeom>
          <a:noFill/>
          <a:effectLst/>
        </p:spPr>
        <p:txBody>
          <a:bodyPr wrap="square"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5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6" name="Step 1 Top">
            <a:extLst>
              <a:ext uri="{FF2B5EF4-FFF2-40B4-BE49-F238E27FC236}">
                <a16:creationId xmlns:a16="http://schemas.microsoft.com/office/drawing/2014/main" id="{E979A6D5-04D7-EDA1-795C-CDE631F70816}"/>
              </a:ext>
            </a:extLst>
          </p:cNvPr>
          <p:cNvSpPr>
            <a:spLocks noGrp="1"/>
          </p:cNvSpPr>
          <p:nvPr userDrawn="1"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Text Placeholder 11">
            <a:extLst>
              <a:ext uri="{FF2B5EF4-FFF2-40B4-BE49-F238E27FC236}">
                <a16:creationId xmlns:a16="http://schemas.microsoft.com/office/drawing/2014/main" id="{DACE21C0-49A4-DA91-EDBF-71FBF06125C4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127439864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cenario five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94A1448-F8D7-EA0F-E466-136E038AA3F1}"/>
              </a:ext>
            </a:extLst>
          </p:cNvPr>
          <p:cNvCxnSpPr>
            <a:cxnSpLocks/>
          </p:cNvCxnSpPr>
          <p:nvPr userDrawn="1"/>
        </p:nvCxnSpPr>
        <p:spPr>
          <a:xfrm>
            <a:off x="3182889" y="1352539"/>
            <a:ext cx="8339848" cy="0"/>
          </a:xfrm>
          <a:prstGeom prst="line">
            <a:avLst/>
          </a:pr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1620000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FC6C3234-D3F7-EB91-19FC-3FF3921A6EF7}"/>
              </a:ext>
            </a:extLst>
          </p:cNvPr>
          <p:cNvSpPr>
            <a:spLocks/>
          </p:cNvSpPr>
          <p:nvPr userDrawn="1"/>
        </p:nvSpPr>
        <p:spPr bwMode="auto">
          <a:xfrm>
            <a:off x="2179638" y="304726"/>
            <a:ext cx="4582191" cy="526298"/>
          </a:xfrm>
          <a:prstGeom prst="roundRect">
            <a:avLst/>
          </a:prstGeom>
          <a:solidFill>
            <a:srgbClr val="DDEEF8"/>
          </a:solidFill>
          <a:ln>
            <a:solidFill>
              <a:schemeClr val="bg1"/>
            </a:solidFill>
            <a:headEnd type="none" w="med" len="med"/>
            <a:tailEnd type="none" w="med" len="med"/>
          </a:ln>
          <a:effectLst>
            <a:outerShdw blurRad="254000" algn="ctr" rotWithShape="0">
              <a:schemeClr val="bg1">
                <a:lumMod val="75000"/>
                <a:alpha val="30000"/>
              </a:scheme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11480" tIns="91440" rIns="91440" bIns="914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Pct val="100000"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E489450-2B99-F45D-B0AD-1BD8CA42038B}"/>
              </a:ext>
            </a:extLst>
          </p:cNvPr>
          <p:cNvSpPr txBox="1">
            <a:spLocks/>
          </p:cNvSpPr>
          <p:nvPr userDrawn="1"/>
        </p:nvSpPr>
        <p:spPr>
          <a:xfrm>
            <a:off x="0" y="304726"/>
            <a:ext cx="2431247" cy="526298"/>
          </a:xfrm>
          <a:custGeom>
            <a:avLst/>
            <a:gdLst>
              <a:gd name="connsiteX0" fmla="*/ 1993 w 2431247"/>
              <a:gd name="connsiteY0" fmla="*/ 0 h 526298"/>
              <a:gd name="connsiteX1" fmla="*/ 2338766 w 2431247"/>
              <a:gd name="connsiteY1" fmla="*/ 0 h 526298"/>
              <a:gd name="connsiteX2" fmla="*/ 2431247 w 2431247"/>
              <a:gd name="connsiteY2" fmla="*/ 92481 h 526298"/>
              <a:gd name="connsiteX3" fmla="*/ 2431247 w 2431247"/>
              <a:gd name="connsiteY3" fmla="*/ 433817 h 526298"/>
              <a:gd name="connsiteX4" fmla="*/ 2338766 w 2431247"/>
              <a:gd name="connsiteY4" fmla="*/ 526298 h 526298"/>
              <a:gd name="connsiteX5" fmla="*/ 1993 w 2431247"/>
              <a:gd name="connsiteY5" fmla="*/ 526298 h 526298"/>
              <a:gd name="connsiteX6" fmla="*/ 0 w 2431247"/>
              <a:gd name="connsiteY6" fmla="*/ 525896 h 526298"/>
              <a:gd name="connsiteX7" fmla="*/ 0 w 2431247"/>
              <a:gd name="connsiteY7" fmla="*/ 402 h 5262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2431247" h="526298">
                <a:moveTo>
                  <a:pt x="1993" y="0"/>
                </a:moveTo>
                <a:lnTo>
                  <a:pt x="2338766" y="0"/>
                </a:lnTo>
                <a:cubicBezTo>
                  <a:pt x="2389842" y="0"/>
                  <a:pt x="2431247" y="41405"/>
                  <a:pt x="2431247" y="92481"/>
                </a:cubicBezTo>
                <a:lnTo>
                  <a:pt x="2431247" y="433817"/>
                </a:lnTo>
                <a:cubicBezTo>
                  <a:pt x="2431247" y="484893"/>
                  <a:pt x="2389842" y="526298"/>
                  <a:pt x="2338766" y="526298"/>
                </a:cubicBezTo>
                <a:lnTo>
                  <a:pt x="1993" y="526298"/>
                </a:lnTo>
                <a:lnTo>
                  <a:pt x="0" y="525896"/>
                </a:lnTo>
                <a:lnTo>
                  <a:pt x="0" y="402"/>
                </a:lnTo>
                <a:close/>
              </a:path>
            </a:pathLst>
          </a:cu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/>
        </p:spPr>
        <p:txBody>
          <a:bodyPr vert="horz" wrap="square" lIns="310896" tIns="0" rIns="0" bIns="0" rtlCol="0" anchor="ctr" anchorCtr="0">
            <a:noAutofit/>
          </a:bodyPr>
          <a:lstStyle>
            <a:lvl1pPr marL="0" marR="0" indent="0" algn="ct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200" b="1" i="0" kern="1200" spc="0" baseline="0">
                <a:solidFill>
                  <a:srgbClr val="FFFFFF"/>
                </a:solidFill>
                <a:latin typeface="Segoe UI Semibold" panose="020B0502040204020203" pitchFamily="34" charset="0"/>
                <a:ea typeface="+mn-ea"/>
                <a:cs typeface="Segoe UI Semibold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 Semibold" panose="020B0502040204020203" pitchFamily="34" charset="0"/>
              <a:ea typeface="+mn-ea"/>
              <a:cs typeface="Segoe UI Semibold" panose="020B0502040204020203" pitchFamily="34" charset="0"/>
            </a:endParaRPr>
          </a:p>
        </p:txBody>
      </p:sp>
      <p:sp>
        <p:nvSpPr>
          <p:cNvPr id="71" name="Scenario Level">
            <a:extLst>
              <a:ext uri="{FF2B5EF4-FFF2-40B4-BE49-F238E27FC236}">
                <a16:creationId xmlns:a16="http://schemas.microsoft.com/office/drawing/2014/main" id="{5C914349-B5B3-D703-EE31-78482DD3DAA9}"/>
              </a:ext>
            </a:extLst>
          </p:cNvPr>
          <p:cNvSpPr txBox="1"/>
          <p:nvPr userDrawn="1"/>
        </p:nvSpPr>
        <p:spPr>
          <a:xfrm>
            <a:off x="10895070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73" name="Available with">
            <a:extLst>
              <a:ext uri="{FF2B5EF4-FFF2-40B4-BE49-F238E27FC236}">
                <a16:creationId xmlns:a16="http://schemas.microsoft.com/office/drawing/2014/main" id="{1E59605F-F04E-58C0-102B-28C6AFF01B7D}"/>
              </a:ext>
            </a:extLst>
          </p:cNvPr>
          <p:cNvSpPr txBox="1"/>
          <p:nvPr userDrawn="1"/>
        </p:nvSpPr>
        <p:spPr>
          <a:xfrm>
            <a:off x="9126798" y="358721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76" name="Straight Connector 75">
            <a:extLst>
              <a:ext uri="{FF2B5EF4-FFF2-40B4-BE49-F238E27FC236}">
                <a16:creationId xmlns:a16="http://schemas.microsoft.com/office/drawing/2014/main" id="{384F79FD-8FB8-5727-A3FB-9193B8AF441D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Group 78">
            <a:extLst>
              <a:ext uri="{FF2B5EF4-FFF2-40B4-BE49-F238E27FC236}">
                <a16:creationId xmlns:a16="http://schemas.microsoft.com/office/drawing/2014/main" id="{ECD8F809-3EF5-43AD-9927-8D87766BB3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5805591" y="1247214"/>
            <a:ext cx="210652" cy="210652"/>
            <a:chOff x="5214995" y="-1168400"/>
            <a:chExt cx="431800" cy="431800"/>
          </a:xfrm>
        </p:grpSpPr>
        <p:sp>
          <p:nvSpPr>
            <p:cNvPr id="80" name="Oval 79">
              <a:extLst>
                <a:ext uri="{FF2B5EF4-FFF2-40B4-BE49-F238E27FC236}">
                  <a16:creationId xmlns:a16="http://schemas.microsoft.com/office/drawing/2014/main" id="{BD95EE76-3BB3-5D96-1162-650D8265E79B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1" name="Rectangle 89">
              <a:extLst>
                <a:ext uri="{FF2B5EF4-FFF2-40B4-BE49-F238E27FC236}">
                  <a16:creationId xmlns:a16="http://schemas.microsoft.com/office/drawing/2014/main" id="{C479534D-98FF-6F65-ECCB-79C6294552EA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4684A0D0-9EC4-FC0C-B023-76950C80D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8689384" y="1247214"/>
            <a:ext cx="210652" cy="210652"/>
            <a:chOff x="5214995" y="-1168400"/>
            <a:chExt cx="431800" cy="431800"/>
          </a:xfrm>
        </p:grpSpPr>
        <p:sp>
          <p:nvSpPr>
            <p:cNvPr id="83" name="Oval 82">
              <a:extLst>
                <a:ext uri="{FF2B5EF4-FFF2-40B4-BE49-F238E27FC236}">
                  <a16:creationId xmlns:a16="http://schemas.microsoft.com/office/drawing/2014/main" id="{C82D2312-1888-7E4C-63E7-F0B9A0902E6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gradFill flip="none" rotWithShape="1">
              <a:gsLst>
                <a:gs pos="60000">
                  <a:srgbClr val="0078D4"/>
                </a:gs>
                <a:gs pos="4000">
                  <a:srgbClr val="C03BC4"/>
                </a:gs>
              </a:gsLst>
              <a:path path="circle">
                <a:fillToRect l="100000" t="100000"/>
              </a:path>
              <a:tileRect r="-100000" b="-100000"/>
            </a:gradFill>
            <a:ln w="15875">
              <a:solidFill>
                <a:schemeClr val="bg1"/>
              </a:solidFill>
            </a:ln>
            <a:effectLst>
              <a:outerShdw blurRad="254000" algn="ctr" rotWithShape="0">
                <a:schemeClr val="bg1">
                  <a:lumMod val="75000"/>
                  <a:alpha val="30000"/>
                </a:schemeClr>
              </a:outerShdw>
            </a:effectLst>
          </p:spPr>
          <p:txBody>
            <a:bodyPr vert="horz" wrap="square" lIns="320040" tIns="0" rIns="0" bIns="0" rtlCol="0" anchor="ctr" anchorCtr="0">
              <a:noAutofit/>
            </a:bodyPr>
            <a:lstStyle/>
            <a:p>
              <a:pPr marL="0" marR="0" lvl="0" indent="0" algn="l" defTabSz="932742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Pct val="90000"/>
                <a:buFontTx/>
                <a:buNone/>
                <a:tabLst/>
                <a:defRPr/>
              </a:pPr>
              <a:endPara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endParaRPr>
            </a:p>
          </p:txBody>
        </p:sp>
        <p:sp>
          <p:nvSpPr>
            <p:cNvPr id="85" name="Rectangle 89">
              <a:extLst>
                <a:ext uri="{FF2B5EF4-FFF2-40B4-BE49-F238E27FC236}">
                  <a16:creationId xmlns:a16="http://schemas.microsoft.com/office/drawing/2014/main" id="{E1424AAE-0B41-949F-3E6D-9A5D7323D7DB}"/>
                </a:ext>
              </a:extLst>
            </p:cNvPr>
            <p:cNvSpPr/>
            <p:nvPr/>
          </p:nvSpPr>
          <p:spPr bwMode="auto">
            <a:xfrm rot="2700000">
              <a:off x="5334303" y="-1026795"/>
              <a:ext cx="148589" cy="148589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25400" cap="rnd">
              <a:solidFill>
                <a:schemeClr val="bg1"/>
              </a:soli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10" name="Title 9">
            <a:extLst>
              <a:ext uri="{FF2B5EF4-FFF2-40B4-BE49-F238E27FC236}">
                <a16:creationId xmlns:a16="http://schemas.microsoft.com/office/drawing/2014/main" id="{37120404-23B9-B744-0816-1D0C351C9B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92556" y="429376"/>
            <a:ext cx="4144817" cy="276999"/>
          </a:xfrm>
        </p:spPr>
        <p:txBody>
          <a:bodyPr/>
          <a:lstStyle>
            <a:lvl1pPr>
              <a:defRPr lang="en-IN" sz="1800" kern="1200" spc="-50" baseline="0" dirty="0">
                <a:solidFill>
                  <a:schemeClr val="tx1"/>
                </a:solidFill>
                <a:latin typeface="+mj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5" name="Text Placeholder 70">
            <a:extLst>
              <a:ext uri="{FF2B5EF4-FFF2-40B4-BE49-F238E27FC236}">
                <a16:creationId xmlns:a16="http://schemas.microsoft.com/office/drawing/2014/main" id="{BECC6E1E-CB20-24F2-9CE6-B77C08524D07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000" spc="-50" baseline="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4" name="Licenses">
            <a:extLst>
              <a:ext uri="{FF2B5EF4-FFF2-40B4-BE49-F238E27FC236}">
                <a16:creationId xmlns:a16="http://schemas.microsoft.com/office/drawing/2014/main" id="{E442F0DF-3967-354D-A17D-A2229F6B3036}"/>
              </a:ext>
            </a:extLst>
          </p:cNvPr>
          <p:cNvSpPr>
            <a:spLocks noGrp="1"/>
          </p:cNvSpPr>
          <p:nvPr userDrawn="1">
            <p:ph type="body" sz="quarter" idx="44"/>
          </p:nvPr>
        </p:nvSpPr>
        <p:spPr>
          <a:xfrm>
            <a:off x="7149557" y="521100"/>
            <a:ext cx="2969488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C03BC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2" name="Level">
            <a:extLst>
              <a:ext uri="{FF2B5EF4-FFF2-40B4-BE49-F238E27FC236}">
                <a16:creationId xmlns:a16="http://schemas.microsoft.com/office/drawing/2014/main" id="{0CD96223-5C6F-D226-0888-B8E8522B7793}"/>
              </a:ext>
            </a:extLst>
          </p:cNvPr>
          <p:cNvSpPr>
            <a:spLocks noGrp="1"/>
          </p:cNvSpPr>
          <p:nvPr userDrawn="1">
            <p:ph type="body" sz="quarter" idx="43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0" baseline="0">
                <a:solidFill>
                  <a:srgbClr val="0078D4"/>
                </a:solidFill>
                <a:latin typeface="+mj-lt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Click to edit</a:t>
            </a:r>
          </a:p>
        </p:txBody>
      </p:sp>
      <p:sp>
        <p:nvSpPr>
          <p:cNvPr id="14" name="Step 5 Top">
            <a:extLst>
              <a:ext uri="{FF2B5EF4-FFF2-40B4-BE49-F238E27FC236}">
                <a16:creationId xmlns:a16="http://schemas.microsoft.com/office/drawing/2014/main" id="{5F6FC536-93D3-A645-6321-E19971F6F7A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kumimoji="0" lang="en-US" sz="1050" b="0" i="0" u="none" strike="noStrike" kern="100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Aptos" panose="020B0004020202020204" pitchFamily="34" charset="0"/>
                <a:cs typeface="Times New Roman" panose="02020603050405020304" pitchFamily="18" charset="0"/>
              </a:defRPr>
            </a:lvl1pPr>
          </a:lstStyle>
          <a:p>
            <a:pPr marL="0" marR="0" lv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153" name="Text Placeholder 8">
            <a:extLst>
              <a:ext uri="{FF2B5EF4-FFF2-40B4-BE49-F238E27FC236}">
                <a16:creationId xmlns:a16="http://schemas.microsoft.com/office/drawing/2014/main" id="{20290FDF-B386-A402-3F54-8F38D89E3855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  <a:prstGeom prst="roundRect">
            <a:avLst>
              <a:gd name="adj" fmla="val 50000"/>
            </a:avLst>
          </a:prstGeom>
          <a:solidFill>
            <a:srgbClr val="0078D4"/>
          </a:solidFill>
          <a:ln w="12700">
            <a:solidFill>
              <a:srgbClr val="0078D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52" name="Text Placeholder 8">
            <a:extLst>
              <a:ext uri="{FF2B5EF4-FFF2-40B4-BE49-F238E27FC236}">
                <a16:creationId xmlns:a16="http://schemas.microsoft.com/office/drawing/2014/main" id="{CC259F50-FF88-8A52-A7A2-B916E54D0007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  <a:prstGeom prst="roundRect">
            <a:avLst>
              <a:gd name="adj" fmla="val 50000"/>
            </a:avLst>
          </a:prstGeom>
          <a:solidFill>
            <a:srgbClr val="C03BC4"/>
          </a:solidFill>
          <a:ln w="12700">
            <a:solidFill>
              <a:srgbClr val="C03BC4"/>
            </a:solidFill>
          </a:ln>
          <a:effectLst>
            <a:outerShdw blurRad="63500" dist="63500" dir="2700000" algn="tl" rotWithShape="0">
              <a:prstClr val="black">
                <a:alpha val="20000"/>
              </a:prstClr>
            </a:outerShdw>
          </a:effectLst>
        </p:spPr>
        <p:txBody>
          <a:bodyPr lIns="0" tIns="36576" rIns="0" bIns="36576" anchor="ctr">
            <a:noAutofit/>
          </a:bodyPr>
          <a:lstStyle>
            <a:lvl1pPr marL="0" indent="0" algn="ctr">
              <a:buNone/>
              <a:defRPr sz="900">
                <a:solidFill>
                  <a:schemeClr val="bg1"/>
                </a:solidFill>
                <a:latin typeface="+mj-lt"/>
              </a:defRPr>
            </a:lvl1pPr>
            <a:lvl2pPr marL="228600" indent="0">
              <a:buNone/>
              <a:defRPr/>
            </a:lvl2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04" name="Step 1 Title">
            <a:extLst>
              <a:ext uri="{FF2B5EF4-FFF2-40B4-BE49-F238E27FC236}">
                <a16:creationId xmlns:a16="http://schemas.microsoft.com/office/drawing/2014/main" id="{AAECE90F-E2FD-C50D-2380-5A623E6E68CC}"/>
              </a:ext>
            </a:extLst>
          </p:cNvPr>
          <p:cNvSpPr>
            <a:spLocks noGrp="1"/>
          </p:cNvSpPr>
          <p:nvPr userDrawn="1">
            <p:ph type="body" sz="quarter" idx="47"/>
          </p:nvPr>
        </p:nvSpPr>
        <p:spPr>
          <a:xfrm>
            <a:off x="3182890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1 Top">
            <a:extLst>
              <a:ext uri="{FF2B5EF4-FFF2-40B4-BE49-F238E27FC236}">
                <a16:creationId xmlns:a16="http://schemas.microsoft.com/office/drawing/2014/main" id="{A10522D6-287E-CAF9-7877-202543AC084D}"/>
              </a:ext>
            </a:extLst>
          </p:cNvPr>
          <p:cNvSpPr>
            <a:spLocks noGrp="1"/>
          </p:cNvSpPr>
          <p:nvPr userDrawn="1"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11">
            <a:extLst>
              <a:ext uri="{FF2B5EF4-FFF2-40B4-BE49-F238E27FC236}">
                <a16:creationId xmlns:a16="http://schemas.microsoft.com/office/drawing/2014/main" id="{899216D1-14EF-7DC6-A6A8-3649535AF5ED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14" name="Step 1 Title">
            <a:extLst>
              <a:ext uri="{FF2B5EF4-FFF2-40B4-BE49-F238E27FC236}">
                <a16:creationId xmlns:a16="http://schemas.microsoft.com/office/drawing/2014/main" id="{AFF8CAD5-73C9-15E8-C15B-5669E59EDF22}"/>
              </a:ext>
            </a:extLst>
          </p:cNvPr>
          <p:cNvSpPr>
            <a:spLocks noGrp="1"/>
          </p:cNvSpPr>
          <p:nvPr userDrawn="1">
            <p:ph type="body" sz="quarter" idx="49"/>
          </p:nvPr>
        </p:nvSpPr>
        <p:spPr>
          <a:xfrm>
            <a:off x="6066682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2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9" name="Step 1 Top">
            <a:extLst>
              <a:ext uri="{FF2B5EF4-FFF2-40B4-BE49-F238E27FC236}">
                <a16:creationId xmlns:a16="http://schemas.microsoft.com/office/drawing/2014/main" id="{CBBB447E-62C7-3EE8-58FD-A63BA4091DC2}"/>
              </a:ext>
            </a:extLst>
          </p:cNvPr>
          <p:cNvSpPr>
            <a:spLocks noGrp="1"/>
          </p:cNvSpPr>
          <p:nvPr userDrawn="1"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11">
            <a:extLst>
              <a:ext uri="{FF2B5EF4-FFF2-40B4-BE49-F238E27FC236}">
                <a16:creationId xmlns:a16="http://schemas.microsoft.com/office/drawing/2014/main" id="{F6E7EFF7-AB37-8C10-0D72-C219A327442B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27" name="Step 1 Title">
            <a:extLst>
              <a:ext uri="{FF2B5EF4-FFF2-40B4-BE49-F238E27FC236}">
                <a16:creationId xmlns:a16="http://schemas.microsoft.com/office/drawing/2014/main" id="{DC3628C0-ED08-9682-4738-5B06F7C21C56}"/>
              </a:ext>
            </a:extLst>
          </p:cNvPr>
          <p:cNvSpPr>
            <a:spLocks noGrp="1"/>
          </p:cNvSpPr>
          <p:nvPr userDrawn="1">
            <p:ph type="body" sz="quarter" idx="52"/>
          </p:nvPr>
        </p:nvSpPr>
        <p:spPr>
          <a:xfrm>
            <a:off x="8950475" y="1112478"/>
            <a:ext cx="2572262" cy="153888"/>
          </a:xfrm>
          <a:prstGeom prst="rect">
            <a:avLst/>
          </a:prstGeom>
          <a:noFill/>
          <a:effectLst/>
        </p:spPr>
        <p:txBody>
          <a:bodyPr lIns="0" tIns="0" rIns="0" bIns="0" anchor="ctr" anchorCtr="0">
            <a:spAutoFit/>
          </a:bodyPr>
          <a:lstStyle>
            <a:lvl1pPr marL="114300" indent="-114300" algn="l">
              <a:buSzPct val="100000"/>
              <a:buFont typeface="+mj-lt"/>
              <a:buAutoNum type="arabicPeriod" startAt="3"/>
              <a:defRPr sz="1000" b="0" i="0">
                <a:solidFill>
                  <a:schemeClr val="tx1"/>
                </a:solidFill>
                <a:latin typeface="+mj-lt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8" name="Step 1 Top">
            <a:extLst>
              <a:ext uri="{FF2B5EF4-FFF2-40B4-BE49-F238E27FC236}">
                <a16:creationId xmlns:a16="http://schemas.microsoft.com/office/drawing/2014/main" id="{E91EBCF2-F3C6-3640-61AD-0C42AE3B6C92}"/>
              </a:ext>
            </a:extLst>
          </p:cNvPr>
          <p:cNvSpPr>
            <a:spLocks noGrp="1"/>
          </p:cNvSpPr>
          <p:nvPr userDrawn="1"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11">
            <a:extLst>
              <a:ext uri="{FF2B5EF4-FFF2-40B4-BE49-F238E27FC236}">
                <a16:creationId xmlns:a16="http://schemas.microsoft.com/office/drawing/2014/main" id="{6820393F-A448-2E4C-089D-807F9DC2A07E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  <a:prstGeom prst="roundRect">
            <a:avLst>
              <a:gd name="adj" fmla="val 9576"/>
            </a:avLst>
          </a:prstGeom>
          <a:solidFill>
            <a:schemeClr val="bg1">
              <a:lumMod val="95000"/>
              <a:alpha val="50000"/>
            </a:schemeClr>
          </a:solidFill>
        </p:spPr>
        <p:txBody>
          <a:bodyPr lIns="0" tIns="0" rIns="0" bIns="0" anchor="t">
            <a:noAutofit/>
          </a:bodyPr>
          <a:lstStyle>
            <a:lvl1pPr marL="0" indent="0">
              <a:spcBef>
                <a:spcPts val="0"/>
              </a:spcBef>
              <a:spcAft>
                <a:spcPts val="100"/>
              </a:spcAft>
              <a:buNone/>
              <a:defRPr sz="900"/>
            </a:lvl1pPr>
            <a:lvl2pPr marL="0" indent="0">
              <a:spcBef>
                <a:spcPts val="0"/>
              </a:spcBef>
              <a:spcAft>
                <a:spcPts val="200"/>
              </a:spcAft>
              <a:buNone/>
              <a:defRPr sz="900"/>
            </a:lvl2pPr>
            <a:lvl3pPr marL="0" indent="0">
              <a:spcBef>
                <a:spcPts val="0"/>
              </a:spcBef>
              <a:spcAft>
                <a:spcPts val="100"/>
              </a:spcAft>
              <a:buNone/>
              <a:defRPr sz="900">
                <a:latin typeface="+mj-lt"/>
              </a:defRPr>
            </a:lvl3pPr>
            <a:lvl4pPr marL="0" indent="0" algn="l">
              <a:buNone/>
              <a:defRPr sz="900">
                <a:latin typeface="+mj-lt"/>
              </a:defRPr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3"/>
            <a:r>
              <a:rPr lang="en-US"/>
              <a:t>Level 2</a:t>
            </a:r>
          </a:p>
        </p:txBody>
      </p:sp>
      <p:sp>
        <p:nvSpPr>
          <p:cNvPr id="145" name="Footnote">
            <a:extLst>
              <a:ext uri="{FF2B5EF4-FFF2-40B4-BE49-F238E27FC236}">
                <a16:creationId xmlns:a16="http://schemas.microsoft.com/office/drawing/2014/main" id="{EFC765AC-7584-A8D3-1059-43D998733533}"/>
              </a:ext>
            </a:extLst>
          </p:cNvPr>
          <p:cNvSpPr txBox="1">
            <a:spLocks/>
          </p:cNvSpPr>
          <p:nvPr userDrawn="1"/>
        </p:nvSpPr>
        <p:spPr>
          <a:xfrm>
            <a:off x="320040" y="6309360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1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or the Microsoft 365 Copilot Chat mobile app and set toggle to “Web”.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2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Access M365 Copilot Chat at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  <a:hlinkClick r:id="rId2"/>
              </a:rPr>
              <a:t>m365copilot.com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, the Microsoft 365 Copilot Chat mobile app, or the M365 Copilot Chat app in Teams, and set toggle to “Work”.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3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AI Agents allow Copilot to access your organization-specific apps. In the past this would have required an API call to get data from a system of record.</a:t>
            </a:r>
          </a:p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36991043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8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60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4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888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955436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85751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79309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79309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24834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24834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23351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95451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199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76897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69013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128438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lang="en-US" sz="900" kern="1200" spc="0" baseline="0" dirty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</a:lstStyle>
          <a:p>
            <a:pPr marL="0" marR="0" lvl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</a:pPr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30451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96772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76897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15007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584616"/>
            <a:ext cx="2808000" cy="626701"/>
          </a:xfrm>
        </p:spPr>
        <p:txBody>
          <a:bodyPr lIns="0" tIns="0" rIns="0" bIns="0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810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0" tIns="0" rIns="0" bIns="0" anchor="t" anchorCtr="0"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900"/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AI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91118222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sv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7928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8" r:id="rId7"/>
    <p:sldLayoutId id="2147483669" r:id="rId8"/>
    <p:sldLayoutId id="2147483670" r:id="rId9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8.png"/><Relationship Id="rId7" Type="http://schemas.openxmlformats.org/officeDocument/2006/relationships/hyperlink" Target="https://support.microsoft.com/en-us/topic/overview-of-microsoft-365-chat-preview-5b00a52d-7296-48ee-b938-b95b7209f737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4.svg"/><Relationship Id="rId4" Type="http://schemas.openxmlformats.org/officeDocument/2006/relationships/image" Target="../media/image9.sv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DA7015-A855-8B1D-A381-848900CAF0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Text Placeholder 130">
            <a:extLst>
              <a:ext uri="{FF2B5EF4-FFF2-40B4-BE49-F238E27FC236}">
                <a16:creationId xmlns:a16="http://schemas.microsoft.com/office/drawing/2014/main" id="{F5147250-C192-D88A-D089-3E44F7CF18CD}"/>
              </a:ext>
            </a:extLst>
          </p:cNvPr>
          <p:cNvSpPr>
            <a:spLocks noGrp="1"/>
          </p:cNvSpPr>
          <p:nvPr>
            <p:ph type="body" sz="quarter" idx="42"/>
          </p:nvPr>
        </p:nvSpPr>
        <p:spPr>
          <a:xfrm>
            <a:off x="311388" y="1026303"/>
            <a:ext cx="2431246" cy="1131079"/>
          </a:xfrm>
        </p:spPr>
        <p:txBody>
          <a:bodyPr/>
          <a:lstStyle/>
          <a:p>
            <a:r>
              <a:rPr lang="en-US" noProof="0" dirty="0"/>
              <a:t>Use AI to automate the process of initiating loans and creating credit memos to deliver better service and avoid mistakes.</a:t>
            </a:r>
          </a:p>
        </p:txBody>
      </p:sp>
      <p:sp>
        <p:nvSpPr>
          <p:cNvPr id="166" name="Text Placeholder 165">
            <a:extLst>
              <a:ext uri="{FF2B5EF4-FFF2-40B4-BE49-F238E27FC236}">
                <a16:creationId xmlns:a16="http://schemas.microsoft.com/office/drawing/2014/main" id="{6ED636CE-158E-998C-DBAE-470A34234D9B}"/>
              </a:ext>
            </a:extLst>
          </p:cNvPr>
          <p:cNvSpPr>
            <a:spLocks noGrp="1"/>
          </p:cNvSpPr>
          <p:nvPr>
            <p:ph type="body" sz="quarter" idx="44"/>
          </p:nvPr>
        </p:nvSpPr>
        <p:spPr>
          <a:xfrm>
            <a:off x="7149557" y="521100"/>
            <a:ext cx="2969488" cy="338554"/>
          </a:xfrm>
        </p:spPr>
        <p:txBody>
          <a:bodyPr/>
          <a:lstStyle/>
          <a:p>
            <a:r>
              <a:rPr lang="en-US" noProof="0" dirty="0"/>
              <a:t>Microsoft 365 Copilot Chat and Azure AI Foundry with Copilot Studio</a:t>
            </a:r>
          </a:p>
        </p:txBody>
      </p:sp>
      <p:sp>
        <p:nvSpPr>
          <p:cNvPr id="132" name="Text Placeholder 131">
            <a:extLst>
              <a:ext uri="{FF2B5EF4-FFF2-40B4-BE49-F238E27FC236}">
                <a16:creationId xmlns:a16="http://schemas.microsoft.com/office/drawing/2014/main" id="{D4780465-989D-3286-DA5F-3C34DD9AE9C6}"/>
              </a:ext>
            </a:extLst>
          </p:cNvPr>
          <p:cNvSpPr>
            <a:spLocks noGrp="1"/>
          </p:cNvSpPr>
          <p:nvPr>
            <p:ph type="body" sz="quarter" idx="46"/>
          </p:nvPr>
        </p:nvSpPr>
        <p:spPr>
          <a:xfrm>
            <a:off x="3182889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noProof="0" dirty="0">
                <a:latin typeface="+mj-lt"/>
              </a:rPr>
              <a:t>Use Copilot to compile and create a summarized report </a:t>
            </a:r>
            <a:r>
              <a:rPr lang="en-US" noProof="0" dirty="0"/>
              <a:t>with customer financial documents, project documents, customer financial statements, business details, and the loan application. </a:t>
            </a:r>
          </a:p>
        </p:txBody>
      </p:sp>
      <p:sp>
        <p:nvSpPr>
          <p:cNvPr id="169" name="Text Placeholder 168">
            <a:extLst>
              <a:ext uri="{FF2B5EF4-FFF2-40B4-BE49-F238E27FC236}">
                <a16:creationId xmlns:a16="http://schemas.microsoft.com/office/drawing/2014/main" id="{A8DBC82B-9E07-07D0-CC1A-2CF7E89A0E9A}"/>
              </a:ext>
            </a:extLst>
          </p:cNvPr>
          <p:cNvSpPr>
            <a:spLocks noGrp="1"/>
          </p:cNvSpPr>
          <p:nvPr>
            <p:ph type="body" sz="quarter" idx="47"/>
          </p:nvPr>
        </p:nvSpPr>
        <p:spPr>
          <a:xfrm>
            <a:off x="3182890" y="1112478"/>
            <a:ext cx="2572262" cy="153888"/>
          </a:xfrm>
        </p:spPr>
        <p:txBody>
          <a:bodyPr/>
          <a:lstStyle/>
          <a:p>
            <a:r>
              <a:rPr lang="en-US" noProof="0" dirty="0"/>
              <a:t>Extract the customer documents</a:t>
            </a:r>
          </a:p>
        </p:txBody>
      </p:sp>
      <p:sp>
        <p:nvSpPr>
          <p:cNvPr id="170" name="Text Placeholder 169">
            <a:extLst>
              <a:ext uri="{FF2B5EF4-FFF2-40B4-BE49-F238E27FC236}">
                <a16:creationId xmlns:a16="http://schemas.microsoft.com/office/drawing/2014/main" id="{5B328D5E-0414-7C0D-DC57-029F1866FC0F}"/>
              </a:ext>
            </a:extLst>
          </p:cNvPr>
          <p:cNvSpPr>
            <a:spLocks noGrp="1"/>
          </p:cNvSpPr>
          <p:nvPr>
            <p:ph type="body" sz="quarter" idx="48"/>
          </p:nvPr>
        </p:nvSpPr>
        <p:spPr>
          <a:xfrm>
            <a:off x="3182890" y="1438715"/>
            <a:ext cx="2572262" cy="626701"/>
          </a:xfrm>
        </p:spPr>
        <p:txBody>
          <a:bodyPr/>
          <a:lstStyle/>
          <a:p>
            <a:r>
              <a:rPr lang="en-US" noProof="0" dirty="0"/>
              <a:t>Extract the relevant customer information and documents to analyze the loan application.</a:t>
            </a:r>
          </a:p>
        </p:txBody>
      </p:sp>
      <p:sp>
        <p:nvSpPr>
          <p:cNvPr id="171" name="Text Placeholder 170">
            <a:extLst>
              <a:ext uri="{FF2B5EF4-FFF2-40B4-BE49-F238E27FC236}">
                <a16:creationId xmlns:a16="http://schemas.microsoft.com/office/drawing/2014/main" id="{270AA18B-8BC6-21BE-AB91-2061E6AA1FF9}"/>
              </a:ext>
            </a:extLst>
          </p:cNvPr>
          <p:cNvSpPr>
            <a:spLocks noGrp="1"/>
          </p:cNvSpPr>
          <p:nvPr>
            <p:ph type="body" sz="quarter" idx="49"/>
          </p:nvPr>
        </p:nvSpPr>
        <p:spPr>
          <a:xfrm>
            <a:off x="6066682" y="1112478"/>
            <a:ext cx="2572262" cy="153888"/>
          </a:xfrm>
        </p:spPr>
        <p:txBody>
          <a:bodyPr/>
          <a:lstStyle/>
          <a:p>
            <a:r>
              <a:rPr lang="en-US" noProof="0" dirty="0"/>
              <a:t>Assess the loan application</a:t>
            </a:r>
          </a:p>
        </p:txBody>
      </p:sp>
      <p:sp>
        <p:nvSpPr>
          <p:cNvPr id="172" name="Text Placeholder 171">
            <a:extLst>
              <a:ext uri="{FF2B5EF4-FFF2-40B4-BE49-F238E27FC236}">
                <a16:creationId xmlns:a16="http://schemas.microsoft.com/office/drawing/2014/main" id="{B00E4CEE-D4DA-1AFB-357A-E2E22509BF0F}"/>
              </a:ext>
            </a:extLst>
          </p:cNvPr>
          <p:cNvSpPr>
            <a:spLocks noGrp="1"/>
          </p:cNvSpPr>
          <p:nvPr>
            <p:ph type="body" sz="quarter" idx="50"/>
          </p:nvPr>
        </p:nvSpPr>
        <p:spPr>
          <a:xfrm>
            <a:off x="6066682" y="1438715"/>
            <a:ext cx="2572262" cy="626701"/>
          </a:xfrm>
        </p:spPr>
        <p:txBody>
          <a:bodyPr/>
          <a:lstStyle/>
          <a:p>
            <a:r>
              <a:rPr lang="en-US" noProof="0" dirty="0"/>
              <a:t>Assess the loan application by calculating financial ratios, conducting peer comparisons, and assessing the internal credit rating and news on the customer.</a:t>
            </a:r>
          </a:p>
        </p:txBody>
      </p:sp>
      <p:sp>
        <p:nvSpPr>
          <p:cNvPr id="176" name="Text Placeholder 175">
            <a:extLst>
              <a:ext uri="{FF2B5EF4-FFF2-40B4-BE49-F238E27FC236}">
                <a16:creationId xmlns:a16="http://schemas.microsoft.com/office/drawing/2014/main" id="{26F6F2A7-773E-456F-0012-394FF2DF2BBC}"/>
              </a:ext>
            </a:extLst>
          </p:cNvPr>
          <p:cNvSpPr>
            <a:spLocks noGrp="1"/>
          </p:cNvSpPr>
          <p:nvPr>
            <p:ph type="body" sz="quarter" idx="67"/>
          </p:nvPr>
        </p:nvSpPr>
        <p:spPr>
          <a:xfrm>
            <a:off x="8950475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Use </a:t>
            </a:r>
            <a:r>
              <a:rPr lang="en-US" dirty="0">
                <a:latin typeface="+mj-lt"/>
              </a:rPr>
              <a:t>Copilot to quickly draft an email </a:t>
            </a:r>
            <a:r>
              <a:rPr lang="en-US" noProof="0" dirty="0"/>
              <a:t>for the customer including the loan assessment summary and justification of the decision.</a:t>
            </a:r>
          </a:p>
        </p:txBody>
      </p:sp>
      <p:sp>
        <p:nvSpPr>
          <p:cNvPr id="174" name="Text Placeholder 173">
            <a:extLst>
              <a:ext uri="{FF2B5EF4-FFF2-40B4-BE49-F238E27FC236}">
                <a16:creationId xmlns:a16="http://schemas.microsoft.com/office/drawing/2014/main" id="{9D84E17B-9041-818B-C1D7-EEA76F25EF89}"/>
              </a:ext>
            </a:extLst>
          </p:cNvPr>
          <p:cNvSpPr>
            <a:spLocks noGrp="1"/>
          </p:cNvSpPr>
          <p:nvPr>
            <p:ph type="body" sz="quarter" idx="52"/>
          </p:nvPr>
        </p:nvSpPr>
        <p:spPr>
          <a:xfrm>
            <a:off x="8950475" y="1112478"/>
            <a:ext cx="2572262" cy="153888"/>
          </a:xfrm>
        </p:spPr>
        <p:txBody>
          <a:bodyPr/>
          <a:lstStyle/>
          <a:p>
            <a:r>
              <a:rPr lang="en-US" noProof="0" dirty="0"/>
              <a:t>Customer response</a:t>
            </a:r>
          </a:p>
        </p:txBody>
      </p:sp>
      <p:sp>
        <p:nvSpPr>
          <p:cNvPr id="175" name="Text Placeholder 174">
            <a:extLst>
              <a:ext uri="{FF2B5EF4-FFF2-40B4-BE49-F238E27FC236}">
                <a16:creationId xmlns:a16="http://schemas.microsoft.com/office/drawing/2014/main" id="{159D0362-1F85-8025-E8BE-C2D093EA3F74}"/>
              </a:ext>
            </a:extLst>
          </p:cNvPr>
          <p:cNvSpPr>
            <a:spLocks noGrp="1"/>
          </p:cNvSpPr>
          <p:nvPr>
            <p:ph type="body" sz="quarter" idx="53"/>
          </p:nvPr>
        </p:nvSpPr>
        <p:spPr>
          <a:xfrm>
            <a:off x="8950475" y="1438715"/>
            <a:ext cx="2572262" cy="626701"/>
          </a:xfrm>
        </p:spPr>
        <p:txBody>
          <a:bodyPr/>
          <a:lstStyle/>
          <a:p>
            <a:r>
              <a:rPr lang="en-US" noProof="0" dirty="0"/>
              <a:t>Summarize the assessment details along with the justification of the decision status of the loan to communicate to the customer.</a:t>
            </a:r>
          </a:p>
        </p:txBody>
      </p:sp>
      <p:sp>
        <p:nvSpPr>
          <p:cNvPr id="173" name="Text Placeholder 172">
            <a:extLst>
              <a:ext uri="{FF2B5EF4-FFF2-40B4-BE49-F238E27FC236}">
                <a16:creationId xmlns:a16="http://schemas.microsoft.com/office/drawing/2014/main" id="{DF960A7B-289C-6E2D-9654-B60C9C1A8D61}"/>
              </a:ext>
            </a:extLst>
          </p:cNvPr>
          <p:cNvSpPr>
            <a:spLocks noGrp="1"/>
          </p:cNvSpPr>
          <p:nvPr>
            <p:ph type="body" sz="quarter" idx="66"/>
          </p:nvPr>
        </p:nvSpPr>
        <p:spPr>
          <a:xfrm>
            <a:off x="6066682" y="2725494"/>
            <a:ext cx="2572262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Use Copilot to compute </a:t>
            </a:r>
            <a:r>
              <a:rPr lang="en-US" noProof="0" dirty="0"/>
              <a:t>the financial ratios and assess the credit rating. Compare with internal policy and create draft a note with the summary of the assessment along with the loan decision status.</a:t>
            </a:r>
          </a:p>
        </p:txBody>
      </p:sp>
      <p:sp>
        <p:nvSpPr>
          <p:cNvPr id="177" name="Text Placeholder 176">
            <a:extLst>
              <a:ext uri="{FF2B5EF4-FFF2-40B4-BE49-F238E27FC236}">
                <a16:creationId xmlns:a16="http://schemas.microsoft.com/office/drawing/2014/main" id="{42700602-EE04-406C-2B83-E292B1BC378C}"/>
              </a:ext>
            </a:extLst>
          </p:cNvPr>
          <p:cNvSpPr>
            <a:spLocks noGrp="1"/>
          </p:cNvSpPr>
          <p:nvPr>
            <p:ph type="body" sz="quarter" idx="58"/>
          </p:nvPr>
        </p:nvSpPr>
        <p:spPr>
          <a:xfrm>
            <a:off x="4036409" y="3725103"/>
            <a:ext cx="3161734" cy="153888"/>
          </a:xfrm>
        </p:spPr>
        <p:txBody>
          <a:bodyPr/>
          <a:lstStyle/>
          <a:p>
            <a:r>
              <a:rPr lang="en-US" noProof="0" dirty="0"/>
              <a:t>Summarize the loan document</a:t>
            </a:r>
          </a:p>
        </p:txBody>
      </p:sp>
      <p:sp>
        <p:nvSpPr>
          <p:cNvPr id="178" name="Text Placeholder 177">
            <a:extLst>
              <a:ext uri="{FF2B5EF4-FFF2-40B4-BE49-F238E27FC236}">
                <a16:creationId xmlns:a16="http://schemas.microsoft.com/office/drawing/2014/main" id="{5559737B-D05C-00E9-2021-94064B9211A7}"/>
              </a:ext>
            </a:extLst>
          </p:cNvPr>
          <p:cNvSpPr>
            <a:spLocks noGrp="1"/>
          </p:cNvSpPr>
          <p:nvPr>
            <p:ph type="body" sz="quarter" idx="59"/>
          </p:nvPr>
        </p:nvSpPr>
        <p:spPr>
          <a:xfrm>
            <a:off x="4036409" y="4050957"/>
            <a:ext cx="3161734" cy="626701"/>
          </a:xfrm>
        </p:spPr>
        <p:txBody>
          <a:bodyPr/>
          <a:lstStyle/>
          <a:p>
            <a:r>
              <a:rPr lang="en-US" noProof="0" dirty="0"/>
              <a:t>Use Copilot Pages to summarize the credit memo features for further discussion with credit analyst and compliance officer.</a:t>
            </a:r>
          </a:p>
        </p:txBody>
      </p:sp>
      <p:sp>
        <p:nvSpPr>
          <p:cNvPr id="182" name="Text Placeholder 181">
            <a:extLst>
              <a:ext uri="{FF2B5EF4-FFF2-40B4-BE49-F238E27FC236}">
                <a16:creationId xmlns:a16="http://schemas.microsoft.com/office/drawing/2014/main" id="{045490E6-C1E6-4A09-D619-595C50D18A70}"/>
              </a:ext>
            </a:extLst>
          </p:cNvPr>
          <p:cNvSpPr>
            <a:spLocks noGrp="1"/>
          </p:cNvSpPr>
          <p:nvPr>
            <p:ph type="body" sz="quarter" idx="69"/>
          </p:nvPr>
        </p:nvSpPr>
        <p:spPr>
          <a:xfrm>
            <a:off x="7507483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Copilot can use the loan assessment information </a:t>
            </a:r>
            <a:br>
              <a:rPr lang="en-US" noProof="0" dirty="0"/>
            </a:br>
            <a:r>
              <a:rPr lang="en-US" noProof="0" dirty="0"/>
              <a:t>to immediately </a:t>
            </a:r>
            <a:r>
              <a:rPr lang="en-US" dirty="0">
                <a:latin typeface="+mj-lt"/>
              </a:rPr>
              <a:t>create the draft credit memo </a:t>
            </a:r>
            <a:r>
              <a:rPr lang="en-US" noProof="0" dirty="0"/>
              <a:t>using the </a:t>
            </a:r>
            <a:br>
              <a:rPr lang="en-US" noProof="0" dirty="0"/>
            </a:br>
            <a:r>
              <a:rPr lang="en-US" noProof="0" dirty="0"/>
              <a:t>defined agent.</a:t>
            </a:r>
          </a:p>
        </p:txBody>
      </p:sp>
      <p:sp>
        <p:nvSpPr>
          <p:cNvPr id="180" name="Text Placeholder 179">
            <a:extLst>
              <a:ext uri="{FF2B5EF4-FFF2-40B4-BE49-F238E27FC236}">
                <a16:creationId xmlns:a16="http://schemas.microsoft.com/office/drawing/2014/main" id="{30306F7E-51B4-100F-E369-5BC9914533BA}"/>
              </a:ext>
            </a:extLst>
          </p:cNvPr>
          <p:cNvSpPr>
            <a:spLocks noGrp="1"/>
          </p:cNvSpPr>
          <p:nvPr>
            <p:ph type="body" sz="quarter" idx="61"/>
          </p:nvPr>
        </p:nvSpPr>
        <p:spPr>
          <a:xfrm>
            <a:off x="7507483" y="3725103"/>
            <a:ext cx="3161734" cy="153888"/>
          </a:xfrm>
        </p:spPr>
        <p:txBody>
          <a:bodyPr/>
          <a:lstStyle/>
          <a:p>
            <a:r>
              <a:rPr lang="en-US" noProof="0" dirty="0"/>
              <a:t>Create a draft credit memo</a:t>
            </a:r>
          </a:p>
        </p:txBody>
      </p:sp>
      <p:sp>
        <p:nvSpPr>
          <p:cNvPr id="181" name="Text Placeholder 180">
            <a:extLst>
              <a:ext uri="{FF2B5EF4-FFF2-40B4-BE49-F238E27FC236}">
                <a16:creationId xmlns:a16="http://schemas.microsoft.com/office/drawing/2014/main" id="{2A861498-0124-A738-8937-66F39A6B953E}"/>
              </a:ext>
            </a:extLst>
          </p:cNvPr>
          <p:cNvSpPr>
            <a:spLocks noGrp="1"/>
          </p:cNvSpPr>
          <p:nvPr>
            <p:ph type="body" sz="quarter" idx="62"/>
          </p:nvPr>
        </p:nvSpPr>
        <p:spPr>
          <a:xfrm>
            <a:off x="7507483" y="4050957"/>
            <a:ext cx="3161734" cy="626701"/>
          </a:xfrm>
        </p:spPr>
        <p:txBody>
          <a:bodyPr/>
          <a:lstStyle/>
          <a:p>
            <a:r>
              <a:rPr lang="en-US" noProof="0" dirty="0"/>
              <a:t>Generate a draft credit memo of the loan with the information from the assessment.</a:t>
            </a:r>
          </a:p>
        </p:txBody>
      </p:sp>
      <p:sp>
        <p:nvSpPr>
          <p:cNvPr id="179" name="Text Placeholder 178">
            <a:extLst>
              <a:ext uri="{FF2B5EF4-FFF2-40B4-BE49-F238E27FC236}">
                <a16:creationId xmlns:a16="http://schemas.microsoft.com/office/drawing/2014/main" id="{765B37F8-C7D0-0AA2-29B5-55CC5552BACE}"/>
              </a:ext>
            </a:extLst>
          </p:cNvPr>
          <p:cNvSpPr>
            <a:spLocks noGrp="1"/>
          </p:cNvSpPr>
          <p:nvPr>
            <p:ph type="body" sz="quarter" idx="68"/>
          </p:nvPr>
        </p:nvSpPr>
        <p:spPr>
          <a:xfrm>
            <a:off x="4036409" y="5338502"/>
            <a:ext cx="3161734" cy="712876"/>
          </a:xfrm>
        </p:spPr>
        <p:txBody>
          <a:bodyPr/>
          <a:lstStyle/>
          <a:p>
            <a:r>
              <a:rPr lang="en-US" noProof="0" dirty="0"/>
              <a:t>Benefit: </a:t>
            </a:r>
            <a:r>
              <a:rPr lang="en-US" dirty="0">
                <a:latin typeface="+mj-lt"/>
              </a:rPr>
              <a:t>Use Copilot to draft an email</a:t>
            </a:r>
            <a:r>
              <a:rPr lang="en-US" noProof="0" dirty="0"/>
              <a:t> to credit analysts and compliance officer outlining the details of the credit memo for further review. </a:t>
            </a:r>
          </a:p>
        </p:txBody>
      </p:sp>
      <p:sp>
        <p:nvSpPr>
          <p:cNvPr id="183" name="Text Placeholder 182">
            <a:extLst>
              <a:ext uri="{FF2B5EF4-FFF2-40B4-BE49-F238E27FC236}">
                <a16:creationId xmlns:a16="http://schemas.microsoft.com/office/drawing/2014/main" id="{77D27527-5192-D660-A75E-DB1120745B0E}"/>
              </a:ext>
            </a:extLst>
          </p:cNvPr>
          <p:cNvSpPr>
            <a:spLocks noGrp="1"/>
          </p:cNvSpPr>
          <p:nvPr>
            <p:ph type="body" sz="quarter" idx="64"/>
          </p:nvPr>
        </p:nvSpPr>
        <p:spPr>
          <a:xfrm>
            <a:off x="320721" y="4709762"/>
            <a:ext cx="1131651" cy="219456"/>
          </a:xfrm>
        </p:spPr>
        <p:txBody>
          <a:bodyPr/>
          <a:lstStyle/>
          <a:p>
            <a:r>
              <a:rPr lang="en-US" noProof="0" dirty="0"/>
              <a:t>Value benefit</a:t>
            </a:r>
          </a:p>
        </p:txBody>
      </p:sp>
      <p:sp>
        <p:nvSpPr>
          <p:cNvPr id="184" name="Text Placeholder 183">
            <a:extLst>
              <a:ext uri="{FF2B5EF4-FFF2-40B4-BE49-F238E27FC236}">
                <a16:creationId xmlns:a16="http://schemas.microsoft.com/office/drawing/2014/main" id="{3B8D09D7-F770-3C8C-C517-46604E765482}"/>
              </a:ext>
            </a:extLst>
          </p:cNvPr>
          <p:cNvSpPr>
            <a:spLocks noGrp="1"/>
          </p:cNvSpPr>
          <p:nvPr>
            <p:ph type="body" sz="quarter" idx="65"/>
          </p:nvPr>
        </p:nvSpPr>
        <p:spPr>
          <a:xfrm>
            <a:off x="320721" y="3467940"/>
            <a:ext cx="1131650" cy="219456"/>
          </a:xfrm>
        </p:spPr>
        <p:txBody>
          <a:bodyPr/>
          <a:lstStyle/>
          <a:p>
            <a:r>
              <a:rPr lang="en-US" noProof="0" dirty="0"/>
              <a:t>KPIs impacted</a:t>
            </a:r>
          </a:p>
        </p:txBody>
      </p:sp>
      <p:sp>
        <p:nvSpPr>
          <p:cNvPr id="167" name="Text Placeholder 166">
            <a:extLst>
              <a:ext uri="{FF2B5EF4-FFF2-40B4-BE49-F238E27FC236}">
                <a16:creationId xmlns:a16="http://schemas.microsoft.com/office/drawing/2014/main" id="{119384B9-94B4-FEDA-34F8-C2D10AF6BE3B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04796" y="413987"/>
            <a:ext cx="1941119" cy="307777"/>
          </a:xfrm>
        </p:spPr>
        <p:txBody>
          <a:bodyPr/>
          <a:lstStyle/>
          <a:p>
            <a:r>
              <a:rPr lang="en-US" dirty="0"/>
              <a:t>Banking</a:t>
            </a:r>
          </a:p>
        </p:txBody>
      </p:sp>
      <p:sp>
        <p:nvSpPr>
          <p:cNvPr id="163" name="Title 162">
            <a:extLst>
              <a:ext uri="{FF2B5EF4-FFF2-40B4-BE49-F238E27FC236}">
                <a16:creationId xmlns:a16="http://schemas.microsoft.com/office/drawing/2014/main" id="{F2523B06-9039-0EA6-CA15-928FC61231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39071" y="478894"/>
            <a:ext cx="4144817" cy="276999"/>
          </a:xfrm>
        </p:spPr>
        <p:txBody>
          <a:bodyPr vert="horz"/>
          <a:lstStyle/>
          <a:p>
            <a:r>
              <a:rPr lang="en-US" noProof="0" dirty="0"/>
              <a:t>Modernize lending processes</a:t>
            </a:r>
          </a:p>
        </p:txBody>
      </p:sp>
      <p:grpSp>
        <p:nvGrpSpPr>
          <p:cNvPr id="185" name="Group 184">
            <a:extLst>
              <a:ext uri="{FF2B5EF4-FFF2-40B4-BE49-F238E27FC236}">
                <a16:creationId xmlns:a16="http://schemas.microsoft.com/office/drawing/2014/main" id="{3BC2A75B-181A-51E4-F124-C153580AD96C}"/>
              </a:ext>
            </a:extLst>
          </p:cNvPr>
          <p:cNvGrpSpPr/>
          <p:nvPr/>
        </p:nvGrpSpPr>
        <p:grpSpPr>
          <a:xfrm>
            <a:off x="320719" y="3778836"/>
            <a:ext cx="1771607" cy="504622"/>
            <a:chOff x="320719" y="4228589"/>
            <a:chExt cx="1771607" cy="504622"/>
          </a:xfrm>
        </p:grpSpPr>
        <p:grpSp>
          <p:nvGrpSpPr>
            <p:cNvPr id="186" name="Group 185">
              <a:extLst>
                <a:ext uri="{FF2B5EF4-FFF2-40B4-BE49-F238E27FC236}">
                  <a16:creationId xmlns:a16="http://schemas.microsoft.com/office/drawing/2014/main" id="{1DFF0AFB-D2F5-B575-9A7F-CE0AFCAC3E8A}"/>
                </a:ext>
              </a:extLst>
            </p:cNvPr>
            <p:cNvGrpSpPr/>
            <p:nvPr/>
          </p:nvGrpSpPr>
          <p:grpSpPr>
            <a:xfrm>
              <a:off x="320719" y="4228589"/>
              <a:ext cx="1771605" cy="216000"/>
              <a:chOff x="320719" y="4224848"/>
              <a:chExt cx="1771605" cy="219456"/>
            </a:xfrm>
          </p:grpSpPr>
          <p:sp>
            <p:nvSpPr>
              <p:cNvPr id="190" name="Rectangle: Rounded Corners 6">
                <a:extLst>
                  <a:ext uri="{FF2B5EF4-FFF2-40B4-BE49-F238E27FC236}">
                    <a16:creationId xmlns:a16="http://schemas.microsoft.com/office/drawing/2014/main" id="{79BA7BA0-705F-C3D0-46D7-F9FE9E831769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/>
              <p:nvPr/>
            </p:nvSpPr>
            <p:spPr bwMode="auto">
              <a:xfrm>
                <a:off x="320719" y="4224848"/>
                <a:ext cx="1771605" cy="219456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Client retention</a:t>
                </a:r>
              </a:p>
            </p:txBody>
          </p:sp>
          <p:pic>
            <p:nvPicPr>
              <p:cNvPr id="191" name="Graphic 190">
                <a:extLst>
                  <a:ext uri="{FF2B5EF4-FFF2-40B4-BE49-F238E27FC236}">
                    <a16:creationId xmlns:a16="http://schemas.microsoft.com/office/drawing/2014/main" id="{BA54F3BA-F48A-50F5-40D9-C59EA94E6A3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6" y="4260849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87" name="Group 186">
              <a:extLst>
                <a:ext uri="{FF2B5EF4-FFF2-40B4-BE49-F238E27FC236}">
                  <a16:creationId xmlns:a16="http://schemas.microsoft.com/office/drawing/2014/main" id="{F0ACEB8D-005A-F107-490B-FB689795B903}"/>
                </a:ext>
              </a:extLst>
            </p:cNvPr>
            <p:cNvGrpSpPr/>
            <p:nvPr/>
          </p:nvGrpSpPr>
          <p:grpSpPr>
            <a:xfrm>
              <a:off x="320721" y="4517211"/>
              <a:ext cx="1771605" cy="216000"/>
              <a:chOff x="320721" y="4517211"/>
              <a:chExt cx="1771605" cy="216000"/>
            </a:xfrm>
          </p:grpSpPr>
          <p:sp>
            <p:nvSpPr>
              <p:cNvPr id="188" name="Rectangle: Rounded Corners 6">
                <a:extLst>
                  <a:ext uri="{FF2B5EF4-FFF2-40B4-BE49-F238E27FC236}">
                    <a16:creationId xmlns:a16="http://schemas.microsoft.com/office/drawing/2014/main" id="{91460235-3F2A-4191-CEB8-FE98D2F9FD92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4517211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0078D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78D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/>
                  </a:rPr>
                  <a:t>Assets under management</a:t>
                </a:r>
              </a:p>
            </p:txBody>
          </p:sp>
          <p:pic>
            <p:nvPicPr>
              <p:cNvPr id="189" name="Graphic 188">
                <a:extLst>
                  <a:ext uri="{FF2B5EF4-FFF2-40B4-BE49-F238E27FC236}">
                    <a16:creationId xmlns:a16="http://schemas.microsoft.com/office/drawing/2014/main" id="{EEFDA113-4794-68E1-0A0F-0832F3A78A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367507" y="4552645"/>
                <a:ext cx="144000" cy="141732"/>
              </a:xfrm>
              <a:prstGeom prst="rect">
                <a:avLst/>
              </a:prstGeom>
            </p:spPr>
          </p:pic>
        </p:grpSp>
      </p:grp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E13B7D8E-3B11-F50E-B19F-33378A129E1A}"/>
              </a:ext>
            </a:extLst>
          </p:cNvPr>
          <p:cNvGrpSpPr/>
          <p:nvPr/>
        </p:nvGrpSpPr>
        <p:grpSpPr>
          <a:xfrm>
            <a:off x="320719" y="5020658"/>
            <a:ext cx="1771607" cy="504622"/>
            <a:chOff x="320719" y="5293823"/>
            <a:chExt cx="1771607" cy="50462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9C54589E-CC38-8301-4A0E-B9903B6EE2D2}"/>
                </a:ext>
              </a:extLst>
            </p:cNvPr>
            <p:cNvGrpSpPr/>
            <p:nvPr/>
          </p:nvGrpSpPr>
          <p:grpSpPr>
            <a:xfrm>
              <a:off x="320719" y="5293823"/>
              <a:ext cx="1771605" cy="216000"/>
              <a:chOff x="320719" y="5270676"/>
              <a:chExt cx="1771605" cy="216000"/>
            </a:xfrm>
          </p:grpSpPr>
          <p:sp>
            <p:nvSpPr>
              <p:cNvPr id="197" name="Rectangle: Rounded Corners 6">
                <a:extLst>
                  <a:ext uri="{FF2B5EF4-FFF2-40B4-BE49-F238E27FC236}">
                    <a16:creationId xmlns:a16="http://schemas.microsoft.com/office/drawing/2014/main" id="{5224B3C7-810D-2577-6C65-D71718E0E2D0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19" y="5270676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Revenue growth</a:t>
                </a:r>
              </a:p>
            </p:txBody>
          </p:sp>
          <p:pic>
            <p:nvPicPr>
              <p:cNvPr id="198" name="Graphic 197">
                <a:extLst>
                  <a:ext uri="{FF2B5EF4-FFF2-40B4-BE49-F238E27FC236}">
                    <a16:creationId xmlns:a16="http://schemas.microsoft.com/office/drawing/2014/main" id="{466E0FE3-BEF1-A2F6-7C6A-6BAE4F7D98C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7505" y="5306676"/>
                <a:ext cx="144000" cy="144000"/>
              </a:xfrm>
              <a:prstGeom prst="rect">
                <a:avLst/>
              </a:prstGeom>
            </p:spPr>
          </p:pic>
        </p:grpSp>
        <p:grpSp>
          <p:nvGrpSpPr>
            <p:cNvPr id="194" name="Group 193">
              <a:extLst>
                <a:ext uri="{FF2B5EF4-FFF2-40B4-BE49-F238E27FC236}">
                  <a16:creationId xmlns:a16="http://schemas.microsoft.com/office/drawing/2014/main" id="{5968490B-7430-C2E7-7524-99EB8D36677A}"/>
                </a:ext>
              </a:extLst>
            </p:cNvPr>
            <p:cNvGrpSpPr/>
            <p:nvPr/>
          </p:nvGrpSpPr>
          <p:grpSpPr>
            <a:xfrm>
              <a:off x="320721" y="5582445"/>
              <a:ext cx="1771605" cy="216000"/>
              <a:chOff x="320721" y="5582445"/>
              <a:chExt cx="1771605" cy="216000"/>
            </a:xfrm>
          </p:grpSpPr>
          <p:sp>
            <p:nvSpPr>
              <p:cNvPr id="195" name="Rectangle: Rounded Corners 194">
                <a:extLst>
                  <a:ext uri="{FF2B5EF4-FFF2-40B4-BE49-F238E27FC236}">
                    <a16:creationId xmlns:a16="http://schemas.microsoft.com/office/drawing/2014/main" id="{EEC2C656-6523-0CDF-0065-B2C01089A8D8}"/>
                  </a:ext>
                  <a:ext uri="{C183D7F6-B498-43B3-948B-1728B52AA6E4}">
                    <adec:decorative xmlns:adec="http://schemas.microsoft.com/office/drawing/2017/decorative" val="1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20721" y="5582445"/>
                <a:ext cx="1771605" cy="216000"/>
              </a:xfrm>
              <a:prstGeom prst="roundRect">
                <a:avLst>
                  <a:gd name="adj" fmla="val 50000"/>
                </a:avLst>
              </a:prstGeom>
              <a:solidFill>
                <a:srgbClr val="FFFFFF"/>
              </a:solidFill>
              <a:ln w="12700">
                <a:solidFill>
                  <a:srgbClr val="C03BC4"/>
                </a:solidFill>
                <a:headEnd type="none" w="med" len="med"/>
                <a:tailEnd type="none" w="med" len="med"/>
              </a:ln>
              <a:effectLst>
                <a:outerShdw blurRad="63500" dist="63500" dir="2700000" rotWithShape="0">
                  <a:srgbClr val="454142">
                    <a:alpha val="20000"/>
                  </a:srgbClr>
                </a:outerShdw>
              </a:effectLst>
            </p:spPr>
            <p:style>
              <a:lnRef idx="1">
                <a:schemeClr val="accent2"/>
              </a:lnRef>
              <a:fillRef idx="3">
                <a:schemeClr val="accent2"/>
              </a:fillRef>
              <a:effectRef idx="2">
                <a:schemeClr val="accent2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216000" tIns="36576" rIns="36000" bIns="3600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l" defTabSz="932742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9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C03BC4"/>
                    </a:solidFill>
                    <a:effectLst/>
                    <a:uLnTx/>
                    <a:uFillTx/>
                    <a:latin typeface="Segoe UI Semibold"/>
                    <a:ea typeface="+mn-ea"/>
                    <a:cs typeface="Segoe UI Semibold" panose="020B0702040204020203" pitchFamily="34" charset="0"/>
                  </a:rPr>
                  <a:t>Cost savings</a:t>
                </a:r>
              </a:p>
            </p:txBody>
          </p:sp>
          <p:pic>
            <p:nvPicPr>
              <p:cNvPr id="196" name="Graphic 195">
                <a:extLst>
                  <a:ext uri="{FF2B5EF4-FFF2-40B4-BE49-F238E27FC236}">
                    <a16:creationId xmlns:a16="http://schemas.microsoft.com/office/drawing/2014/main" id="{172138C0-DDED-06C1-AA94-219B5B2EBF2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  <a:ext uri="{96DAC541-7B7A-43D3-8B79-37D633B846F1}">
                    <asvg:svgBlip xmlns:asvg="http://schemas.microsoft.com/office/drawing/2016/SVG/main" r:embed="rId6"/>
                  </a:ext>
                </a:extLst>
              </a:blip>
              <a:stretch>
                <a:fillRect/>
              </a:stretch>
            </p:blipFill>
            <p:spPr>
              <a:xfrm>
                <a:off x="367505" y="5618445"/>
                <a:ext cx="144000" cy="144000"/>
              </a:xfrm>
              <a:prstGeom prst="rect">
                <a:avLst/>
              </a:prstGeom>
            </p:spPr>
          </p:pic>
        </p:grpSp>
      </p:grpSp>
      <p:sp>
        <p:nvSpPr>
          <p:cNvPr id="210" name="TextBox 209">
            <a:extLst>
              <a:ext uri="{FF2B5EF4-FFF2-40B4-BE49-F238E27FC236}">
                <a16:creationId xmlns:a16="http://schemas.microsoft.com/office/drawing/2014/main" id="{5B4D2C80-F03C-B15D-61DA-266C2792C1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9327307" y="2084186"/>
            <a:ext cx="2156668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Loan origination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Document management solution</a:t>
            </a:r>
          </a:p>
        </p:txBody>
      </p:sp>
      <p:sp>
        <p:nvSpPr>
          <p:cNvPr id="202" name="TextBox 201">
            <a:extLst>
              <a:ext uri="{FF2B5EF4-FFF2-40B4-BE49-F238E27FC236}">
                <a16:creationId xmlns:a16="http://schemas.microsoft.com/office/drawing/2014/main" id="{CB3661FF-F109-F74A-FD04-BE68F11F8A0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3559920" y="2084186"/>
            <a:ext cx="2103120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Loan origination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Document management solution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A6BF755B-242A-D110-6B7C-351E4FE07F1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6447645" y="2084186"/>
            <a:ext cx="2398798" cy="46166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9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Loan origination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Document management solution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9374DFD4-2C56-74C5-E929-D28F026930E3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7866233" y="4686594"/>
            <a:ext cx="3161733" cy="52322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AI Agent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3</a:t>
            </a:r>
            <a:endParaRPr kumimoji="0" lang="en-US" sz="1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Segoe UI Semibold"/>
              <a:ea typeface="+mn-ea"/>
              <a:cs typeface="+mn-cs"/>
            </a:endParaRP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CRM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Loan origination solution</a:t>
            </a:r>
          </a:p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+ Connection to Document management solution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E6DF834-CAA3-6720-7430-9E7C92E8D25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/>
          <p:nvPr/>
        </p:nvSpPr>
        <p:spPr>
          <a:xfrm>
            <a:off x="4415011" y="4884469"/>
            <a:ext cx="1830524" cy="15388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l" defTabSz="91436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Copilot Chat</a:t>
            </a:r>
            <a:r>
              <a:rPr kumimoji="0" lang="en-US" sz="1000" b="0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1</a:t>
            </a:r>
          </a:p>
        </p:txBody>
      </p:sp>
      <p:pic>
        <p:nvPicPr>
          <p:cNvPr id="19" name="Picture 50">
            <a:hlinkClick r:id="rId7"/>
            <a:extLst>
              <a:ext uri="{FF2B5EF4-FFF2-40B4-BE49-F238E27FC236}">
                <a16:creationId xmlns:a16="http://schemas.microsoft.com/office/drawing/2014/main" id="{1D50469F-C2F4-BDC7-6071-A33F000C1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36409" y="4840226"/>
            <a:ext cx="242374" cy="242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 Placeholder 170">
            <a:extLst>
              <a:ext uri="{FF2B5EF4-FFF2-40B4-BE49-F238E27FC236}">
                <a16:creationId xmlns:a16="http://schemas.microsoft.com/office/drawing/2014/main" id="{044705EF-D2B1-DF3D-1F6D-447C110B86F8}"/>
              </a:ext>
            </a:extLst>
          </p:cNvPr>
          <p:cNvSpPr txBox="1">
            <a:spLocks/>
          </p:cNvSpPr>
          <p:nvPr/>
        </p:nvSpPr>
        <p:spPr>
          <a:xfrm>
            <a:off x="10253382" y="521099"/>
            <a:ext cx="1633935" cy="16927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0" i="0" kern="1200" spc="0" baseline="0">
                <a:solidFill>
                  <a:srgbClr val="0078D4"/>
                </a:solidFill>
                <a:latin typeface="+mj-lt"/>
                <a:ea typeface="+mn-ea"/>
                <a:cs typeface="Segoe UI Semibold" panose="020B0502040204020203" pitchFamily="34" charset="0"/>
              </a:defRPr>
            </a:lvl1pPr>
            <a:lvl2pPr marL="228600" marR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kern="1200" spc="-20" baseline="0">
                <a:solidFill>
                  <a:srgbClr val="B1B3B3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r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78D4"/>
                </a:solidFill>
                <a:effectLst/>
                <a:uLnTx/>
                <a:uFillTx/>
                <a:latin typeface="Segoe UI Semibold"/>
                <a:ea typeface="+mn-ea"/>
                <a:cs typeface="Segoe UI Semibold" panose="020B0502040204020203" pitchFamily="34" charset="0"/>
              </a:rPr>
              <a:t>Build</a:t>
            </a:r>
          </a:p>
        </p:txBody>
      </p:sp>
      <p:pic>
        <p:nvPicPr>
          <p:cNvPr id="3" name="Graphic 2" descr="Copilot for Sales logo">
            <a:extLst>
              <a:ext uri="{FF2B5EF4-FFF2-40B4-BE49-F238E27FC236}">
                <a16:creationId xmlns:a16="http://schemas.microsoft.com/office/drawing/2014/main" id="{8E403D05-A218-E840-0C69-7431224345A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180866" y="2266036"/>
            <a:ext cx="265126" cy="265124"/>
          </a:xfrm>
          <a:prstGeom prst="rect">
            <a:avLst/>
          </a:prstGeom>
        </p:spPr>
      </p:pic>
      <p:pic>
        <p:nvPicPr>
          <p:cNvPr id="6" name="Graphic 5" descr="Copilot for Sales logo">
            <a:extLst>
              <a:ext uri="{FF2B5EF4-FFF2-40B4-BE49-F238E27FC236}">
                <a16:creationId xmlns:a16="http://schemas.microsoft.com/office/drawing/2014/main" id="{9E08D776-35D6-169C-1A21-EC94F7B0558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079188" y="2266036"/>
            <a:ext cx="265126" cy="265124"/>
          </a:xfrm>
          <a:prstGeom prst="rect">
            <a:avLst/>
          </a:prstGeom>
        </p:spPr>
      </p:pic>
      <p:pic>
        <p:nvPicPr>
          <p:cNvPr id="7" name="Graphic 6" descr="Copilot for Sales logo">
            <a:extLst>
              <a:ext uri="{FF2B5EF4-FFF2-40B4-BE49-F238E27FC236}">
                <a16:creationId xmlns:a16="http://schemas.microsoft.com/office/drawing/2014/main" id="{926ECD8E-1C2E-0BBA-4DBC-3A73993136E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7288" y="4836269"/>
            <a:ext cx="265126" cy="265124"/>
          </a:xfrm>
          <a:prstGeom prst="rect">
            <a:avLst/>
          </a:prstGeom>
        </p:spPr>
      </p:pic>
      <p:pic>
        <p:nvPicPr>
          <p:cNvPr id="8" name="Graphic 7" descr="Copilot for Sales logo">
            <a:extLst>
              <a:ext uri="{FF2B5EF4-FFF2-40B4-BE49-F238E27FC236}">
                <a16:creationId xmlns:a16="http://schemas.microsoft.com/office/drawing/2014/main" id="{BD7214E4-13F1-FAED-9443-0F6E8BCD051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950475" y="2258294"/>
            <a:ext cx="265126" cy="265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6298827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380</Words>
  <Application>Microsoft Office PowerPoint</Application>
  <PresentationFormat>Widescreen</PresentationFormat>
  <Paragraphs>44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Modernize lending processes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2025-10-26T02:13:36Z</dcterms:created>
  <dcterms:modified xsi:type="dcterms:W3CDTF">2025-10-26T03:54:36Z</dcterms:modified>
</cp:coreProperties>
</file>