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32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23FFC-42CC-D354-7ABB-666147D0A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6F6A27-C9FA-0052-E03C-67F061A142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46232D-222F-B726-3F9D-F5E4854C95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D67F4-C2C4-B8ED-46DC-6E4BB9DC56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179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hyperlink" Target="https://support.microsoft.com/en-us/topic/overview-of-microsoft-365-chat-preview-5b00a52d-7296-48ee-b938-b95b7209f737" TargetMode="External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hyperlink" Target="https://copilot.microsof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D3685-3E6C-AEC7-0899-38B4FB55F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E8C57B36-E3C7-F5AE-BE1E-746D8A86F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GB">
                <a:solidFill>
                  <a:srgbClr val="0078D4"/>
                </a:solidFill>
              </a:rPr>
              <a:t>Insurance | </a:t>
            </a:r>
            <a:r>
              <a:rPr lang="en-GB"/>
              <a:t>Issue a policy</a:t>
            </a:r>
          </a:p>
        </p:txBody>
      </p:sp>
      <p:sp>
        <p:nvSpPr>
          <p:cNvPr id="92" name="Text Placeholder 46">
            <a:extLst>
              <a:ext uri="{FF2B5EF4-FFF2-40B4-BE49-F238E27FC236}">
                <a16:creationId xmlns:a16="http://schemas.microsoft.com/office/drawing/2014/main" id="{E7D0ECC3-5733-95DB-CA36-CDB7A02376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GB" spc="-30"/>
              <a:t>1. Meet with the customer</a:t>
            </a:r>
          </a:p>
        </p:txBody>
      </p:sp>
      <p:sp>
        <p:nvSpPr>
          <p:cNvPr id="93" name="Text Placeholder 47">
            <a:extLst>
              <a:ext uri="{FF2B5EF4-FFF2-40B4-BE49-F238E27FC236}">
                <a16:creationId xmlns:a16="http://schemas.microsoft.com/office/drawing/2014/main" id="{970FF1F8-91A3-6470-DC91-5889F93761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US"/>
              <a:t>6. Create a presentation</a:t>
            </a:r>
          </a:p>
        </p:txBody>
      </p:sp>
      <p:sp>
        <p:nvSpPr>
          <p:cNvPr id="94" name="Text Placeholder 48">
            <a:extLst>
              <a:ext uri="{FF2B5EF4-FFF2-40B4-BE49-F238E27FC236}">
                <a16:creationId xmlns:a16="http://schemas.microsoft.com/office/drawing/2014/main" id="{54744EEC-2F6D-5B49-CDAE-B2675FF735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GB"/>
              <a:t>2. Search repository</a:t>
            </a:r>
          </a:p>
        </p:txBody>
      </p:sp>
      <p:sp>
        <p:nvSpPr>
          <p:cNvPr id="95" name="Text Placeholder 49">
            <a:extLst>
              <a:ext uri="{FF2B5EF4-FFF2-40B4-BE49-F238E27FC236}">
                <a16:creationId xmlns:a16="http://schemas.microsoft.com/office/drawing/2014/main" id="{A797927A-4567-AEA3-3E84-22AC8C0B6E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GB"/>
              <a:t>5. Summarize the policy document</a:t>
            </a:r>
          </a:p>
        </p:txBody>
      </p:sp>
      <p:sp>
        <p:nvSpPr>
          <p:cNvPr id="98" name="Text Placeholder 50">
            <a:extLst>
              <a:ext uri="{FF2B5EF4-FFF2-40B4-BE49-F238E27FC236}">
                <a16:creationId xmlns:a16="http://schemas.microsoft.com/office/drawing/2014/main" id="{0BEF703D-7BE2-24F6-1728-C2E9B4AF7A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GB"/>
              <a:t>3. Draft emails</a:t>
            </a:r>
          </a:p>
        </p:txBody>
      </p:sp>
      <p:sp>
        <p:nvSpPr>
          <p:cNvPr id="99" name="Text Placeholder 51">
            <a:extLst>
              <a:ext uri="{FF2B5EF4-FFF2-40B4-BE49-F238E27FC236}">
                <a16:creationId xmlns:a16="http://schemas.microsoft.com/office/drawing/2014/main" id="{D5155C27-7364-7092-8993-7D545EC124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GB"/>
              <a:t>4. Create proposal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E4AA91E4-E1A9-7676-F97D-0C7F799A9D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GB"/>
              <a:t>Microsoft 365 Copilot and Copilot Studio</a:t>
            </a:r>
          </a:p>
        </p:txBody>
      </p:sp>
      <p:sp>
        <p:nvSpPr>
          <p:cNvPr id="100" name="Text Placeholder 53">
            <a:extLst>
              <a:ext uri="{FF2B5EF4-FFF2-40B4-BE49-F238E27FC236}">
                <a16:creationId xmlns:a16="http://schemas.microsoft.com/office/drawing/2014/main" id="{0C38ED82-1877-63C2-2C69-FDCB4E579F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/>
          <a:lstStyle/>
          <a:p>
            <a:r>
              <a:rPr lang="en-GB"/>
              <a:t>Meet with an existing customer to discuss some changes they would like to make to their coverages on a complex commercial insurance policy.</a:t>
            </a:r>
          </a:p>
        </p:txBody>
      </p:sp>
      <p:sp>
        <p:nvSpPr>
          <p:cNvPr id="101" name="Text Placeholder 54">
            <a:extLst>
              <a:ext uri="{FF2B5EF4-FFF2-40B4-BE49-F238E27FC236}">
                <a16:creationId xmlns:a16="http://schemas.microsoft.com/office/drawing/2014/main" id="{C69A7172-FED1-2E44-D7A0-3191032EBB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/>
          <a:lstStyle/>
          <a:p>
            <a:r>
              <a:rPr lang="en-GB"/>
              <a:t>Use a custom agent built with Copilot Studio to find answers to common questions about available policies and coverages.</a:t>
            </a:r>
          </a:p>
        </p:txBody>
      </p:sp>
      <p:sp>
        <p:nvSpPr>
          <p:cNvPr id="102" name="Text Placeholder 55">
            <a:extLst>
              <a:ext uri="{FF2B5EF4-FFF2-40B4-BE49-F238E27FC236}">
                <a16:creationId xmlns:a16="http://schemas.microsoft.com/office/drawing/2014/main" id="{67D6C2B2-3D0D-2337-D3C6-6B521A5421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/>
          <a:lstStyle/>
          <a:p>
            <a:r>
              <a:rPr lang="en-GB"/>
              <a:t>Using the answers provided by the policy bot, ask Copilot to draft and email to the customer with available options for coverages.</a:t>
            </a:r>
          </a:p>
        </p:txBody>
      </p:sp>
      <p:sp>
        <p:nvSpPr>
          <p:cNvPr id="103" name="Text Placeholder 56">
            <a:extLst>
              <a:ext uri="{FF2B5EF4-FFF2-40B4-BE49-F238E27FC236}">
                <a16:creationId xmlns:a16="http://schemas.microsoft.com/office/drawing/2014/main" id="{BC2422E2-CB08-6E0F-A1EE-24608D0C003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GB" b="1"/>
              <a:t>Ensure call transcripts are captured </a:t>
            </a:r>
            <a:r>
              <a:rPr lang="en-GB"/>
              <a:t>and important points are captured in a summary.</a:t>
            </a:r>
          </a:p>
        </p:txBody>
      </p:sp>
      <p:sp>
        <p:nvSpPr>
          <p:cNvPr id="104" name="Text Placeholder 57">
            <a:extLst>
              <a:ext uri="{FF2B5EF4-FFF2-40B4-BE49-F238E27FC236}">
                <a16:creationId xmlns:a16="http://schemas.microsoft.com/office/drawing/2014/main" id="{10839322-8AD8-87F0-B4F5-B9FB8103ACC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GB" b="1"/>
              <a:t>Turn Word documents into presentations</a:t>
            </a:r>
            <a:r>
              <a:rPr lang="en-GB"/>
              <a:t> that highlight the important points for a customer presentation.</a:t>
            </a:r>
          </a:p>
        </p:txBody>
      </p:sp>
      <p:sp>
        <p:nvSpPr>
          <p:cNvPr id="105" name="Text Placeholder 58">
            <a:extLst>
              <a:ext uri="{FF2B5EF4-FFF2-40B4-BE49-F238E27FC236}">
                <a16:creationId xmlns:a16="http://schemas.microsoft.com/office/drawing/2014/main" id="{1588BD5A-1C6A-ECC8-7F4F-81BE4F9B905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GB" b="1"/>
              <a:t>Quickly get answers to questions </a:t>
            </a:r>
            <a:r>
              <a:rPr lang="en-GB"/>
              <a:t>about policy coverages.</a:t>
            </a:r>
          </a:p>
        </p:txBody>
      </p:sp>
      <p:sp>
        <p:nvSpPr>
          <p:cNvPr id="106" name="Text Placeholder 59">
            <a:extLst>
              <a:ext uri="{FF2B5EF4-FFF2-40B4-BE49-F238E27FC236}">
                <a16:creationId xmlns:a16="http://schemas.microsoft.com/office/drawing/2014/main" id="{C06979A1-E369-7582-A8BD-30295AE2513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GB" b="1"/>
              <a:t>Summarize complex documents </a:t>
            </a:r>
            <a:r>
              <a:rPr lang="en-GB"/>
              <a:t>into a simple table of differences. Add the summary to the introduction of the proposal.</a:t>
            </a:r>
          </a:p>
        </p:txBody>
      </p:sp>
      <p:sp>
        <p:nvSpPr>
          <p:cNvPr id="107" name="Text Placeholder 60">
            <a:extLst>
              <a:ext uri="{FF2B5EF4-FFF2-40B4-BE49-F238E27FC236}">
                <a16:creationId xmlns:a16="http://schemas.microsoft.com/office/drawing/2014/main" id="{78444432-3F0A-F4B8-3FEF-22D5D634962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</p:spPr>
        <p:txBody>
          <a:bodyPr>
            <a:normAutofit/>
          </a:bodyPr>
          <a:lstStyle/>
          <a:p>
            <a:r>
              <a:rPr lang="en-GB"/>
              <a:t>Benefit: </a:t>
            </a:r>
            <a:r>
              <a:rPr lang="en-GB" b="1"/>
              <a:t>Quickly draft email content </a:t>
            </a:r>
            <a:r>
              <a:rPr lang="en-GB"/>
              <a:t>with the appropriate tone and depth.</a:t>
            </a:r>
          </a:p>
        </p:txBody>
      </p:sp>
      <p:sp>
        <p:nvSpPr>
          <p:cNvPr id="110" name="Text Placeholder 82">
            <a:extLst>
              <a:ext uri="{FF2B5EF4-FFF2-40B4-BE49-F238E27FC236}">
                <a16:creationId xmlns:a16="http://schemas.microsoft.com/office/drawing/2014/main" id="{DDA30896-BF3F-37E1-AE18-06D4DE8EC9A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GB" b="1"/>
              <a:t>Quickly create a draft</a:t>
            </a:r>
            <a:r>
              <a:rPr lang="en-GB"/>
              <a:t> of a new policy based on existing language.</a:t>
            </a:r>
          </a:p>
        </p:txBody>
      </p:sp>
      <p:sp>
        <p:nvSpPr>
          <p:cNvPr id="111" name="Text Placeholder 83">
            <a:extLst>
              <a:ext uri="{FF2B5EF4-FFF2-40B4-BE49-F238E27FC236}">
                <a16:creationId xmlns:a16="http://schemas.microsoft.com/office/drawing/2014/main" id="{0D434B14-7066-B318-3340-8BB70FF1966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/>
          <a:lstStyle/>
          <a:p>
            <a:r>
              <a:rPr lang="en-GB"/>
              <a:t>Use Copilot in PowerPoint to create a presentation from the Word document to prepare for the customer meeting.</a:t>
            </a:r>
          </a:p>
        </p:txBody>
      </p:sp>
      <p:sp>
        <p:nvSpPr>
          <p:cNvPr id="112" name="Text Placeholder 84">
            <a:extLst>
              <a:ext uri="{FF2B5EF4-FFF2-40B4-BE49-F238E27FC236}">
                <a16:creationId xmlns:a16="http://schemas.microsoft.com/office/drawing/2014/main" id="{4FE699AA-9109-E0BF-7D17-6DFDE916E0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/>
          <a:lstStyle/>
          <a:p>
            <a:r>
              <a:rPr lang="en-GB"/>
              <a:t>Ask Copilot to create a summary of the differences between the existing policy and the proposal</a:t>
            </a:r>
          </a:p>
        </p:txBody>
      </p:sp>
      <p:sp>
        <p:nvSpPr>
          <p:cNvPr id="114" name="Text Placeholder 85">
            <a:extLst>
              <a:ext uri="{FF2B5EF4-FFF2-40B4-BE49-F238E27FC236}">
                <a16:creationId xmlns:a16="http://schemas.microsoft.com/office/drawing/2014/main" id="{06175391-F8C6-F6E5-4C28-F0F7B8C9226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/>
          <a:lstStyle/>
          <a:p>
            <a:r>
              <a:rPr lang="en-GB"/>
              <a:t>Use Copilot in Word to create the proposal based on the existing policy and required updates. 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85985354-79E7-080E-20D6-D77210A2449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GB"/>
              <a:t>Extend</a:t>
            </a:r>
          </a:p>
        </p:txBody>
      </p:sp>
      <p:sp>
        <p:nvSpPr>
          <p:cNvPr id="151" name="Text Placeholder 150">
            <a:extLst>
              <a:ext uri="{FF2B5EF4-FFF2-40B4-BE49-F238E27FC236}">
                <a16:creationId xmlns:a16="http://schemas.microsoft.com/office/drawing/2014/main" id="{31941E83-85CD-7DCC-A468-A57C295D417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152" name="Text Placeholder 151">
            <a:extLst>
              <a:ext uri="{FF2B5EF4-FFF2-40B4-BE49-F238E27FC236}">
                <a16:creationId xmlns:a16="http://schemas.microsoft.com/office/drawing/2014/main" id="{26849989-B45F-D0A5-5AB3-3FBADD85D71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153" name="Text Placeholder 152">
            <a:extLst>
              <a:ext uri="{FF2B5EF4-FFF2-40B4-BE49-F238E27FC236}">
                <a16:creationId xmlns:a16="http://schemas.microsoft.com/office/drawing/2014/main" id="{9881F867-FF4A-0534-CC16-A5A5201F28B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B5E469D2-B989-CC2F-A695-71D151DDDC67}"/>
              </a:ext>
            </a:extLst>
          </p:cNvPr>
          <p:cNvGrpSpPr/>
          <p:nvPr/>
        </p:nvGrpSpPr>
        <p:grpSpPr>
          <a:xfrm>
            <a:off x="4655251" y="5134537"/>
            <a:ext cx="1601493" cy="360000"/>
            <a:chOff x="588263" y="1217924"/>
            <a:chExt cx="1601493" cy="360000"/>
          </a:xfrm>
        </p:grpSpPr>
        <p:pic>
          <p:nvPicPr>
            <p:cNvPr id="136" name="Picture 135" descr="Zip Co logo SVG free download, id: 101874 - Brandlogos.net">
              <a:hlinkClick r:id="rId3"/>
              <a:extLst>
                <a:ext uri="{FF2B5EF4-FFF2-40B4-BE49-F238E27FC236}">
                  <a16:creationId xmlns:a16="http://schemas.microsoft.com/office/drawing/2014/main" id="{799A9EEE-2F84-36C1-E0C2-4FC2AC5FAE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7F366C58-06C3-F15A-2DD0-5354573F84E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142542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Business Chat</a:t>
              </a:r>
              <a:r>
                <a:rPr lang="en-US" sz="1100" baseline="30000">
                  <a:solidFill>
                    <a:prstClr val="black"/>
                  </a:solidFill>
                  <a:latin typeface="Segoe UI Semibold"/>
                </a:rPr>
                <a:t>2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A91C795-A5ED-5D69-5B24-33A8E51FC6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9481" y="4303886"/>
            <a:ext cx="2232519" cy="2554114"/>
          </a:xfrm>
          <a:prstGeom prst="rect">
            <a:avLst/>
          </a:prstGeom>
        </p:spPr>
      </p:pic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EFEEC74B-27ED-B31F-ECCE-86703409C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09D897-303A-1E3C-724C-1998CCA99D9E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6" name="Rectangle: Rounded Corners 6">
              <a:extLst>
                <a:ext uri="{FF2B5EF4-FFF2-40B4-BE49-F238E27FC236}">
                  <a16:creationId xmlns:a16="http://schemas.microsoft.com/office/drawing/2014/main" id="{6AD0A06A-4817-666E-6E0D-917F4C7DFA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Client retention</a:t>
              </a: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55B6801F-F0AB-20A5-DA99-FF61CDABE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14" name="Rectangle: Rounded Corners 6">
            <a:extLst>
              <a:ext uri="{FF2B5EF4-FFF2-40B4-BE49-F238E27FC236}">
                <a16:creationId xmlns:a16="http://schemas.microsoft.com/office/drawing/2014/main" id="{C322EB56-0A9C-4C0B-7E1F-C45799BE6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30A496-7CD1-2BC6-B2E9-06FA41937102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16" name="Rectangle: Rounded Corners 6">
              <a:extLst>
                <a:ext uri="{FF2B5EF4-FFF2-40B4-BE49-F238E27FC236}">
                  <a16:creationId xmlns:a16="http://schemas.microsoft.com/office/drawing/2014/main" id="{B2F8991F-EBC4-28FB-E5F8-1603098C5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40AB8EEB-89D8-88D4-FBE7-250BF5BFF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F47C2AC-78AD-BD36-A25C-5F811920455A}"/>
              </a:ext>
            </a:extLst>
          </p:cNvPr>
          <p:cNvGrpSpPr/>
          <p:nvPr/>
        </p:nvGrpSpPr>
        <p:grpSpPr>
          <a:xfrm>
            <a:off x="8868697" y="1127774"/>
            <a:ext cx="1260000" cy="216000"/>
            <a:chOff x="1194743" y="1140160"/>
            <a:chExt cx="1260000" cy="216000"/>
          </a:xfrm>
        </p:grpSpPr>
        <p:sp>
          <p:nvSpPr>
            <p:cNvPr id="19" name="Rectangle: Rounded Corners 6">
              <a:extLst>
                <a:ext uri="{FF2B5EF4-FFF2-40B4-BE49-F238E27FC236}">
                  <a16:creationId xmlns:a16="http://schemas.microsoft.com/office/drawing/2014/main" id="{403AE180-1F1C-0150-3E72-FD74E9FE4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rgbClr val="8661C5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Cost savings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5C67E759-1A83-77D6-093B-091FBAF7E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3458C9-B55C-301A-3D62-B3FDD3CF8A87}"/>
              </a:ext>
            </a:extLst>
          </p:cNvPr>
          <p:cNvGrpSpPr/>
          <p:nvPr/>
        </p:nvGrpSpPr>
        <p:grpSpPr>
          <a:xfrm>
            <a:off x="4476318" y="2783167"/>
            <a:ext cx="2357183" cy="365760"/>
            <a:chOff x="3288531" y="5923194"/>
            <a:chExt cx="2357183" cy="365760"/>
          </a:xfrm>
        </p:grpSpPr>
        <p:pic>
          <p:nvPicPr>
            <p:cNvPr id="12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1A40474A-CB40-4067-AACD-9740F4DABE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88531" y="5923194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6F08C69-ED39-78AD-AF82-C0D536E3FD3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3753530" y="6026963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Studio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6D703A8-2BFF-C289-2382-2E8AF79B297C}"/>
              </a:ext>
            </a:extLst>
          </p:cNvPr>
          <p:cNvGrpSpPr/>
          <p:nvPr/>
        </p:nvGrpSpPr>
        <p:grpSpPr>
          <a:xfrm>
            <a:off x="928073" y="2772316"/>
            <a:ext cx="2351135" cy="360000"/>
            <a:chOff x="588263" y="3617084"/>
            <a:chExt cx="2351135" cy="3600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0E67C2F-AAFF-0EE5-312F-3B984F15F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D0D589A-2EB3-EBF6-C574-4D652F2FA50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0593DC-5694-25D4-F4F4-D1B58FCD2249}"/>
              </a:ext>
            </a:extLst>
          </p:cNvPr>
          <p:cNvGrpSpPr/>
          <p:nvPr/>
        </p:nvGrpSpPr>
        <p:grpSpPr>
          <a:xfrm>
            <a:off x="8244776" y="2758861"/>
            <a:ext cx="1582511" cy="360000"/>
            <a:chOff x="588263" y="1217924"/>
            <a:chExt cx="1582511" cy="360000"/>
          </a:xfrm>
        </p:grpSpPr>
        <p:pic>
          <p:nvPicPr>
            <p:cNvPr id="25" name="Picture 24" descr="Zip Co logo SVG free download, id: 101874 - Brandlogos.net">
              <a:hlinkClick r:id="rId3"/>
              <a:extLst>
                <a:ext uri="{FF2B5EF4-FFF2-40B4-BE49-F238E27FC236}">
                  <a16:creationId xmlns:a16="http://schemas.microsoft.com/office/drawing/2014/main" id="{74993874-D31A-DFAE-A67E-5CD8821BBC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742AA37-0DEE-0DD4-0439-C288EE6C2F9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3" y="1313286"/>
              <a:ext cx="1123561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Business Chat</a:t>
              </a:r>
              <a:r>
                <a:rPr lang="en-US" sz="1100" baseline="30000">
                  <a:solidFill>
                    <a:prstClr val="black"/>
                  </a:solidFill>
                  <a:latin typeface="Segoe UI Semibold"/>
                </a:rPr>
                <a:t>2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65EDF98-9955-FBD1-43C9-653D81B3058F}"/>
              </a:ext>
            </a:extLst>
          </p:cNvPr>
          <p:cNvGrpSpPr/>
          <p:nvPr/>
        </p:nvGrpSpPr>
        <p:grpSpPr>
          <a:xfrm>
            <a:off x="7968346" y="5186654"/>
            <a:ext cx="2351135" cy="360000"/>
            <a:chOff x="588263" y="2657420"/>
            <a:chExt cx="2351135" cy="3600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FCBEC03-B37F-AC51-96B1-B78718A56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F1D7DBC-63B6-6A03-0417-82DEB8AE261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C4A5CAF-5744-0352-847D-93748625D429}"/>
              </a:ext>
            </a:extLst>
          </p:cNvPr>
          <p:cNvGrpSpPr/>
          <p:nvPr/>
        </p:nvGrpSpPr>
        <p:grpSpPr>
          <a:xfrm>
            <a:off x="846563" y="5198502"/>
            <a:ext cx="2351135" cy="360000"/>
            <a:chOff x="588263" y="2177588"/>
            <a:chExt cx="2351135" cy="36000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67DEE1E-C286-89F4-F825-AC35B7660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4A7AF6F-D4F3-C7A2-5996-F67D123678A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8" name="Text Placeholder 44">
            <a:extLst>
              <a:ext uri="{FF2B5EF4-FFF2-40B4-BE49-F238E27FC236}">
                <a16:creationId xmlns:a16="http://schemas.microsoft.com/office/drawing/2014/main" id="{B724FA17-2464-EBB5-3C4A-3F6C72E6AC6F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14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14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US"/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11288235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Insurance | Issue a policy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2024-10-03T01:31:15Z</dcterms:modified>
</cp:coreProperties>
</file>