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2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D23FFC-42CC-D354-7ABB-666147D0A5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6F6A27-C9FA-0052-E03C-67F061A142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646232D-222F-B726-3F9D-F5E4854C95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fontAlgn="base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BD67F4-C2C4-B8ED-46DC-6E4BB9DC56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7A88C-D68B-7E43-B6BD-8EAA306090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8179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hyperlink" Target="https://support.microsoft.com/en-us/topic/overview-of-microsoft-365-chat-preview-5b00a52d-7296-48ee-b938-b95b7209f737" TargetMode="External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7D3685-3E6C-AEC7-0899-38B4FB55FA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>
            <a:extLst>
              <a:ext uri="{FF2B5EF4-FFF2-40B4-BE49-F238E27FC236}">
                <a16:creationId xmlns:a16="http://schemas.microsoft.com/office/drawing/2014/main" id="{E8C57B36-E3C7-F5AE-BE1E-746D8A86F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Insurance | </a:t>
            </a:r>
            <a:r>
              <a:rPr lang="en-US" noProof="0"/>
              <a:t>Issue a policy</a:t>
            </a:r>
          </a:p>
        </p:txBody>
      </p:sp>
      <p:sp>
        <p:nvSpPr>
          <p:cNvPr id="92" name="Text Placeholder 46">
            <a:extLst>
              <a:ext uri="{FF2B5EF4-FFF2-40B4-BE49-F238E27FC236}">
                <a16:creationId xmlns:a16="http://schemas.microsoft.com/office/drawing/2014/main" id="{E7D0ECC3-5733-95DB-CA36-CDB7A023765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spc="-30" noProof="0"/>
              <a:t>1. Meet with the customer</a:t>
            </a:r>
          </a:p>
        </p:txBody>
      </p:sp>
      <p:sp>
        <p:nvSpPr>
          <p:cNvPr id="93" name="Text Placeholder 47">
            <a:extLst>
              <a:ext uri="{FF2B5EF4-FFF2-40B4-BE49-F238E27FC236}">
                <a16:creationId xmlns:a16="http://schemas.microsoft.com/office/drawing/2014/main" id="{970FF1F8-91A3-6470-DC91-5889F93761E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Create a presentation</a:t>
            </a:r>
          </a:p>
        </p:txBody>
      </p:sp>
      <p:sp>
        <p:nvSpPr>
          <p:cNvPr id="94" name="Text Placeholder 48">
            <a:extLst>
              <a:ext uri="{FF2B5EF4-FFF2-40B4-BE49-F238E27FC236}">
                <a16:creationId xmlns:a16="http://schemas.microsoft.com/office/drawing/2014/main" id="{54744EEC-2F6D-5B49-CDAE-B2675FF735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Search repository</a:t>
            </a:r>
          </a:p>
        </p:txBody>
      </p:sp>
      <p:sp>
        <p:nvSpPr>
          <p:cNvPr id="95" name="Text Placeholder 49">
            <a:extLst>
              <a:ext uri="{FF2B5EF4-FFF2-40B4-BE49-F238E27FC236}">
                <a16:creationId xmlns:a16="http://schemas.microsoft.com/office/drawing/2014/main" id="{A797927A-4567-AEA3-3E84-22AC8C0B6E4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Summarize the policy document</a:t>
            </a:r>
          </a:p>
        </p:txBody>
      </p:sp>
      <p:sp>
        <p:nvSpPr>
          <p:cNvPr id="98" name="Text Placeholder 50">
            <a:extLst>
              <a:ext uri="{FF2B5EF4-FFF2-40B4-BE49-F238E27FC236}">
                <a16:creationId xmlns:a16="http://schemas.microsoft.com/office/drawing/2014/main" id="{0BEF703D-7BE2-24F6-1728-C2E9B4AF7A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Draft emails</a:t>
            </a:r>
          </a:p>
        </p:txBody>
      </p:sp>
      <p:sp>
        <p:nvSpPr>
          <p:cNvPr id="99" name="Text Placeholder 51">
            <a:extLst>
              <a:ext uri="{FF2B5EF4-FFF2-40B4-BE49-F238E27FC236}">
                <a16:creationId xmlns:a16="http://schemas.microsoft.com/office/drawing/2014/main" id="{D5155C27-7364-7092-8993-7D545EC124B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Create proposal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E4AA91E4-E1A9-7676-F97D-0C7F799A9DA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</a:p>
        </p:txBody>
      </p:sp>
      <p:sp>
        <p:nvSpPr>
          <p:cNvPr id="100" name="Text Placeholder 53">
            <a:extLst>
              <a:ext uri="{FF2B5EF4-FFF2-40B4-BE49-F238E27FC236}">
                <a16:creationId xmlns:a16="http://schemas.microsoft.com/office/drawing/2014/main" id="{0C38ED82-1877-63C2-2C69-FDCB4E579F5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/>
              <a:t>Meet with an existing customer to discuss some changes they would like to make to their coverages on a complex commercial insurance policy.</a:t>
            </a:r>
          </a:p>
        </p:txBody>
      </p:sp>
      <p:sp>
        <p:nvSpPr>
          <p:cNvPr id="101" name="Text Placeholder 54">
            <a:extLst>
              <a:ext uri="{FF2B5EF4-FFF2-40B4-BE49-F238E27FC236}">
                <a16:creationId xmlns:a16="http://schemas.microsoft.com/office/drawing/2014/main" id="{C69A7172-FED1-2E44-D7A0-3191032EBB6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noProof="0"/>
              <a:t>Use a custom agent built with Copilot Studio to find answers to common questions about available policies and coverages.</a:t>
            </a:r>
          </a:p>
        </p:txBody>
      </p:sp>
      <p:sp>
        <p:nvSpPr>
          <p:cNvPr id="102" name="Text Placeholder 55">
            <a:extLst>
              <a:ext uri="{FF2B5EF4-FFF2-40B4-BE49-F238E27FC236}">
                <a16:creationId xmlns:a16="http://schemas.microsoft.com/office/drawing/2014/main" id="{67D6C2B2-3D0D-2337-D3C6-6B521A5421E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r>
              <a:rPr lang="en-US" noProof="0"/>
              <a:t>Using the answers provided by the policy bot, ask Copilot to draft and email to the customer with available options for coverages.</a:t>
            </a:r>
          </a:p>
        </p:txBody>
      </p:sp>
      <p:sp>
        <p:nvSpPr>
          <p:cNvPr id="103" name="Text Placeholder 56">
            <a:extLst>
              <a:ext uri="{FF2B5EF4-FFF2-40B4-BE49-F238E27FC236}">
                <a16:creationId xmlns:a16="http://schemas.microsoft.com/office/drawing/2014/main" id="{BC2422E2-CB08-6E0F-A1EE-24608D0C003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Ensure call transcripts are captured, </a:t>
            </a:r>
            <a:r>
              <a:rPr lang="en-US" noProof="0"/>
              <a:t>and important points are summarized.</a:t>
            </a:r>
          </a:p>
        </p:txBody>
      </p:sp>
      <p:sp>
        <p:nvSpPr>
          <p:cNvPr id="104" name="Text Placeholder 57">
            <a:extLst>
              <a:ext uri="{FF2B5EF4-FFF2-40B4-BE49-F238E27FC236}">
                <a16:creationId xmlns:a16="http://schemas.microsoft.com/office/drawing/2014/main" id="{10839322-8AD8-87F0-B4F5-B9FB8103ACC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Turn Word documents into presentations</a:t>
            </a:r>
            <a:r>
              <a:rPr lang="en-US" noProof="0"/>
              <a:t> that highlight the important points for a customer presentation.</a:t>
            </a:r>
          </a:p>
        </p:txBody>
      </p:sp>
      <p:sp>
        <p:nvSpPr>
          <p:cNvPr id="105" name="Text Placeholder 58">
            <a:extLst>
              <a:ext uri="{FF2B5EF4-FFF2-40B4-BE49-F238E27FC236}">
                <a16:creationId xmlns:a16="http://schemas.microsoft.com/office/drawing/2014/main" id="{1588BD5A-1C6A-ECC8-7F4F-81BE4F9B905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Quickly get answers to questions </a:t>
            </a:r>
            <a:r>
              <a:rPr lang="en-US" noProof="0"/>
              <a:t>about policy coverages.</a:t>
            </a:r>
          </a:p>
        </p:txBody>
      </p:sp>
      <p:sp>
        <p:nvSpPr>
          <p:cNvPr id="106" name="Text Placeholder 59">
            <a:extLst>
              <a:ext uri="{FF2B5EF4-FFF2-40B4-BE49-F238E27FC236}">
                <a16:creationId xmlns:a16="http://schemas.microsoft.com/office/drawing/2014/main" id="{C06979A1-E369-7582-A8BD-30295AE2513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Summarize complex documents </a:t>
            </a:r>
            <a:r>
              <a:rPr lang="en-US" noProof="0"/>
              <a:t>into a simple table of differences. Add the summary to the introduction of the proposal.</a:t>
            </a:r>
          </a:p>
        </p:txBody>
      </p:sp>
      <p:sp>
        <p:nvSpPr>
          <p:cNvPr id="107" name="Text Placeholder 60">
            <a:extLst>
              <a:ext uri="{FF2B5EF4-FFF2-40B4-BE49-F238E27FC236}">
                <a16:creationId xmlns:a16="http://schemas.microsoft.com/office/drawing/2014/main" id="{78444432-3F0A-F4B8-3FEF-22D5D634962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b="1" noProof="0"/>
              <a:t>Quickly draft email content </a:t>
            </a:r>
            <a:r>
              <a:rPr lang="en-US" noProof="0"/>
              <a:t>with the appropriate tone and depth.</a:t>
            </a:r>
          </a:p>
        </p:txBody>
      </p:sp>
      <p:sp>
        <p:nvSpPr>
          <p:cNvPr id="110" name="Text Placeholder 82">
            <a:extLst>
              <a:ext uri="{FF2B5EF4-FFF2-40B4-BE49-F238E27FC236}">
                <a16:creationId xmlns:a16="http://schemas.microsoft.com/office/drawing/2014/main" id="{DDA30896-BF3F-37E1-AE18-06D4DE8EC9A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Quickly create a draft</a:t>
            </a:r>
            <a:r>
              <a:rPr lang="en-US" noProof="0"/>
              <a:t> of a new policy based on existing language.</a:t>
            </a:r>
          </a:p>
        </p:txBody>
      </p:sp>
      <p:sp>
        <p:nvSpPr>
          <p:cNvPr id="111" name="Text Placeholder 83">
            <a:extLst>
              <a:ext uri="{FF2B5EF4-FFF2-40B4-BE49-F238E27FC236}">
                <a16:creationId xmlns:a16="http://schemas.microsoft.com/office/drawing/2014/main" id="{0D434B14-7066-B318-3340-8BB70FF1966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Use Copilot in PowerPoint to create a presentation from the Word document to prepare for the customer meeting.</a:t>
            </a:r>
          </a:p>
        </p:txBody>
      </p:sp>
      <p:sp>
        <p:nvSpPr>
          <p:cNvPr id="112" name="Text Placeholder 84">
            <a:extLst>
              <a:ext uri="{FF2B5EF4-FFF2-40B4-BE49-F238E27FC236}">
                <a16:creationId xmlns:a16="http://schemas.microsoft.com/office/drawing/2014/main" id="{4FE699AA-9109-E0BF-7D17-6DFDE916E00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/>
          <a:lstStyle/>
          <a:p>
            <a:r>
              <a:rPr lang="en-US" noProof="0"/>
              <a:t>Ask Copilot to create a summary of the differences between the existing policy and the proposal.</a:t>
            </a:r>
          </a:p>
        </p:txBody>
      </p:sp>
      <p:sp>
        <p:nvSpPr>
          <p:cNvPr id="114" name="Text Placeholder 85">
            <a:extLst>
              <a:ext uri="{FF2B5EF4-FFF2-40B4-BE49-F238E27FC236}">
                <a16:creationId xmlns:a16="http://schemas.microsoft.com/office/drawing/2014/main" id="{06175391-F8C6-F6E5-4C28-F0F7B8C9226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/>
          <a:lstStyle/>
          <a:p>
            <a:r>
              <a:rPr lang="en-US" noProof="0"/>
              <a:t>Use Copilot in Word to create the proposal based on the existing policy and required updates. 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5985354-79E7-080E-20D6-D77210A24490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151" name="Text Placeholder 150">
            <a:extLst>
              <a:ext uri="{FF2B5EF4-FFF2-40B4-BE49-F238E27FC236}">
                <a16:creationId xmlns:a16="http://schemas.microsoft.com/office/drawing/2014/main" id="{31941E83-85CD-7DCC-A468-A57C295D4172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52" name="Text Placeholder 151">
            <a:extLst>
              <a:ext uri="{FF2B5EF4-FFF2-40B4-BE49-F238E27FC236}">
                <a16:creationId xmlns:a16="http://schemas.microsoft.com/office/drawing/2014/main" id="{26849989-B45F-D0A5-5AB3-3FBADD85D71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53" name="Text Placeholder 152">
            <a:extLst>
              <a:ext uri="{FF2B5EF4-FFF2-40B4-BE49-F238E27FC236}">
                <a16:creationId xmlns:a16="http://schemas.microsoft.com/office/drawing/2014/main" id="{9881F867-FF4A-0534-CC16-A5A5201F28B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B5E469D2-B989-CC2F-A695-71D151DDDC67}"/>
              </a:ext>
            </a:extLst>
          </p:cNvPr>
          <p:cNvGrpSpPr/>
          <p:nvPr/>
        </p:nvGrpSpPr>
        <p:grpSpPr>
          <a:xfrm>
            <a:off x="4655251" y="5134537"/>
            <a:ext cx="1601493" cy="360000"/>
            <a:chOff x="588263" y="1217924"/>
            <a:chExt cx="1601493" cy="360000"/>
          </a:xfrm>
        </p:grpSpPr>
        <p:pic>
          <p:nvPicPr>
            <p:cNvPr id="136" name="Picture 135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799A9EEE-2F84-36C1-E0C2-4FC2AC5FAE5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7F366C58-06C3-F15A-2DD0-5354573F84E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542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FA91C795-A5ED-5D69-5B24-33A8E51FC62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59481" y="4303886"/>
            <a:ext cx="2232519" cy="2554114"/>
          </a:xfrm>
          <a:prstGeom prst="rect">
            <a:avLst/>
          </a:prstGeom>
        </p:spPr>
      </p:pic>
      <p:sp>
        <p:nvSpPr>
          <p:cNvPr id="4" name="Rectangle: Rounded Corners 6">
            <a:extLst>
              <a:ext uri="{FF2B5EF4-FFF2-40B4-BE49-F238E27FC236}">
                <a16:creationId xmlns:a16="http://schemas.microsoft.com/office/drawing/2014/main" id="{EFEEC74B-27ED-B31F-ECCE-86703409C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B09D897-303A-1E3C-724C-1998CCA99D9E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6" name="Rectangle: Rounded Corners 6">
              <a:extLst>
                <a:ext uri="{FF2B5EF4-FFF2-40B4-BE49-F238E27FC236}">
                  <a16:creationId xmlns:a16="http://schemas.microsoft.com/office/drawing/2014/main" id="{6AD0A06A-4817-666E-6E0D-917F4C7DFA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Client retention</a:t>
              </a: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55B6801F-F0AB-20A5-DA99-FF61CDABE5F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14" name="Rectangle: Rounded Corners 6">
            <a:extLst>
              <a:ext uri="{FF2B5EF4-FFF2-40B4-BE49-F238E27FC236}">
                <a16:creationId xmlns:a16="http://schemas.microsoft.com/office/drawing/2014/main" id="{C322EB56-0A9C-4C0B-7E1F-C45799BE65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630A496-7CD1-2BC6-B2E9-06FA41937102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16" name="Rectangle: Rounded Corners 6">
              <a:extLst>
                <a:ext uri="{FF2B5EF4-FFF2-40B4-BE49-F238E27FC236}">
                  <a16:creationId xmlns:a16="http://schemas.microsoft.com/office/drawing/2014/main" id="{B2F8991F-EBC4-28FB-E5F8-1603098C5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40AB8EEB-89D8-88D4-FBE7-250BF5BFFC8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F47C2AC-78AD-BD36-A25C-5F811920455A}"/>
              </a:ext>
            </a:extLst>
          </p:cNvPr>
          <p:cNvGrpSpPr/>
          <p:nvPr/>
        </p:nvGrpSpPr>
        <p:grpSpPr>
          <a:xfrm>
            <a:off x="8868697" y="1127774"/>
            <a:ext cx="1260000" cy="216000"/>
            <a:chOff x="1194743" y="1140160"/>
            <a:chExt cx="1260000" cy="216000"/>
          </a:xfrm>
        </p:grpSpPr>
        <p:sp>
          <p:nvSpPr>
            <p:cNvPr id="19" name="Rectangle: Rounded Corners 6">
              <a:extLst>
                <a:ext uri="{FF2B5EF4-FFF2-40B4-BE49-F238E27FC236}">
                  <a16:creationId xmlns:a16="http://schemas.microsoft.com/office/drawing/2014/main" id="{403AE180-1F1C-0150-3E72-FD74E9FE4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Cost savings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20" name="Graphic 19">
              <a:extLst>
                <a:ext uri="{FF2B5EF4-FFF2-40B4-BE49-F238E27FC236}">
                  <a16:creationId xmlns:a16="http://schemas.microsoft.com/office/drawing/2014/main" id="{5C67E759-1A83-77D6-093B-091FBAF7EDC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26D703A8-2BFF-C289-2382-2E8AF79B297C}"/>
              </a:ext>
            </a:extLst>
          </p:cNvPr>
          <p:cNvGrpSpPr/>
          <p:nvPr/>
        </p:nvGrpSpPr>
        <p:grpSpPr>
          <a:xfrm>
            <a:off x="928073" y="2772316"/>
            <a:ext cx="2351135" cy="360000"/>
            <a:chOff x="588263" y="3617084"/>
            <a:chExt cx="2351135" cy="360000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A0E67C2F-AAFF-0EE5-312F-3B984F15F65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D0D589A-2EB3-EBF6-C574-4D652F2FA50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70593DC-5694-25D4-F4F4-D1B58FCD2249}"/>
              </a:ext>
            </a:extLst>
          </p:cNvPr>
          <p:cNvGrpSpPr/>
          <p:nvPr/>
        </p:nvGrpSpPr>
        <p:grpSpPr>
          <a:xfrm>
            <a:off x="8244776" y="2758861"/>
            <a:ext cx="1582511" cy="360000"/>
            <a:chOff x="588263" y="1217924"/>
            <a:chExt cx="1582511" cy="360000"/>
          </a:xfrm>
        </p:grpSpPr>
        <p:pic>
          <p:nvPicPr>
            <p:cNvPr id="25" name="Picture 24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74993874-D31A-DFAE-A67E-5CD8821BBCE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742AA37-0DEE-0DD4-0439-C288EE6C2F9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3" y="1313286"/>
              <a:ext cx="1123561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765EDF98-9955-FBD1-43C9-653D81B3058F}"/>
              </a:ext>
            </a:extLst>
          </p:cNvPr>
          <p:cNvGrpSpPr/>
          <p:nvPr/>
        </p:nvGrpSpPr>
        <p:grpSpPr>
          <a:xfrm>
            <a:off x="7968346" y="5186654"/>
            <a:ext cx="2351135" cy="360000"/>
            <a:chOff x="588263" y="2657420"/>
            <a:chExt cx="2351135" cy="360000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BFCBEC03-B37F-AC51-96B1-B78718A562B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F1D7DBC-63B6-6A03-0417-82DEB8AE261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C4A5CAF-5744-0352-847D-93748625D429}"/>
              </a:ext>
            </a:extLst>
          </p:cNvPr>
          <p:cNvGrpSpPr/>
          <p:nvPr/>
        </p:nvGrpSpPr>
        <p:grpSpPr>
          <a:xfrm>
            <a:off x="846563" y="5198502"/>
            <a:ext cx="2351135" cy="360000"/>
            <a:chOff x="588263" y="2177588"/>
            <a:chExt cx="2351135" cy="360000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E67DEE1E-C286-89F4-F825-AC35B7660E8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4A7AF6F-D4F3-C7A2-5996-F67D123678A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541DC611-6C24-C27B-19FF-7720B76E1713}"/>
              </a:ext>
            </a:extLst>
          </p:cNvPr>
          <p:cNvGrpSpPr/>
          <p:nvPr/>
        </p:nvGrpSpPr>
        <p:grpSpPr>
          <a:xfrm>
            <a:off x="4291104" y="2816011"/>
            <a:ext cx="2321472" cy="437396"/>
            <a:chOff x="3288531" y="5923194"/>
            <a:chExt cx="2321472" cy="437396"/>
          </a:xfrm>
        </p:grpSpPr>
        <p:pic>
          <p:nvPicPr>
            <p:cNvPr id="10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D70FCC1C-B89D-3416-D171-1BFA5E2B6BA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288531" y="592319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AF7CF86-71D6-982D-80F4-C2903517C13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17819" y="5939962"/>
              <a:ext cx="1892184" cy="4206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SharePoint repository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288235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284</Words>
  <Application>Microsoft Office PowerPoint</Application>
  <PresentationFormat>Widescreen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Insurance | Issue a policy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2025-02-11T02:10:12Z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