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23FFC-42CC-D354-7ABB-666147D0A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6F6A27-C9FA-0052-E03C-67F061A142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46232D-222F-B726-3F9D-F5E4854C95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BD67F4-C2C4-B8ED-46DC-6E4BB9DC56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310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sv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hyperlink" Target="https://youtu.be/NMs0lZBSZJE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D3685-3E6C-AEC7-0899-38B4FB55FA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E8C57B36-E3C7-F5AE-BE1E-746D8A86F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Banking | </a:t>
            </a:r>
            <a:r>
              <a:rPr lang="en-US" noProof="0"/>
              <a:t>Financial advisory support system</a:t>
            </a:r>
          </a:p>
        </p:txBody>
      </p:sp>
      <p:sp>
        <p:nvSpPr>
          <p:cNvPr id="92" name="Text Placeholder 46">
            <a:extLst>
              <a:ext uri="{FF2B5EF4-FFF2-40B4-BE49-F238E27FC236}">
                <a16:creationId xmlns:a16="http://schemas.microsoft.com/office/drawing/2014/main" id="{E7D0ECC3-5733-95DB-CA36-CDB7A02376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spc="-30" noProof="0"/>
              <a:t>1. Summarize customer support issues</a:t>
            </a:r>
          </a:p>
        </p:txBody>
      </p:sp>
      <p:sp>
        <p:nvSpPr>
          <p:cNvPr id="93" name="Text Placeholder 47">
            <a:extLst>
              <a:ext uri="{FF2B5EF4-FFF2-40B4-BE49-F238E27FC236}">
                <a16:creationId xmlns:a16="http://schemas.microsoft.com/office/drawing/2014/main" id="{970FF1F8-91A3-6470-DC91-5889F93761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Support Center response plans</a:t>
            </a:r>
          </a:p>
        </p:txBody>
      </p:sp>
      <p:sp>
        <p:nvSpPr>
          <p:cNvPr id="94" name="Text Placeholder 48">
            <a:extLst>
              <a:ext uri="{FF2B5EF4-FFF2-40B4-BE49-F238E27FC236}">
                <a16:creationId xmlns:a16="http://schemas.microsoft.com/office/drawing/2014/main" id="{54744EEC-2F6D-5B49-CDAE-B2675FF735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Resolve complex customer issues</a:t>
            </a:r>
          </a:p>
        </p:txBody>
      </p:sp>
      <p:sp>
        <p:nvSpPr>
          <p:cNvPr id="95" name="Text Placeholder 49">
            <a:extLst>
              <a:ext uri="{FF2B5EF4-FFF2-40B4-BE49-F238E27FC236}">
                <a16:creationId xmlns:a16="http://schemas.microsoft.com/office/drawing/2014/main" id="{A797927A-4567-AEA3-3E84-22AC8C0B6E4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 dirty="0"/>
              <a:t>5. Review quality assurance data</a:t>
            </a:r>
          </a:p>
        </p:txBody>
      </p:sp>
      <p:sp>
        <p:nvSpPr>
          <p:cNvPr id="98" name="Text Placeholder 50">
            <a:extLst>
              <a:ext uri="{FF2B5EF4-FFF2-40B4-BE49-F238E27FC236}">
                <a16:creationId xmlns:a16="http://schemas.microsoft.com/office/drawing/2014/main" id="{0BEF703D-7BE2-24F6-1728-C2E9B4AF7A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Prepare for department meeting</a:t>
            </a:r>
          </a:p>
        </p:txBody>
      </p:sp>
      <p:sp>
        <p:nvSpPr>
          <p:cNvPr id="99" name="Text Placeholder 51">
            <a:extLst>
              <a:ext uri="{FF2B5EF4-FFF2-40B4-BE49-F238E27FC236}">
                <a16:creationId xmlns:a16="http://schemas.microsoft.com/office/drawing/2014/main" id="{D5155C27-7364-7092-8993-7D545EC124B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Identify potential training needs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E4AA91E4-E1A9-7676-F97D-0C7F799A9D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100" name="Text Placeholder 53">
            <a:extLst>
              <a:ext uri="{FF2B5EF4-FFF2-40B4-BE49-F238E27FC236}">
                <a16:creationId xmlns:a16="http://schemas.microsoft.com/office/drawing/2014/main" id="{0C38ED82-1877-63C2-2C69-FDCB4E579F5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Prompt Copilot to compile a table of high-priority customer issues from yesterday, sorted by severity and potential financial impact. Copilot pulls data from your CRM ticketing solution.</a:t>
            </a:r>
          </a:p>
        </p:txBody>
      </p:sp>
      <p:sp>
        <p:nvSpPr>
          <p:cNvPr id="101" name="Text Placeholder 54">
            <a:extLst>
              <a:ext uri="{FF2B5EF4-FFF2-40B4-BE49-F238E27FC236}">
                <a16:creationId xmlns:a16="http://schemas.microsoft.com/office/drawing/2014/main" id="{C69A7172-FED1-2E44-D7A0-3191032EBB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Ask Copilot for the protocol to address the disputed transaction. Copilot provides a suggestion based on internal documents. Prompt Copilot to draft a message to address the disputed item.</a:t>
            </a:r>
          </a:p>
        </p:txBody>
      </p:sp>
      <p:sp>
        <p:nvSpPr>
          <p:cNvPr id="102" name="Text Placeholder 55">
            <a:extLst>
              <a:ext uri="{FF2B5EF4-FFF2-40B4-BE49-F238E27FC236}">
                <a16:creationId xmlns:a16="http://schemas.microsoft.com/office/drawing/2014/main" id="{67D6C2B2-3D0D-2337-D3C6-6B521A5421E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Prompt Copilot to analyze the most common customer inquiries over specified time frame and identify potential process improvements to share in weekly meeting.</a:t>
            </a:r>
          </a:p>
        </p:txBody>
      </p:sp>
      <p:sp>
        <p:nvSpPr>
          <p:cNvPr id="103" name="Text Placeholder 56">
            <a:extLst>
              <a:ext uri="{FF2B5EF4-FFF2-40B4-BE49-F238E27FC236}">
                <a16:creationId xmlns:a16="http://schemas.microsoft.com/office/drawing/2014/main" id="{BC2422E2-CB08-6E0F-A1EE-24608D0C00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Prioritize customer issues </a:t>
            </a:r>
            <a:r>
              <a:rPr lang="en-US" noProof="0"/>
              <a:t>from a given time period.</a:t>
            </a:r>
          </a:p>
        </p:txBody>
      </p:sp>
      <p:sp>
        <p:nvSpPr>
          <p:cNvPr id="104" name="Text Placeholder 57">
            <a:extLst>
              <a:ext uri="{FF2B5EF4-FFF2-40B4-BE49-F238E27FC236}">
                <a16:creationId xmlns:a16="http://schemas.microsoft.com/office/drawing/2014/main" id="{10839322-8AD8-87F0-B4F5-B9FB8103ACC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Prepare a plan for an upcoming crisis situation </a:t>
            </a:r>
            <a:r>
              <a:rPr lang="en-US" noProof="0"/>
              <a:t>so the team can communicate professionally and calmly with customers. </a:t>
            </a:r>
          </a:p>
        </p:txBody>
      </p:sp>
      <p:sp>
        <p:nvSpPr>
          <p:cNvPr id="105" name="Text Placeholder 58">
            <a:extLst>
              <a:ext uri="{FF2B5EF4-FFF2-40B4-BE49-F238E27FC236}">
                <a16:creationId xmlns:a16="http://schemas.microsoft.com/office/drawing/2014/main" id="{1588BD5A-1C6A-ECC8-7F4F-81BE4F9B905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address high-priority issues </a:t>
            </a:r>
            <a:r>
              <a:rPr lang="en-US" noProof="0"/>
              <a:t>by asking Copilot to find the right protocol based on internal company documents. </a:t>
            </a:r>
          </a:p>
        </p:txBody>
      </p:sp>
      <p:sp>
        <p:nvSpPr>
          <p:cNvPr id="106" name="Text Placeholder 59">
            <a:extLst>
              <a:ext uri="{FF2B5EF4-FFF2-40B4-BE49-F238E27FC236}">
                <a16:creationId xmlns:a16="http://schemas.microsoft.com/office/drawing/2014/main" id="{C06979A1-E369-7582-A8BD-30295AE2513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Ensure quality assurance </a:t>
            </a:r>
            <a:r>
              <a:rPr lang="en-US" noProof="0"/>
              <a:t>by understanding customer sentiment. </a:t>
            </a:r>
          </a:p>
        </p:txBody>
      </p:sp>
      <p:sp>
        <p:nvSpPr>
          <p:cNvPr id="107" name="Text Placeholder 60">
            <a:extLst>
              <a:ext uri="{FF2B5EF4-FFF2-40B4-BE49-F238E27FC236}">
                <a16:creationId xmlns:a16="http://schemas.microsoft.com/office/drawing/2014/main" id="{78444432-3F0A-F4B8-3FEF-22D5D634962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Prepare for a weekly department meeting </a:t>
            </a:r>
            <a:r>
              <a:rPr lang="en-US" noProof="0"/>
              <a:t>with a summary and actionable insights that can be shared in the meeting invite.</a:t>
            </a:r>
          </a:p>
        </p:txBody>
      </p:sp>
      <p:sp>
        <p:nvSpPr>
          <p:cNvPr id="110" name="Text Placeholder 82">
            <a:extLst>
              <a:ext uri="{FF2B5EF4-FFF2-40B4-BE49-F238E27FC236}">
                <a16:creationId xmlns:a16="http://schemas.microsoft.com/office/drawing/2014/main" id="{DDA30896-BF3F-37E1-AE18-06D4DE8EC9A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Mitigate customer issues </a:t>
            </a:r>
            <a:r>
              <a:rPr lang="en-US" noProof="0"/>
              <a:t>by using Copilot to identify relevant training modules.</a:t>
            </a:r>
          </a:p>
        </p:txBody>
      </p:sp>
      <p:sp>
        <p:nvSpPr>
          <p:cNvPr id="111" name="Text Placeholder 83">
            <a:extLst>
              <a:ext uri="{FF2B5EF4-FFF2-40B4-BE49-F238E27FC236}">
                <a16:creationId xmlns:a16="http://schemas.microsoft.com/office/drawing/2014/main" id="{0D434B14-7066-B318-3340-8BB70FF196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Ask Copilot to draft a response plan and customer notification protocol that can be used in a data breech situation.</a:t>
            </a:r>
          </a:p>
        </p:txBody>
      </p:sp>
      <p:sp>
        <p:nvSpPr>
          <p:cNvPr id="112" name="Text Placeholder 84">
            <a:extLst>
              <a:ext uri="{FF2B5EF4-FFF2-40B4-BE49-F238E27FC236}">
                <a16:creationId xmlns:a16="http://schemas.microsoft.com/office/drawing/2014/main" id="{4FE699AA-9109-E0BF-7D17-6DFDE916E00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Prompt Copilot to analyze the sentiment of customer interactions for this week. Copilot surfaces a sentiment analysis dashboard from Power BI.</a:t>
            </a:r>
          </a:p>
        </p:txBody>
      </p:sp>
      <p:sp>
        <p:nvSpPr>
          <p:cNvPr id="114" name="Text Placeholder 85">
            <a:extLst>
              <a:ext uri="{FF2B5EF4-FFF2-40B4-BE49-F238E27FC236}">
                <a16:creationId xmlns:a16="http://schemas.microsoft.com/office/drawing/2014/main" id="{06175391-F8C6-F6E5-4C28-F0F7B8C922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Prompt Copilot to suggest training modules. Copilot suggests relevant modules with links to specific courses.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5985354-79E7-080E-20D6-D77210A2449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31941E83-85CD-7DCC-A468-A57C295D417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26849989-B45F-D0A5-5AB3-3FBADD85D71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3" name="Text Placeholder 152">
            <a:extLst>
              <a:ext uri="{FF2B5EF4-FFF2-40B4-BE49-F238E27FC236}">
                <a16:creationId xmlns:a16="http://schemas.microsoft.com/office/drawing/2014/main" id="{9881F867-FF4A-0534-CC16-A5A5201F28B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B5E469D2-B989-CC2F-A695-71D151DDDC67}"/>
              </a:ext>
            </a:extLst>
          </p:cNvPr>
          <p:cNvGrpSpPr/>
          <p:nvPr/>
        </p:nvGrpSpPr>
        <p:grpSpPr>
          <a:xfrm>
            <a:off x="1508691" y="5198503"/>
            <a:ext cx="1883509" cy="360000"/>
            <a:chOff x="588263" y="1217924"/>
            <a:chExt cx="1883509" cy="360000"/>
          </a:xfrm>
        </p:grpSpPr>
        <p:pic>
          <p:nvPicPr>
            <p:cNvPr id="136" name="Picture 135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799A9EEE-2F84-36C1-E0C2-4FC2AC5FAE5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7F366C58-06C3-F15A-2DD0-5354573F84E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424558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0AE85E58-7415-EFB5-E560-5935773CD297}"/>
              </a:ext>
            </a:extLst>
          </p:cNvPr>
          <p:cNvGrpSpPr/>
          <p:nvPr/>
        </p:nvGrpSpPr>
        <p:grpSpPr>
          <a:xfrm>
            <a:off x="4735266" y="2819048"/>
            <a:ext cx="1556253" cy="360000"/>
            <a:chOff x="588263" y="1217924"/>
            <a:chExt cx="1556253" cy="360000"/>
          </a:xfrm>
        </p:grpSpPr>
        <p:pic>
          <p:nvPicPr>
            <p:cNvPr id="139" name="Picture 138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B5B7374A-237D-0F2F-2F90-D6D890AC207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81BC0C0F-02B7-B30A-65EE-C8FC7723470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097303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6ED11B65-EE4E-1E1A-D39C-00FEFDE2AC0A}"/>
              </a:ext>
            </a:extLst>
          </p:cNvPr>
          <p:cNvGrpSpPr/>
          <p:nvPr/>
        </p:nvGrpSpPr>
        <p:grpSpPr>
          <a:xfrm>
            <a:off x="8376885" y="5198503"/>
            <a:ext cx="1510065" cy="360000"/>
            <a:chOff x="588263" y="1217924"/>
            <a:chExt cx="1510065" cy="360000"/>
          </a:xfrm>
        </p:grpSpPr>
        <p:pic>
          <p:nvPicPr>
            <p:cNvPr id="148" name="Picture 147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CA036D21-C54A-DB3A-CDEF-58523E3052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BED9C2C4-08AB-598A-25E8-1F521319B7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5111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 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FA91C795-A5ED-5D69-5B24-33A8E51FC62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9481" y="4303886"/>
            <a:ext cx="2232519" cy="2554114"/>
          </a:xfrm>
          <a:prstGeom prst="rect">
            <a:avLst/>
          </a:prstGeom>
        </p:spPr>
      </p:pic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EFEEC74B-27ED-B31F-ECCE-86703409C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09D897-303A-1E3C-724C-1998CCA99D9E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6AD0A06A-4817-666E-6E0D-917F4C7DFA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Client retention</a:t>
              </a: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55B6801F-F0AB-20A5-DA99-FF61CDABE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4" name="Rectangle: Rounded Corners 6">
            <a:extLst>
              <a:ext uri="{FF2B5EF4-FFF2-40B4-BE49-F238E27FC236}">
                <a16:creationId xmlns:a16="http://schemas.microsoft.com/office/drawing/2014/main" id="{C322EB56-0A9C-4C0B-7E1F-C45799BE6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30A496-7CD1-2BC6-B2E9-06FA41937102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B2F8991F-EBC4-28FB-E5F8-1603098C5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40AB8EEB-89D8-88D4-FBE7-250BF5BFF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F47C2AC-78AD-BD36-A25C-5F811920455A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403AE180-1F1C-0150-3E72-FD74E9FE4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5C67E759-1A83-77D6-093B-091FBAF7EDC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01FE975-3FAB-09E0-5823-DE2F67AEDF51}"/>
              </a:ext>
            </a:extLst>
          </p:cNvPr>
          <p:cNvGrpSpPr/>
          <p:nvPr/>
        </p:nvGrpSpPr>
        <p:grpSpPr>
          <a:xfrm>
            <a:off x="4330241" y="5177236"/>
            <a:ext cx="2243199" cy="360000"/>
            <a:chOff x="4869686" y="5198502"/>
            <a:chExt cx="2243199" cy="36000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A148F3E-F01F-FCBD-7A41-808930173F31}"/>
                </a:ext>
              </a:extLst>
            </p:cNvPr>
            <p:cNvGrpSpPr/>
            <p:nvPr/>
          </p:nvGrpSpPr>
          <p:grpSpPr>
            <a:xfrm>
              <a:off x="4869686" y="5198502"/>
              <a:ext cx="1081717" cy="360000"/>
              <a:chOff x="588263" y="1217924"/>
              <a:chExt cx="1081717" cy="360000"/>
            </a:xfrm>
          </p:grpSpPr>
          <p:pic>
            <p:nvPicPr>
              <p:cNvPr id="33" name="Picture 32" descr="Zip Co logo SVG free download, id: 101874 - Brandlogos.net">
                <a:hlinkClick r:id="rId3"/>
                <a:extLst>
                  <a:ext uri="{FF2B5EF4-FFF2-40B4-BE49-F238E27FC236}">
                    <a16:creationId xmlns:a16="http://schemas.microsoft.com/office/drawing/2014/main" id="{672FBD31-5E8B-066F-0D3F-D83B72F355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-43278" t="-53646" r="-43278" b="-53646"/>
              <a:stretch/>
            </p:blipFill>
            <p:spPr bwMode="auto">
              <a:xfrm>
                <a:off x="588263" y="1217924"/>
                <a:ext cx="360000" cy="360000"/>
              </a:xfrm>
              <a:prstGeom prst="ellipse">
                <a:avLst/>
              </a:prstGeom>
              <a:solidFill>
                <a:srgbClr val="FFFFFF"/>
              </a:solidFill>
            </p:spPr>
          </p:pic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94AAD84-E4B4-837E-0DA5-9A6D899B6C48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 txBox="1"/>
              <p:nvPr/>
            </p:nvSpPr>
            <p:spPr>
              <a:xfrm>
                <a:off x="1047214" y="1228648"/>
                <a:ext cx="622766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defTabSz="914367">
                  <a:defRPr/>
                </a:pPr>
                <a:r>
                  <a:rPr lang="en-US" sz="1100" noProof="0" dirty="0">
                    <a:solidFill>
                      <a:prstClr val="black"/>
                    </a:solidFill>
                    <a:latin typeface="Segoe UI Semibold"/>
                  </a:rPr>
                  <a:t>Copilot Chat</a:t>
                </a:r>
                <a:r>
                  <a:rPr lang="en-US" sz="1100" baseline="30000" noProof="0" dirty="0">
                    <a:solidFill>
                      <a:prstClr val="black"/>
                    </a:solidFill>
                    <a:latin typeface="Segoe UI Semibold"/>
                  </a:rPr>
                  <a:t> 2</a:t>
                </a:r>
                <a:endParaRPr lang="en-US" sz="1100" noProof="0" dirty="0">
                  <a:solidFill>
                    <a:prstClr val="black"/>
                  </a:solidFill>
                  <a:latin typeface="Segoe UI Semibold"/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FDB17EB-7DBE-5251-9961-B70C14829A41}"/>
                </a:ext>
              </a:extLst>
            </p:cNvPr>
            <p:cNvGrpSpPr/>
            <p:nvPr/>
          </p:nvGrpSpPr>
          <p:grpSpPr>
            <a:xfrm>
              <a:off x="6023934" y="5198502"/>
              <a:ext cx="1088951" cy="360000"/>
              <a:chOff x="588263" y="4576748"/>
              <a:chExt cx="1088951" cy="360000"/>
            </a:xfrm>
          </p:grpSpPr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CEB6F084-5FF4-A3F1-D708-5FB2701097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8263" y="4576748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</p:spPr>
          </p:pic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42ED2E5-820A-17FB-C65E-4F1B3B397B3E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 txBox="1"/>
              <p:nvPr/>
            </p:nvSpPr>
            <p:spPr>
              <a:xfrm>
                <a:off x="1047214" y="4602860"/>
                <a:ext cx="6300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R="0" lvl="0" indent="0" defTabSz="914367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noProof="0">
                    <a:solidFill>
                      <a:prstClr val="black"/>
                    </a:solidFill>
                    <a:latin typeface="Segoe UI Semibold"/>
                  </a:rPr>
                  <a:t>Copilot in </a:t>
                </a:r>
                <a:br>
                  <a:rPr lang="en-US" sz="1000" noProof="0">
                    <a:solidFill>
                      <a:prstClr val="black"/>
                    </a:solidFill>
                    <a:latin typeface="Segoe UI Semibold"/>
                  </a:rPr>
                </a:br>
                <a:r>
                  <a:rPr lang="en-US" sz="1000" noProof="0">
                    <a:solidFill>
                      <a:prstClr val="black"/>
                    </a:solidFill>
                    <a:latin typeface="Segoe UI Semibold"/>
                  </a:rPr>
                  <a:t>Power BI</a:t>
                </a:r>
              </a:p>
            </p:txBody>
          </p:sp>
        </p:grpSp>
      </p:grpSp>
      <p:sp>
        <p:nvSpPr>
          <p:cNvPr id="8" name="Graphic 2">
            <a:hlinkClick r:id="rId11"/>
            <a:extLst>
              <a:ext uri="{FF2B5EF4-FFF2-40B4-BE49-F238E27FC236}">
                <a16:creationId xmlns:a16="http://schemas.microsoft.com/office/drawing/2014/main" id="{8DA6A31A-7D0C-2874-4AC8-8C3CB875716B}"/>
              </a:ext>
            </a:extLst>
          </p:cNvPr>
          <p:cNvSpPr/>
          <p:nvPr/>
        </p:nvSpPr>
        <p:spPr>
          <a:xfrm>
            <a:off x="5285185" y="405036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E54C39-6DD4-9405-74E6-868934F33A71}"/>
              </a:ext>
            </a:extLst>
          </p:cNvPr>
          <p:cNvGrpSpPr/>
          <p:nvPr/>
        </p:nvGrpSpPr>
        <p:grpSpPr>
          <a:xfrm>
            <a:off x="842617" y="2806906"/>
            <a:ext cx="2250050" cy="411140"/>
            <a:chOff x="767112" y="2825909"/>
            <a:chExt cx="2250050" cy="41114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794DC6-09E4-DDF9-3E2A-D2C322CDEFE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CRM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A54DD15A-33EE-1A18-FC57-307B749CE2B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4EB8832-E692-C324-D543-4C06F97BF1A4}"/>
              </a:ext>
            </a:extLst>
          </p:cNvPr>
          <p:cNvGrpSpPr/>
          <p:nvPr/>
        </p:nvGrpSpPr>
        <p:grpSpPr>
          <a:xfrm>
            <a:off x="7825837" y="2688492"/>
            <a:ext cx="2250050" cy="411140"/>
            <a:chOff x="767112" y="2825909"/>
            <a:chExt cx="2250050" cy="41114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3439A70-18E8-BFE9-F486-8738E45A1A4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CRM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992F01C-069E-9E5A-E0CF-57685114890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5610871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336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Banking | Financial advisory support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