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2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https://youtu.be/PfNycVCmZCY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52F1-6CC1-FA1F-EC57-B8AD3E23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Insurance | </a:t>
            </a:r>
            <a:r>
              <a:rPr lang="en-GB"/>
              <a:t>Create a quote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04358-5397-D4FB-3900-2D6DC97FD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/>
              <a:t>1. Summarize and prioritize emails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7FE6E-D5AA-B966-41B4-2D16642442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GB"/>
              <a:t>5. Summarize and draft proposal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E774C9-0734-5A1A-5161-25A7D07EE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Conduct risk assessment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461EC4-CF2B-A926-958B-A1DB81C8A6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/>
              <a:t>4. Estimate replacement costs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051C7-2C10-1C70-621E-14C862798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Understand the customer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8693EE-5D6E-B27D-F079-B73507F248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</a:t>
            </a:r>
            <a:r>
              <a:rPr kumimoji="0" lang="en-GB" sz="900" b="1" i="0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</a:t>
            </a:r>
            <a:r>
              <a:rPr kumimoji="0" lang="en-GB" sz="900" b="1" i="1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(with Copilot agents)</a:t>
            </a:r>
            <a:endParaRPr lang="en-GB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 noProof="0"/>
              <a:t>Insurance underwriters receive large amounts of emails.  Responding quickly to critical issues and requests for quotes helps improve customer satisfaction and can increase revenue.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61960D-3F6C-DEAC-3BF8-38BC50D21D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One of the emails is a request for a quote for a new commercial real estate property and requires a risk assessment of the property across key risk dimensions.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2573F3-386E-EAF2-F5CF-0EE01C546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In addition to gathering property risk, the underwriter also provides customer information and history including other policies, history of compliance, fraudulent claims, etc. 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95E57-D4B6-B838-A999-9BB7C137A6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Summarize and prioritize </a:t>
            </a:r>
            <a:r>
              <a:rPr lang="en-GB"/>
              <a:t>emails received that require attention and look deeper into the emails that are most urgent.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243AC1-F7E4-F8BA-7BED-84EA4884E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Use Copilot to summarize and draft an email response </a:t>
            </a:r>
            <a:r>
              <a:rPr lang="en-GB"/>
              <a:t>including background information and justification for the decision.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F7864D-3473-3E2D-08E0-C312C42A85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Run a risk assessment using in house risk assessment and insights tool </a:t>
            </a:r>
            <a:r>
              <a:rPr lang="en-GB"/>
              <a:t>to summarize the insurers risk on the property address in the email and summarize the risk within Copilot.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B6C331-8831-96D8-0244-1D2B797011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Create estimate for replacement costs in Copilot </a:t>
            </a:r>
            <a:r>
              <a:rPr lang="en-GB"/>
              <a:t>using the insurance company’s estimator app for building quotes and historical estimates.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67B3FD-67D4-E745-22B9-A74EA49B6F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GB"/>
              <a:t>Benefit: </a:t>
            </a:r>
            <a:r>
              <a:rPr lang="en-GB" b="1"/>
              <a:t>Copilot provides a historical summary of the customer </a:t>
            </a:r>
            <a:r>
              <a:rPr lang="en-GB"/>
              <a:t>by extracting the customer's name from original email, sending to insurance history app, and providing a summary of existing properties for review.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63402-6D47-EBAB-E383-DF5FE3B7F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/>
          <a:lstStyle/>
          <a:p>
            <a:r>
              <a:rPr lang="en-GB"/>
              <a:t>Summarize the information collected from each system for the property to create a risk assessment analysis and recommended quote.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1074082-2C65-4767-737E-EDE94BADBD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/>
          <a:lstStyle/>
          <a:p>
            <a:r>
              <a:rPr lang="en-GB"/>
              <a:t>Understand what the replacement cost would be for the building based on parameters such as location, age, floor space, etc.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D463AC-E115-8219-6920-DF5E3FC83A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A7711052-463C-501D-B52A-83DEF84297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A4E0364D-72EC-7608-F44C-B5DF9F5322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2A8C5BCB-82E2-9B80-82A0-A4F457BA26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E58E7C-7664-167D-933B-904313187EC8}"/>
              </a:ext>
            </a:extLst>
          </p:cNvPr>
          <p:cNvGrpSpPr/>
          <p:nvPr/>
        </p:nvGrpSpPr>
        <p:grpSpPr>
          <a:xfrm>
            <a:off x="4335946" y="2753575"/>
            <a:ext cx="2077590" cy="486374"/>
            <a:chOff x="588263" y="1217924"/>
            <a:chExt cx="2077590" cy="486374"/>
          </a:xfrm>
        </p:grpSpPr>
        <p:pic>
          <p:nvPicPr>
            <p:cNvPr id="63" name="Picture 62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C8E20AA7-0AF3-A16B-683A-A8CD9FB7E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E6EC448-CBB7-898B-6748-B36CF5D4647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1632792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 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Risk assessment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306D5E2-8021-A39B-00C0-FDA6E695B7B8}"/>
              </a:ext>
            </a:extLst>
          </p:cNvPr>
          <p:cNvGrpSpPr/>
          <p:nvPr/>
        </p:nvGrpSpPr>
        <p:grpSpPr>
          <a:xfrm>
            <a:off x="2820724" y="5221407"/>
            <a:ext cx="1893811" cy="360000"/>
            <a:chOff x="588263" y="1697756"/>
            <a:chExt cx="1893811" cy="36000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8034F3-8296-E324-1557-602E80297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567609-E3B8-4D18-A74F-6CC9328E47D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793118"/>
              <a:ext cx="143486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 in Outlook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979999A-56D5-B357-26C0-B49997A414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id="{3A45E064-B2B9-CBCF-3096-B7E267D91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FFD29C-618A-6B33-1785-27DFAE38A2C1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4862BE97-8544-FA24-D99A-8755A86B3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Manage risk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0CAECD72-5536-86C9-2265-7E0C3AAA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960E6D7E-668A-E1B9-2051-A1D2308A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1C6DE7-FC12-4707-E70A-1A6577BB12D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4" name="Rectangle: Rounded Corners 6">
              <a:extLst>
                <a:ext uri="{FF2B5EF4-FFF2-40B4-BE49-F238E27FC236}">
                  <a16:creationId xmlns:a16="http://schemas.microsoft.com/office/drawing/2014/main" id="{66EE3276-A659-AC1D-8E82-1175BD269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42743A37-7D50-9B90-3981-CBA07263B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5060E9-E087-5C08-2F7E-468DDABB3500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C2D51488-EB7F-720B-6350-68D9DF9C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A2F96D00-9169-81D6-DF8C-C572541A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2AD722-5774-318D-171F-FA3121A2C5CE}"/>
              </a:ext>
            </a:extLst>
          </p:cNvPr>
          <p:cNvGrpSpPr/>
          <p:nvPr/>
        </p:nvGrpSpPr>
        <p:grpSpPr>
          <a:xfrm>
            <a:off x="1236594" y="2753575"/>
            <a:ext cx="1446315" cy="360000"/>
            <a:chOff x="588263" y="1217924"/>
            <a:chExt cx="1446315" cy="360000"/>
          </a:xfrm>
        </p:grpSpPr>
        <p:pic>
          <p:nvPicPr>
            <p:cNvPr id="40" name="Picture 39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FAACE6E8-A97A-E6DA-F451-14E95E8C3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C6FF2D-E31A-ABED-0D14-B1C89E29471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98736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D82C42-30F5-784E-B997-722EB60CD502}"/>
              </a:ext>
            </a:extLst>
          </p:cNvPr>
          <p:cNvGrpSpPr/>
          <p:nvPr/>
        </p:nvGrpSpPr>
        <p:grpSpPr>
          <a:xfrm>
            <a:off x="7876686" y="2751827"/>
            <a:ext cx="2077590" cy="486374"/>
            <a:chOff x="588263" y="1217924"/>
            <a:chExt cx="2077590" cy="486374"/>
          </a:xfrm>
        </p:grpSpPr>
        <p:pic>
          <p:nvPicPr>
            <p:cNvPr id="43" name="Picture 42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875468D2-852F-B74D-7678-A883D73F40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068C6D-FAC6-E7C6-10B6-7DA29462CE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1632792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 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CRM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B04BD9-AE77-3BE7-E0CC-44AF04192F50}"/>
              </a:ext>
            </a:extLst>
          </p:cNvPr>
          <p:cNvGrpSpPr/>
          <p:nvPr/>
        </p:nvGrpSpPr>
        <p:grpSpPr>
          <a:xfrm>
            <a:off x="6241427" y="5192147"/>
            <a:ext cx="2077590" cy="486374"/>
            <a:chOff x="588263" y="1217924"/>
            <a:chExt cx="2077590" cy="486374"/>
          </a:xfrm>
        </p:grpSpPr>
        <p:pic>
          <p:nvPicPr>
            <p:cNvPr id="46" name="Picture 4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A2D6F935-9093-B905-C924-62204317DA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A4A5B87-67BD-4603-B4C8-5CE5269322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1632792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Cost estimate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26" name="Graphic 2">
            <a:hlinkClick r:id="rId11"/>
            <a:extLst>
              <a:ext uri="{FF2B5EF4-FFF2-40B4-BE49-F238E27FC236}">
                <a16:creationId xmlns:a16="http://schemas.microsoft.com/office/drawing/2014/main" id="{A9E33760-CCF3-D64E-7303-8803DE82B460}"/>
              </a:ext>
            </a:extLst>
          </p:cNvPr>
          <p:cNvSpPr/>
          <p:nvPr/>
        </p:nvSpPr>
        <p:spPr>
          <a:xfrm>
            <a:off x="3656351" y="435966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4978E05F-45AA-7CD4-7664-97153AC946F7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9735118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Insurance | Create a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2024-10-03T01:32:02Z</dcterms:modified>
</cp:coreProperties>
</file>