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3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learn.microsoft.com/en-us/microsoft-copilot-studio/template-fin-insights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150B4-3079-BF23-757E-0F1545442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44">
            <a:extLst>
              <a:ext uri="{FF2B5EF4-FFF2-40B4-BE49-F238E27FC236}">
                <a16:creationId xmlns:a16="http://schemas.microsoft.com/office/drawing/2014/main" id="{CE55A92D-6C7C-7227-96F3-14A24071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Capital Markets | </a:t>
            </a:r>
            <a:r>
              <a:rPr lang="en-US" noProof="0" dirty="0"/>
              <a:t>Conduct company research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DBCBB2-C739-FDCC-50B9-FBF7779E48E1}"/>
              </a:ext>
            </a:extLst>
          </p:cNvPr>
          <p:cNvSpPr txBox="1"/>
          <p:nvPr/>
        </p:nvSpPr>
        <p:spPr>
          <a:xfrm>
            <a:off x="583758" y="673849"/>
            <a:ext cx="554921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noProof="0" dirty="0">
                <a:latin typeface="+mj-lt"/>
              </a:rPr>
              <a:t>Implementation information: </a:t>
            </a:r>
            <a:r>
              <a:rPr lang="en-US" sz="1400" noProof="0" dirty="0">
                <a:latin typeface="+mj-lt"/>
                <a:hlinkClick r:id="rId2"/>
              </a:rPr>
              <a:t>Copilot Studio Financial Insights Agent</a:t>
            </a:r>
            <a:endParaRPr lang="en-US" sz="1400" noProof="0" dirty="0">
              <a:latin typeface="+mj-lt"/>
            </a:endParaRPr>
          </a:p>
        </p:txBody>
      </p:sp>
      <p:sp>
        <p:nvSpPr>
          <p:cNvPr id="7" name="License">
            <a:extLst>
              <a:ext uri="{FF2B5EF4-FFF2-40B4-BE49-F238E27FC236}">
                <a16:creationId xmlns:a16="http://schemas.microsoft.com/office/drawing/2014/main" id="{28B16D9F-6A36-1D6B-3418-2801B5FE91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 dirty="0"/>
              <a:t>Copilot Studio and Azure OpenAI</a:t>
            </a:r>
          </a:p>
        </p:txBody>
      </p:sp>
      <p:sp>
        <p:nvSpPr>
          <p:cNvPr id="140" name="Level">
            <a:extLst>
              <a:ext uri="{FF2B5EF4-FFF2-40B4-BE49-F238E27FC236}">
                <a16:creationId xmlns:a16="http://schemas.microsoft.com/office/drawing/2014/main" id="{90253989-10A8-2C06-02DD-7294ADD566D1}"/>
              </a:ext>
            </a:extLst>
          </p:cNvPr>
          <p:cNvSpPr txBox="1">
            <a:spLocks/>
          </p:cNvSpPr>
          <p:nvPr/>
        </p:nvSpPr>
        <p:spPr>
          <a:xfrm>
            <a:off x="10430234" y="521099"/>
            <a:ext cx="1456966" cy="175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0078D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Segoe UI Semibold"/>
                <a:cs typeface="Segoe UI Semibold"/>
              </a:rPr>
              <a:t>Extend</a:t>
            </a:r>
            <a:endParaRPr lang="en-US" dirty="0"/>
          </a:p>
        </p:txBody>
      </p:sp>
      <p:sp>
        <p:nvSpPr>
          <p:cNvPr id="141" name="KPI Title">
            <a:extLst>
              <a:ext uri="{FF2B5EF4-FFF2-40B4-BE49-F238E27FC236}">
                <a16:creationId xmlns:a16="http://schemas.microsoft.com/office/drawing/2014/main" id="{03F55C6D-482B-A7E7-A968-E86311CFD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50" name="KPI 1">
            <a:extLst>
              <a:ext uri="{FF2B5EF4-FFF2-40B4-BE49-F238E27FC236}">
                <a16:creationId xmlns:a16="http://schemas.microsoft.com/office/drawing/2014/main" id="{F8861885-BE90-A640-B4AB-6ABBB9A5A092}"/>
              </a:ext>
            </a:extLst>
          </p:cNvPr>
          <p:cNvGrpSpPr/>
          <p:nvPr/>
        </p:nvGrpSpPr>
        <p:grpSpPr>
          <a:xfrm>
            <a:off x="1624328" y="1132756"/>
            <a:ext cx="1463040" cy="216000"/>
            <a:chOff x="1198144" y="862657"/>
            <a:chExt cx="1463040" cy="216000"/>
          </a:xfrm>
        </p:grpSpPr>
        <p:sp>
          <p:nvSpPr>
            <p:cNvPr id="151" name="Rectangle: Rounded Corners 6">
              <a:extLst>
                <a:ext uri="{FF2B5EF4-FFF2-40B4-BE49-F238E27FC236}">
                  <a16:creationId xmlns:a16="http://schemas.microsoft.com/office/drawing/2014/main" id="{3733C2EA-0911-72A7-0F28-D8575E880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Client retention</a:t>
              </a:r>
            </a:p>
          </p:txBody>
        </p:sp>
        <p:pic>
          <p:nvPicPr>
            <p:cNvPr id="152" name="Graphic 151">
              <a:extLst>
                <a:ext uri="{FF2B5EF4-FFF2-40B4-BE49-F238E27FC236}">
                  <a16:creationId xmlns:a16="http://schemas.microsoft.com/office/drawing/2014/main" id="{6B576F00-41DF-D753-677F-CD9DF7297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4" name="KPI 2">
            <a:extLst>
              <a:ext uri="{FF2B5EF4-FFF2-40B4-BE49-F238E27FC236}">
                <a16:creationId xmlns:a16="http://schemas.microsoft.com/office/drawing/2014/main" id="{643E703F-3DE5-F18E-1AAA-9A9561AB2D22}"/>
              </a:ext>
            </a:extLst>
          </p:cNvPr>
          <p:cNvGrpSpPr/>
          <p:nvPr/>
        </p:nvGrpSpPr>
        <p:grpSpPr>
          <a:xfrm>
            <a:off x="3152352" y="1140281"/>
            <a:ext cx="1750785" cy="203493"/>
            <a:chOff x="1198143" y="862657"/>
            <a:chExt cx="1750785" cy="203493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00B51D7B-5D4D-87BB-7544-9094ADC5E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750785" cy="20349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Assets under management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86419D22-EC61-5ECD-DA73-C001A1FEA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43" name="Value TItle">
            <a:extLst>
              <a:ext uri="{FF2B5EF4-FFF2-40B4-BE49-F238E27FC236}">
                <a16:creationId xmlns:a16="http://schemas.microsoft.com/office/drawing/2014/main" id="{8B5CA390-1E20-E661-2043-F844875D9C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44" name="Value 1">
            <a:extLst>
              <a:ext uri="{FF2B5EF4-FFF2-40B4-BE49-F238E27FC236}">
                <a16:creationId xmlns:a16="http://schemas.microsoft.com/office/drawing/2014/main" id="{69A0D0EC-5EFF-8CCB-9400-02579ACF64F7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45" name="Rectangle: Rounded Corners 6">
              <a:extLst>
                <a:ext uri="{FF2B5EF4-FFF2-40B4-BE49-F238E27FC236}">
                  <a16:creationId xmlns:a16="http://schemas.microsoft.com/office/drawing/2014/main" id="{71AFEA15-1F6B-486F-DC1B-508B8EC55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46" name="Graphic 145">
              <a:extLst>
                <a:ext uri="{FF2B5EF4-FFF2-40B4-BE49-F238E27FC236}">
                  <a16:creationId xmlns:a16="http://schemas.microsoft.com/office/drawing/2014/main" id="{CE0D0054-4E1C-AD89-6D94-2A280A76A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7" name="Value 2">
            <a:extLst>
              <a:ext uri="{FF2B5EF4-FFF2-40B4-BE49-F238E27FC236}">
                <a16:creationId xmlns:a16="http://schemas.microsoft.com/office/drawing/2014/main" id="{8B5E9706-A960-8E19-9CD1-A68477AE9961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FB78A3E2-1349-3014-787A-B43E081B5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49" name="Graphic 148">
              <a:extLst>
                <a:ext uri="{FF2B5EF4-FFF2-40B4-BE49-F238E27FC236}">
                  <a16:creationId xmlns:a16="http://schemas.microsoft.com/office/drawing/2014/main" id="{81945B85-1A67-0700-2568-2C5D843BAE8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158" name="Step 1 title">
            <a:extLst>
              <a:ext uri="{FF2B5EF4-FFF2-40B4-BE49-F238E27FC236}">
                <a16:creationId xmlns:a16="http://schemas.microsoft.com/office/drawing/2014/main" id="{73DB1B32-872F-BA39-4778-8C6554BCC96C}"/>
              </a:ext>
            </a:extLst>
          </p:cNvPr>
          <p:cNvSpPr/>
          <p:nvPr/>
        </p:nvSpPr>
        <p:spPr bwMode="auto">
          <a:xfrm>
            <a:off x="554602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>
              <a:spcBef>
                <a:spcPct val="20000"/>
              </a:spcBef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1. Analyze market overview</a:t>
            </a:r>
          </a:p>
        </p:txBody>
      </p:sp>
      <p:sp>
        <p:nvSpPr>
          <p:cNvPr id="157" name="Step 1 top">
            <a:extLst>
              <a:ext uri="{FF2B5EF4-FFF2-40B4-BE49-F238E27FC236}">
                <a16:creationId xmlns:a16="http://schemas.microsoft.com/office/drawing/2014/main" id="{4FA7CB90-74CC-A0B8-672A-697C608BD2B0}"/>
              </a:ext>
            </a:extLst>
          </p:cNvPr>
          <p:cNvSpPr txBox="1"/>
          <p:nvPr/>
        </p:nvSpPr>
        <p:spPr>
          <a:xfrm>
            <a:off x="554601" y="2033954"/>
            <a:ext cx="3046196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 dirty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Ask the agent to research market-wide trends and sector movements to identify potential investment intelligence.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84B8DFF-B21F-46C2-F4E1-F1126CA9A719}"/>
              </a:ext>
            </a:extLst>
          </p:cNvPr>
          <p:cNvGrpSpPr/>
          <p:nvPr/>
        </p:nvGrpSpPr>
        <p:grpSpPr>
          <a:xfrm>
            <a:off x="911759" y="2696832"/>
            <a:ext cx="2250050" cy="480390"/>
            <a:chOff x="767112" y="2825909"/>
            <a:chExt cx="2250050" cy="48039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1D18C6-BE8A-8BE1-6718-01B6A7B276B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dirty="0">
                  <a:solidFill>
                    <a:srgbClr val="0078D4"/>
                  </a:solidFill>
                  <a:latin typeface="Segoe UI Semibold"/>
                </a:rPr>
                <a:t>analyst reports</a:t>
              </a:r>
            </a:p>
            <a:p>
              <a:pPr defTabSz="914367">
                <a:defRPr/>
              </a:pPr>
              <a:r>
                <a:rPr lang="en-US" sz="900" dirty="0">
                  <a:solidFill>
                    <a:srgbClr val="0078D4"/>
                  </a:solidFill>
                  <a:latin typeface="Segoe UI Semibold"/>
                </a:rPr>
                <a:t>+ Financial document analysis skill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B2DAD73-5FA9-4271-6E8B-9C71F952E2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6" name="Step 1 bottom">
            <a:extLst>
              <a:ext uri="{FF2B5EF4-FFF2-40B4-BE49-F238E27FC236}">
                <a16:creationId xmlns:a16="http://schemas.microsoft.com/office/drawing/2014/main" id="{650E3A12-A1FC-68FD-F780-556303432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3167836"/>
            <a:ext cx="2705513" cy="581663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Benefit: Access approved information sources to receive high-quality responses with citations to save time on market research.</a:t>
            </a:r>
          </a:p>
        </p:txBody>
      </p:sp>
      <p:sp>
        <p:nvSpPr>
          <p:cNvPr id="160" name="Step 2 title">
            <a:extLst>
              <a:ext uri="{FF2B5EF4-FFF2-40B4-BE49-F238E27FC236}">
                <a16:creationId xmlns:a16="http://schemas.microsoft.com/office/drawing/2014/main" id="{03C24F2E-90C9-08B2-109D-B3B89DB16A74}"/>
              </a:ext>
            </a:extLst>
          </p:cNvPr>
          <p:cNvSpPr/>
          <p:nvPr/>
        </p:nvSpPr>
        <p:spPr bwMode="auto">
          <a:xfrm>
            <a:off x="4023022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2. Analyze recent corporate events</a:t>
            </a:r>
          </a:p>
        </p:txBody>
      </p:sp>
      <p:sp>
        <p:nvSpPr>
          <p:cNvPr id="161" name="Step 2 top">
            <a:extLst>
              <a:ext uri="{FF2B5EF4-FFF2-40B4-BE49-F238E27FC236}">
                <a16:creationId xmlns:a16="http://schemas.microsoft.com/office/drawing/2014/main" id="{F3CBBC1F-FB76-5287-5186-905F98EB45B6}"/>
              </a:ext>
            </a:extLst>
          </p:cNvPr>
          <p:cNvSpPr txBox="1"/>
          <p:nvPr/>
        </p:nvSpPr>
        <p:spPr>
          <a:xfrm>
            <a:off x="4023021" y="2033954"/>
            <a:ext cx="2878944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noProof="0" dirty="0"/>
              <a:t>After narrowing down to a specific sector, have the agent search through news sites and SEC filings for recent disclosures about mergers, restructuring, or management changes.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ADDDB0C-57C3-13B2-1BE4-D754A28C2FF4}"/>
              </a:ext>
            </a:extLst>
          </p:cNvPr>
          <p:cNvGrpSpPr/>
          <p:nvPr/>
        </p:nvGrpSpPr>
        <p:grpSpPr>
          <a:xfrm>
            <a:off x="4326815" y="2699059"/>
            <a:ext cx="2250050" cy="480390"/>
            <a:chOff x="767112" y="2825909"/>
            <a:chExt cx="2250050" cy="48039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995C595-9A41-247C-DC67-6DD7CB071DC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financial news sites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SEC website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E3C8DFF-D0A8-6CC0-2B15-332E5404367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9" name="Step 2 bottom">
            <a:extLst>
              <a:ext uri="{FF2B5EF4-FFF2-40B4-BE49-F238E27FC236}">
                <a16:creationId xmlns:a16="http://schemas.microsoft.com/office/drawing/2014/main" id="{134A3F36-19A9-D7FF-6983-16F5CCA01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3177181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Benefit: Identify opportunities for market inefficiencies based on recent events.</a:t>
            </a:r>
          </a:p>
        </p:txBody>
      </p:sp>
      <p:sp>
        <p:nvSpPr>
          <p:cNvPr id="162" name="Step 3 title">
            <a:extLst>
              <a:ext uri="{FF2B5EF4-FFF2-40B4-BE49-F238E27FC236}">
                <a16:creationId xmlns:a16="http://schemas.microsoft.com/office/drawing/2014/main" id="{3136BBE7-55E7-246D-F03A-776F308733C9}"/>
              </a:ext>
            </a:extLst>
          </p:cNvPr>
          <p:cNvSpPr/>
          <p:nvPr/>
        </p:nvSpPr>
        <p:spPr bwMode="auto">
          <a:xfrm>
            <a:off x="7476327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3. Perform a risk assessment</a:t>
            </a:r>
          </a:p>
        </p:txBody>
      </p:sp>
      <p:sp>
        <p:nvSpPr>
          <p:cNvPr id="164" name="Step 3 top">
            <a:extLst>
              <a:ext uri="{FF2B5EF4-FFF2-40B4-BE49-F238E27FC236}">
                <a16:creationId xmlns:a16="http://schemas.microsoft.com/office/drawing/2014/main" id="{F21DB655-000B-F6BD-2CAE-94A4B9F9E77F}"/>
              </a:ext>
            </a:extLst>
          </p:cNvPr>
          <p:cNvSpPr txBox="1"/>
          <p:nvPr/>
        </p:nvSpPr>
        <p:spPr>
          <a:xfrm>
            <a:off x="7476327" y="2033954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Use the agent to find and analyze SEC filings from specific companies to learn more about litigation, debt covenants, and market risks.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CFBC8D4-C319-907C-A2E3-D8C824E0FB96}"/>
              </a:ext>
            </a:extLst>
          </p:cNvPr>
          <p:cNvGrpSpPr/>
          <p:nvPr/>
        </p:nvGrpSpPr>
        <p:grpSpPr>
          <a:xfrm>
            <a:off x="7825837" y="2688492"/>
            <a:ext cx="2250050" cy="480390"/>
            <a:chOff x="767112" y="2825909"/>
            <a:chExt cx="2250050" cy="48039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051D721-E5A5-6265-2E85-0405D7B2BA5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dirty="0">
                  <a:solidFill>
                    <a:srgbClr val="0078D4"/>
                  </a:solidFill>
                  <a:latin typeface="Segoe UI Semibold"/>
                </a:rPr>
                <a:t>SEC website</a:t>
              </a:r>
            </a:p>
            <a:p>
              <a:pPr defTabSz="914367">
                <a:defRPr/>
              </a:pPr>
              <a:r>
                <a:rPr lang="en-US" sz="900" dirty="0">
                  <a:solidFill>
                    <a:srgbClr val="0078D4"/>
                  </a:solidFill>
                  <a:latin typeface="Segoe UI Semibold"/>
                </a:rPr>
                <a:t>+ Financial document analysis skill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D357691-2A81-AA92-A22C-06350CB95BB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3" name="Step 3 bottom">
            <a:extLst>
              <a:ext uri="{FF2B5EF4-FFF2-40B4-BE49-F238E27FC236}">
                <a16:creationId xmlns:a16="http://schemas.microsoft.com/office/drawing/2014/main" id="{1D048020-D3C2-752F-2292-62BFF917B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98490" y="3171897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Benefit: Simplify the process of reviewing SEC filings.</a:t>
            </a:r>
          </a:p>
        </p:txBody>
      </p:sp>
      <p:sp>
        <p:nvSpPr>
          <p:cNvPr id="10" name="Step 4 title">
            <a:extLst>
              <a:ext uri="{FF2B5EF4-FFF2-40B4-BE49-F238E27FC236}">
                <a16:creationId xmlns:a16="http://schemas.microsoft.com/office/drawing/2014/main" id="{06471E45-5EA2-E40B-04D5-B010ED973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4. Assess financial health</a:t>
            </a:r>
          </a:p>
        </p:txBody>
      </p:sp>
      <p:sp>
        <p:nvSpPr>
          <p:cNvPr id="15" name="Step 4 top">
            <a:extLst>
              <a:ext uri="{FF2B5EF4-FFF2-40B4-BE49-F238E27FC236}">
                <a16:creationId xmlns:a16="http://schemas.microsoft.com/office/drawing/2014/main" id="{968ACC32-32BC-D7A2-296B-F1E95A52D355}"/>
              </a:ext>
            </a:extLst>
          </p:cNvPr>
          <p:cNvSpPr txBox="1"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415498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Query SEC filings and internal proprietary reports to uncover potential financial issues and understand analyst forecasts.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C44475F-28CD-62BF-6462-10601735BA22}"/>
              </a:ext>
            </a:extLst>
          </p:cNvPr>
          <p:cNvGrpSpPr/>
          <p:nvPr/>
        </p:nvGrpSpPr>
        <p:grpSpPr>
          <a:xfrm>
            <a:off x="6048918" y="4940775"/>
            <a:ext cx="2250050" cy="584775"/>
            <a:chOff x="767112" y="2790774"/>
            <a:chExt cx="2250050" cy="5847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BCDB066-2CA5-866F-7523-83A4DE582E5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790774"/>
              <a:ext cx="189218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analyst reports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SEC website</a:t>
              </a:r>
            </a:p>
            <a:p>
              <a:pPr defTabSz="914367">
                <a:defRPr/>
              </a:pPr>
              <a:r>
                <a:rPr lang="en-US" sz="900" dirty="0">
                  <a:solidFill>
                    <a:srgbClr val="0078D4"/>
                  </a:solidFill>
                  <a:latin typeface="Segoe UI Semibold"/>
                </a:rPr>
                <a:t>+ Financial document analysis skill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7B431252-6D33-597D-F9C0-AC90FA4316B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Step 4 bottom">
            <a:extLst>
              <a:ext uri="{FF2B5EF4-FFF2-40B4-BE49-F238E27FC236}">
                <a16:creationId xmlns:a16="http://schemas.microsoft.com/office/drawing/2014/main" id="{2AB3A8AA-0E70-6C2D-5C63-36ED68EEEFE1}"/>
              </a:ext>
            </a:extLst>
          </p:cNvPr>
          <p:cNvSpPr txBox="1"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290393"/>
          </a:xfrm>
          <a:prstGeom prst="roundRect">
            <a:avLst>
              <a:gd name="adj" fmla="val 7982"/>
            </a:avLst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400">
              <a:spcBef>
                <a:spcPts val="0"/>
              </a:spcBef>
              <a:spcAft>
                <a:spcPts val="200"/>
              </a:spcAft>
              <a:buSzTx/>
              <a:defRPr/>
            </a:pPr>
            <a:r>
              <a:rPr lang="en-US" sz="900" spc="0" dirty="0">
                <a:ln>
                  <a:noFill/>
                </a:ln>
                <a:solidFill>
                  <a:srgbClr val="242424"/>
                </a:solidFill>
                <a:latin typeface="Segoe UI" panose="020B0502040204020203" pitchFamily="34" charset="0"/>
                <a:cs typeface="+mn-cs"/>
              </a:rPr>
              <a:t>Benefit: Synthesize information from multiple sources with in-depth analysis and links for further review.</a:t>
            </a:r>
          </a:p>
        </p:txBody>
      </p:sp>
      <p:sp>
        <p:nvSpPr>
          <p:cNvPr id="9" name="Step 5 tItle">
            <a:extLst>
              <a:ext uri="{FF2B5EF4-FFF2-40B4-BE49-F238E27FC236}">
                <a16:creationId xmlns:a16="http://schemas.microsoft.com/office/drawing/2014/main" id="{98229817-7DEA-4503-12F1-6CF47463E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auto"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5. Company valuation</a:t>
            </a:r>
          </a:p>
        </p:txBody>
      </p:sp>
      <p:sp>
        <p:nvSpPr>
          <p:cNvPr id="13" name="Step 5 top">
            <a:extLst>
              <a:ext uri="{FF2B5EF4-FFF2-40B4-BE49-F238E27FC236}">
                <a16:creationId xmlns:a16="http://schemas.microsoft.com/office/drawing/2014/main" id="{348D7FD9-7682-E850-7D26-1D42C7BE08E6}"/>
              </a:ext>
            </a:extLst>
          </p:cNvPr>
          <p:cNvSpPr txBox="1"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415498"/>
          </a:xfr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en-US" noProof="0" dirty="0"/>
              <a:t>Understand current valuations based on comparable /discounted cash flows by asking the agent to review internal proprietary analyst reports.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EB066F8-5BF9-DEAA-075E-9F9080F38999}"/>
              </a:ext>
            </a:extLst>
          </p:cNvPr>
          <p:cNvGrpSpPr/>
          <p:nvPr/>
        </p:nvGrpSpPr>
        <p:grpSpPr>
          <a:xfrm>
            <a:off x="2483314" y="4933910"/>
            <a:ext cx="2250050" cy="584775"/>
            <a:chOff x="767112" y="2790774"/>
            <a:chExt cx="2250050" cy="58477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A2A8D44-491E-D69D-38E1-AC07AF90A45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790774"/>
              <a:ext cx="189218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analyst reports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SEC website</a:t>
              </a:r>
            </a:p>
            <a:p>
              <a:pPr defTabSz="914367">
                <a:defRPr/>
              </a:pPr>
              <a:r>
                <a:rPr lang="en-US" sz="900" dirty="0">
                  <a:solidFill>
                    <a:srgbClr val="0078D4"/>
                  </a:solidFill>
                  <a:latin typeface="Segoe UI Semibold"/>
                </a:rPr>
                <a:t>+ Financial document analysis skill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1DC6F698-B3B2-608F-6B99-044753E164F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Step 5 bottom">
            <a:extLst>
              <a:ext uri="{FF2B5EF4-FFF2-40B4-BE49-F238E27FC236}">
                <a16:creationId xmlns:a16="http://schemas.microsoft.com/office/drawing/2014/main" id="{F7565C1E-C049-BCCB-FF3D-FFEE90A00135}"/>
              </a:ext>
            </a:extLst>
          </p:cNvPr>
          <p:cNvSpPr txBox="1">
            <a:spLocks noGrp="1"/>
          </p:cNvSpPr>
          <p:nvPr>
            <p:ph type="body" sz="quarter" idx="22"/>
          </p:nvPr>
        </p:nvSpPr>
        <p:spPr>
          <a:prstGeom prst="roundRect">
            <a:avLst>
              <a:gd name="adj" fmla="val 9719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Quickly get insights with high-quality responses and enhanced capabilities for interpreting charts and tables for valuation insights.</a:t>
            </a:r>
          </a:p>
        </p:txBody>
      </p:sp>
      <p:pic>
        <p:nvPicPr>
          <p:cNvPr id="2" name="Picture 1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B204B929-A6DA-9A95-D282-E97E124D826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8377" y="4061034"/>
            <a:ext cx="2073623" cy="2797045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7E9D89A-4EDA-463B-E759-E57670CE62F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1746E89-E80D-D558-1F61-141952D988B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4E3A8DC-041F-1200-261D-C045AC9E357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047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316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Capital Markets | Conduct company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