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pilot.cloud.microsoft/prompts/dcee97b5-d196-45b8-9aa9-3705298be355?ocid=CopilotLab_Web_SS_CopyLink" TargetMode="External"/><Relationship Id="rId13" Type="http://schemas.openxmlformats.org/officeDocument/2006/relationships/image" Target="../media/image11.sv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hyperlink" Target="https://copilot.cloud.microsoft/prompts/5d1e1408-7c71-4385-8435-633579d4027b?ocid=CopilotLab_Web_SS_CopyLink" TargetMode="External"/><Relationship Id="rId12" Type="http://schemas.openxmlformats.org/officeDocument/2006/relationships/image" Target="../media/image10.png"/><Relationship Id="rId2" Type="http://schemas.openxmlformats.org/officeDocument/2006/relationships/hyperlink" Target="https://copilot.cloud.microsoft/prompts/c5634f06-81de-4d56-9b36-d86ad640554e?ocid=CopilotLab_Web_SS_CopyLink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pilot.cloud.microsoft/prompts/b7fb93d2-495b-4c08-8b37-9f682e734132?ocid=CopilotLab_Web_SS_CopyLink" TargetMode="External"/><Relationship Id="rId11" Type="http://schemas.openxmlformats.org/officeDocument/2006/relationships/image" Target="../media/image9.svg"/><Relationship Id="rId5" Type="http://schemas.openxmlformats.org/officeDocument/2006/relationships/hyperlink" Target="https://copilot.cloud.microsoft/prompts/7798882a-122e-4991-9a18-a9de0f65834e?ocid=CopilotLab_Web_SS_CopyLink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https://copilot.cloud.microsoft/prompts/512080ee-1449-491b-be3f-8eae09e966d3?ocid=CopilotLab_Web_SS_Copy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6D5F-00D1-2081-81A0-70545E5BE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Capital Markets</a:t>
            </a:r>
            <a:r>
              <a:rPr lang="en-US" noProof="0" dirty="0">
                <a:solidFill>
                  <a:srgbClr val="0078D4"/>
                </a:solidFill>
                <a:cs typeface="Segoe UI"/>
              </a:rPr>
              <a:t> | </a:t>
            </a:r>
            <a:r>
              <a:rPr lang="en-US" noProof="0" dirty="0"/>
              <a:t>Assist client understanding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9A235-8520-5AE9-F1B3-B8BFB8E8889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Start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011DD-C10D-A302-2AF5-BEF52BB55F2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Microsoft 365 Copilot Chat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C3FE5-47AF-8D85-1E57-F8417BCABD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1. Define common terms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29B2E0-B620-E7E3-3E4D-AD5D33069D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Use Copilot to get explanations for common financial terms in simple language to help clients understand investment strategies.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3419BD-6679-601B-73B3-63BCCEC2C2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45914"/>
            <a:ext cx="2808000" cy="626701"/>
          </a:xfrm>
        </p:spPr>
        <p:txBody>
          <a:bodyPr/>
          <a:lstStyle/>
          <a:p>
            <a:r>
              <a:rPr lang="en-US" dirty="0"/>
              <a:t>Example prompt: Define market capitalization. How does it affect stock selection for an investment portfolio?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E8C79E-37FE-DBFC-6B1D-0B71CDDBE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2. Help understand risks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E38A86-3E0A-29CE-F553-CF1AEDED1A4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Copilot to understand the risks associated with different investment strategies.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846A5B0-F13B-1B61-87AB-8C6E64BFBB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145914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prompt: Explain in steps how to evaluate the financial risk associated with investing in technology startups, focusing on market trends, competition, and technology scalability.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FBFB25E-56E5-4798-7E2C-AF9D8914AC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3. Develop a financial plan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F21E5C5-0A59-326A-4E4F-6BD1F7572C8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Use Copilot to help to structure a plan for your clients to meet their specific financial goals.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B0E506A-AB7C-2460-4279-6B19CC2EBFE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145914"/>
            <a:ext cx="2808000" cy="626701"/>
          </a:xfrm>
        </p:spPr>
        <p:txBody>
          <a:bodyPr>
            <a:normAutofit/>
          </a:bodyPr>
          <a:lstStyle/>
          <a:p>
            <a:r>
              <a:rPr lang="en-US" dirty="0"/>
              <a:t>Example prompt: Develop a detailed financial plan for clients based on their needs for increasing revenue.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D0A7538-04CA-181A-FFC3-614B7772B4A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4. Compare strategies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130669A-9829-BC2B-09AB-95E5292BFB1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Use Copilot to compare the pros and cons of the most common investment strategies.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CD2B4544-4B53-02F2-89D0-9B24CDC5350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Example prompt: Create a table to compare the pros and cons of the most common investment strategies.</a:t>
            </a:r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61DD227-26B4-4F50-1911-A220CB74B3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5. Understand tax implications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ABBC6E9-2BBF-CE59-B10D-A9FB6FD5E79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Use Copilot to help your clients understand the tax implications of various investment options.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991C60D-77EE-55B9-A775-F059E2397EC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538603"/>
          </a:xfrm>
        </p:spPr>
        <p:txBody>
          <a:bodyPr/>
          <a:lstStyle/>
          <a:p>
            <a:r>
              <a:rPr lang="en-US" dirty="0"/>
              <a:t>Example prompt: Recommend strategies in cash management to help me increase the financial goal of reducing tax liability.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B0783E9-E01A-4592-60A3-1B8967D9A7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6. Understand economic drivers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34310CD-DD99-7D90-18BE-00F7C586B55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Use Copilot to see trends in metrics like interest rates and inflation and understand their implications for investing.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B220B84-540B-5005-B49A-060F2CEF77B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597888"/>
            <a:ext cx="2808000" cy="626701"/>
          </a:xfrm>
        </p:spPr>
        <p:txBody>
          <a:bodyPr>
            <a:normAutofit/>
          </a:bodyPr>
          <a:lstStyle/>
          <a:p>
            <a:r>
              <a:rPr lang="en-US" dirty="0"/>
              <a:t>Example prompt: Provide an analysis of current interest rate trends and their implications for our investment options.</a:t>
            </a:r>
          </a:p>
        </p:txBody>
      </p:sp>
      <p:sp>
        <p:nvSpPr>
          <p:cNvPr id="26" name="TextBox 25">
            <a:hlinkClick r:id="rId2"/>
            <a:extLst>
              <a:ext uri="{FF2B5EF4-FFF2-40B4-BE49-F238E27FC236}">
                <a16:creationId xmlns:a16="http://schemas.microsoft.com/office/drawing/2014/main" id="{F926EC87-404D-9BBB-832E-4979C2025D51}"/>
              </a:ext>
            </a:extLst>
          </p:cNvPr>
          <p:cNvSpPr txBox="1"/>
          <p:nvPr/>
        </p:nvSpPr>
        <p:spPr>
          <a:xfrm>
            <a:off x="698399" y="3750771"/>
            <a:ext cx="28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Define market capitalization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375CFA-CAF7-B897-A9FC-571EB9555ABD}"/>
              </a:ext>
            </a:extLst>
          </p:cNvPr>
          <p:cNvGrpSpPr/>
          <p:nvPr/>
        </p:nvGrpSpPr>
        <p:grpSpPr>
          <a:xfrm>
            <a:off x="1104091" y="2669790"/>
            <a:ext cx="1601118" cy="360000"/>
            <a:chOff x="588263" y="1217924"/>
            <a:chExt cx="1601118" cy="360000"/>
          </a:xfrm>
        </p:grpSpPr>
        <p:pic>
          <p:nvPicPr>
            <p:cNvPr id="28" name="Picture 2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BB960E0-2B29-C55A-7F75-94FC578C75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6C70887-2C57-64A5-D071-FE2E49AE312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30" name="TextBox 29">
            <a:hlinkClick r:id="rId5"/>
            <a:extLst>
              <a:ext uri="{FF2B5EF4-FFF2-40B4-BE49-F238E27FC236}">
                <a16:creationId xmlns:a16="http://schemas.microsoft.com/office/drawing/2014/main" id="{0520DC12-0D9C-DEF7-3819-32EE7133B2D7}"/>
              </a:ext>
            </a:extLst>
          </p:cNvPr>
          <p:cNvSpPr txBox="1"/>
          <p:nvPr/>
        </p:nvSpPr>
        <p:spPr>
          <a:xfrm>
            <a:off x="4151266" y="3736850"/>
            <a:ext cx="30704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Risks of investing in technological companies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hlinkClick r:id="rId6"/>
            <a:extLst>
              <a:ext uri="{FF2B5EF4-FFF2-40B4-BE49-F238E27FC236}">
                <a16:creationId xmlns:a16="http://schemas.microsoft.com/office/drawing/2014/main" id="{A0B957B3-88D5-1CE9-CADC-7962BD63F9A1}"/>
              </a:ext>
            </a:extLst>
          </p:cNvPr>
          <p:cNvSpPr txBox="1"/>
          <p:nvPr/>
        </p:nvSpPr>
        <p:spPr>
          <a:xfrm>
            <a:off x="7619833" y="3739902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Develop a financial plan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sp>
        <p:nvSpPr>
          <p:cNvPr id="32" name="TextBox 31">
            <a:hlinkClick r:id="rId7"/>
            <a:extLst>
              <a:ext uri="{FF2B5EF4-FFF2-40B4-BE49-F238E27FC236}">
                <a16:creationId xmlns:a16="http://schemas.microsoft.com/office/drawing/2014/main" id="{FABD7BFB-64D4-E970-1858-34A9015CB1B4}"/>
              </a:ext>
            </a:extLst>
          </p:cNvPr>
          <p:cNvSpPr txBox="1"/>
          <p:nvPr/>
        </p:nvSpPr>
        <p:spPr>
          <a:xfrm>
            <a:off x="7619833" y="6130140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Investment strategies comparison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FEA292E-11D0-69AE-C434-65DEBEC1D3B9}"/>
              </a:ext>
            </a:extLst>
          </p:cNvPr>
          <p:cNvGrpSpPr/>
          <p:nvPr/>
        </p:nvGrpSpPr>
        <p:grpSpPr>
          <a:xfrm>
            <a:off x="4494882" y="2646113"/>
            <a:ext cx="1601118" cy="360000"/>
            <a:chOff x="588263" y="1217924"/>
            <a:chExt cx="1601118" cy="360000"/>
          </a:xfrm>
        </p:grpSpPr>
        <p:pic>
          <p:nvPicPr>
            <p:cNvPr id="34" name="Picture 3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F8C96B7-542D-486E-B89F-E7CEC2EF2C8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730866C-6919-E2BA-B947-F21135AEF95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8653178-6ED4-0C78-444E-AE691BE7784A}"/>
              </a:ext>
            </a:extLst>
          </p:cNvPr>
          <p:cNvGrpSpPr/>
          <p:nvPr/>
        </p:nvGrpSpPr>
        <p:grpSpPr>
          <a:xfrm>
            <a:off x="8114922" y="2667195"/>
            <a:ext cx="1601118" cy="360000"/>
            <a:chOff x="588263" y="1217924"/>
            <a:chExt cx="1601118" cy="360000"/>
          </a:xfrm>
        </p:grpSpPr>
        <p:pic>
          <p:nvPicPr>
            <p:cNvPr id="37" name="Picture 36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CBEF2B10-1F0C-FFAC-6402-2C3F3C4705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2A6181B-4F14-7941-8A13-921C88E5818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06AB5FF-439F-14FA-C67B-5F1F777DCC8E}"/>
              </a:ext>
            </a:extLst>
          </p:cNvPr>
          <p:cNvGrpSpPr/>
          <p:nvPr/>
        </p:nvGrpSpPr>
        <p:grpSpPr>
          <a:xfrm>
            <a:off x="8114922" y="5135389"/>
            <a:ext cx="1601118" cy="360000"/>
            <a:chOff x="588263" y="1217924"/>
            <a:chExt cx="1601118" cy="360000"/>
          </a:xfrm>
        </p:grpSpPr>
        <p:pic>
          <p:nvPicPr>
            <p:cNvPr id="40" name="Picture 39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879300C3-7DE7-3691-1510-5AB90993B13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244FD64-C26E-3476-FE7C-FEDF37EBE69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2" name="TextBox 41">
            <a:hlinkClick r:id="rId8"/>
            <a:extLst>
              <a:ext uri="{FF2B5EF4-FFF2-40B4-BE49-F238E27FC236}">
                <a16:creationId xmlns:a16="http://schemas.microsoft.com/office/drawing/2014/main" id="{A4063E3E-FAAB-B6AD-57FD-552C731A746A}"/>
              </a:ext>
            </a:extLst>
          </p:cNvPr>
          <p:cNvSpPr txBox="1"/>
          <p:nvPr/>
        </p:nvSpPr>
        <p:spPr>
          <a:xfrm>
            <a:off x="4151266" y="6180541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Cash management strategies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3F2B980-8F5B-B51E-3F98-3565BF006A75}"/>
              </a:ext>
            </a:extLst>
          </p:cNvPr>
          <p:cNvGrpSpPr/>
          <p:nvPr/>
        </p:nvGrpSpPr>
        <p:grpSpPr>
          <a:xfrm>
            <a:off x="4494882" y="5135389"/>
            <a:ext cx="1601118" cy="360000"/>
            <a:chOff x="588263" y="1217924"/>
            <a:chExt cx="1601118" cy="360000"/>
          </a:xfrm>
        </p:grpSpPr>
        <p:pic>
          <p:nvPicPr>
            <p:cNvPr id="44" name="Picture 43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E02BEF27-4647-DFB9-11E2-4C474B847EF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84F231E-A885-76A7-5DC8-BB927873130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6" name="TextBox 45">
            <a:hlinkClick r:id="rId9"/>
            <a:extLst>
              <a:ext uri="{FF2B5EF4-FFF2-40B4-BE49-F238E27FC236}">
                <a16:creationId xmlns:a16="http://schemas.microsoft.com/office/drawing/2014/main" id="{307B3E8C-9302-599F-2E83-E666809DD1EA}"/>
              </a:ext>
            </a:extLst>
          </p:cNvPr>
          <p:cNvSpPr txBox="1"/>
          <p:nvPr/>
        </p:nvSpPr>
        <p:spPr>
          <a:xfrm>
            <a:off x="698399" y="6155339"/>
            <a:ext cx="307041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900" u="sng" noProof="0" dirty="0">
                <a:solidFill>
                  <a:srgbClr val="0070C0"/>
                </a:solidFill>
                <a:cs typeface="Segoe UI" panose="020B0502040204020203" pitchFamily="34" charset="0"/>
              </a:rPr>
              <a:t>Try in Prompt Gallery: Interest rate trends analysis</a:t>
            </a:r>
            <a:endParaRPr lang="en-US" sz="900" u="sng" noProof="0" dirty="0">
              <a:solidFill>
                <a:srgbClr val="0070C0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B5D46FC-5499-451F-EED0-3AD4363FA8AA}"/>
              </a:ext>
            </a:extLst>
          </p:cNvPr>
          <p:cNvGrpSpPr/>
          <p:nvPr/>
        </p:nvGrpSpPr>
        <p:grpSpPr>
          <a:xfrm>
            <a:off x="1104091" y="5200498"/>
            <a:ext cx="1601118" cy="360000"/>
            <a:chOff x="588263" y="1217924"/>
            <a:chExt cx="1601118" cy="360000"/>
          </a:xfrm>
        </p:grpSpPr>
        <p:pic>
          <p:nvPicPr>
            <p:cNvPr id="48" name="Picture 47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824E113D-30AE-A345-53D6-479083EFC50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EDE53C00-6CBE-8907-027B-711AFCAA93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50" name="Rectangle: Rounded Corners 6">
            <a:extLst>
              <a:ext uri="{FF2B5EF4-FFF2-40B4-BE49-F238E27FC236}">
                <a16:creationId xmlns:a16="http://schemas.microsoft.com/office/drawing/2014/main" id="{D050E48E-9B3D-FC05-F5B8-EF31D59F16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0D51777-EAC3-FD58-3892-FD793EF08610}"/>
              </a:ext>
            </a:extLst>
          </p:cNvPr>
          <p:cNvGrpSpPr/>
          <p:nvPr/>
        </p:nvGrpSpPr>
        <p:grpSpPr>
          <a:xfrm>
            <a:off x="1624328" y="1132757"/>
            <a:ext cx="1767872" cy="211017"/>
            <a:chOff x="1198144" y="862657"/>
            <a:chExt cx="1767872" cy="202525"/>
          </a:xfrm>
        </p:grpSpPr>
        <p:sp>
          <p:nvSpPr>
            <p:cNvPr id="52" name="Rectangle: Rounded Corners 6">
              <a:extLst>
                <a:ext uri="{FF2B5EF4-FFF2-40B4-BE49-F238E27FC236}">
                  <a16:creationId xmlns:a16="http://schemas.microsoft.com/office/drawing/2014/main" id="{BE34B3FC-7D04-6C02-DDA4-8BAD48429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02525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Assets under management</a:t>
              </a:r>
            </a:p>
          </p:txBody>
        </p:sp>
        <p:pic>
          <p:nvPicPr>
            <p:cNvPr id="53" name="Graphic 52">
              <a:extLst>
                <a:ext uri="{FF2B5EF4-FFF2-40B4-BE49-F238E27FC236}">
                  <a16:creationId xmlns:a16="http://schemas.microsoft.com/office/drawing/2014/main" id="{436A4A05-00A9-81D3-F227-4C9AEF7DCC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4" name="Rectangle: Rounded Corners 6">
            <a:extLst>
              <a:ext uri="{FF2B5EF4-FFF2-40B4-BE49-F238E27FC236}">
                <a16:creationId xmlns:a16="http://schemas.microsoft.com/office/drawing/2014/main" id="{ABBEFC25-7DD5-C9C4-292C-C24751B98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912D56E-9453-04FE-84FF-354631F6B907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F96297CD-44F5-7031-A99F-49A4F3E8F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4FE0CE49-A02E-2E79-3F86-BE216B24CC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EF655F7-6C45-48F9-1ECD-4000AD673BB8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59" name="Rectangle: Rounded Corners 6">
              <a:extLst>
                <a:ext uri="{FF2B5EF4-FFF2-40B4-BE49-F238E27FC236}">
                  <a16:creationId xmlns:a16="http://schemas.microsoft.com/office/drawing/2014/main" id="{8C6170E1-4FF1-77DE-F371-D117E4EE5E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60" name="Graphic 59">
              <a:extLst>
                <a:ext uri="{FF2B5EF4-FFF2-40B4-BE49-F238E27FC236}">
                  <a16:creationId xmlns:a16="http://schemas.microsoft.com/office/drawing/2014/main" id="{D346E6F7-8F88-3DA8-D724-9D5E63FF4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5D46F5E-8EAD-BB71-7F4E-774B4AB026AA}"/>
              </a:ext>
            </a:extLst>
          </p:cNvPr>
          <p:cNvGrpSpPr/>
          <p:nvPr/>
        </p:nvGrpSpPr>
        <p:grpSpPr>
          <a:xfrm>
            <a:off x="3473914" y="1132756"/>
            <a:ext cx="1332000" cy="216000"/>
            <a:chOff x="1198144" y="862657"/>
            <a:chExt cx="1332000" cy="216000"/>
          </a:xfrm>
        </p:grpSpPr>
        <p:sp>
          <p:nvSpPr>
            <p:cNvPr id="62" name="Rectangle: Rounded Corners 6">
              <a:extLst>
                <a:ext uri="{FF2B5EF4-FFF2-40B4-BE49-F238E27FC236}">
                  <a16:creationId xmlns:a16="http://schemas.microsoft.com/office/drawing/2014/main" id="{52F269FB-D9AA-D9D0-60D0-AE3A946826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63" name="Graphic 62">
              <a:extLst>
                <a:ext uri="{FF2B5EF4-FFF2-40B4-BE49-F238E27FC236}">
                  <a16:creationId xmlns:a16="http://schemas.microsoft.com/office/drawing/2014/main" id="{D2E654BA-ED88-4176-EF5E-B88D836D7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546098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341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Capital Markets | Assist client understanding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2025-03-09T21:59:12Z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