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62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86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11" Type="http://schemas.openxmlformats.org/officeDocument/2006/relationships/hyperlink" Target="https://youtu.be/xZ1NIPp0M5Q" TargetMode="External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hyperlink" Target="https://support.microsoft.com/en-us/topic/overview-of-microsoft-365-chat-preview-5b00a52d-7296-48ee-b938-b95b7209f7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6369050" cy="526298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Capital Markets | </a:t>
            </a:r>
            <a:r>
              <a:rPr lang="en-US" noProof="0" dirty="0"/>
              <a:t>AI-assisted broker portfolio management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Analyze market overview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 dirty="0">
                <a:solidFill>
                  <a:schemeClr val="bg1"/>
                </a:solidFill>
              </a:rPr>
              <a:t>6. Assist with compliance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Analyze VIP client portfolios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Draft customer recommendation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Check for recent news and info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</a:t>
            </a:r>
            <a:r>
              <a:rPr lang="en-US" noProof="0">
                <a:solidFill>
                  <a:schemeClr val="bg1"/>
                </a:solidFill>
              </a:rPr>
              <a:t>Identify investment opportunities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/>
              <a:t>Day to day management of investment portfolios requires staying current on quickly changing market data and analyzing existing portfolios.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noProof="0"/>
              <a:t>Identify the top client portfolios that require immediate attention due to significant changes in asset value or risk exposure due to market shifts. 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noProof="0"/>
              <a:t>Find and analyze news articles affecting specific segments that may impact stock holdings within a specific portfolio.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Use Copilot to compile </a:t>
            </a:r>
            <a:r>
              <a:rPr lang="en-US" noProof="0"/>
              <a:t>the latest figures for identified markets along with a sentiment analysis. 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499063"/>
            <a:ext cx="2808000" cy="828296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Copilot scans proposed changes </a:t>
            </a:r>
            <a:r>
              <a:rPr lang="en-US" noProof="0"/>
              <a:t>and reviews against regulatory and compliance documentation for SEC and the company. Copilot highlights any compliance concerns it recognizes to give the broker a head start on their review.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/>
              <a:t>Use Copilot to provide summary of portfolios that need attention </a:t>
            </a:r>
            <a:r>
              <a:rPr lang="en-US" noProof="0"/>
              <a:t>and click to open specific portfolios in a modal for teams for a detailed view of the portfolio. 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499063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Use Copilot to draft a personalized email </a:t>
            </a:r>
            <a:r>
              <a:rPr lang="en-US" noProof="0"/>
              <a:t>to client outlining the need for a portfolio review and suggesting a meeting. 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/>
              <a:t>Copilot integrates with news aggregators </a:t>
            </a:r>
            <a:r>
              <a:rPr lang="en-US" noProof="0"/>
              <a:t>and identifies the most impactful recent news articles along with summary of key points impacting portfolio holdings. 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4A009307-F489-4D3B-DFDE-F3016CF1C6A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499063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b="1" noProof="0"/>
              <a:t>Ask Copilot to assemble top 5 investment opportunities </a:t>
            </a:r>
            <a:r>
              <a:rPr lang="en-US" noProof="0"/>
              <a:t>based on the information gathered from the portfolio management agent. 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noProof="0"/>
              <a:t>Help propose portfolio adjustments that comply with SEC regulations and company standards and policies. 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r>
              <a:rPr lang="en-US" noProof="0"/>
              <a:t>Draft email to client regarding rebalancing their portfolio due to the market shifts. 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/>
          <a:lstStyle/>
          <a:p>
            <a:r>
              <a:rPr lang="en-US" noProof="0"/>
              <a:t>Based on current market conditions and news, identify a list of potential investment opportunities from the portfolio optimization system with reasons for recommending. 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117" name="Text Placeholder 116">
            <a:extLst>
              <a:ext uri="{FF2B5EF4-FFF2-40B4-BE49-F238E27FC236}">
                <a16:creationId xmlns:a16="http://schemas.microsoft.com/office/drawing/2014/main" id="{04F2ACB6-2F18-1B68-302A-F06A317CC70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18" name="Text Placeholder 117">
            <a:extLst>
              <a:ext uri="{FF2B5EF4-FFF2-40B4-BE49-F238E27FC236}">
                <a16:creationId xmlns:a16="http://schemas.microsoft.com/office/drawing/2014/main" id="{CF6E5DC2-121D-6EC6-C6B2-D5C22B28447D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19" name="Text Placeholder 118">
            <a:extLst>
              <a:ext uri="{FF2B5EF4-FFF2-40B4-BE49-F238E27FC236}">
                <a16:creationId xmlns:a16="http://schemas.microsoft.com/office/drawing/2014/main" id="{312DE170-7386-0AEF-BFF7-BC424257EE93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59742BC0-85B9-D722-02A3-3900A5E5A8B7}"/>
              </a:ext>
            </a:extLst>
          </p:cNvPr>
          <p:cNvGrpSpPr/>
          <p:nvPr/>
        </p:nvGrpSpPr>
        <p:grpSpPr>
          <a:xfrm>
            <a:off x="4504938" y="5142278"/>
            <a:ext cx="1825189" cy="360000"/>
            <a:chOff x="588263" y="1697756"/>
            <a:chExt cx="1825189" cy="360000"/>
          </a:xfrm>
        </p:grpSpPr>
        <p:pic>
          <p:nvPicPr>
            <p:cNvPr id="73" name="Picture 72">
              <a:extLst>
                <a:ext uri="{FF2B5EF4-FFF2-40B4-BE49-F238E27FC236}">
                  <a16:creationId xmlns:a16="http://schemas.microsoft.com/office/drawing/2014/main" id="{242D7399-DD5B-BCBA-085E-23A41FA390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AF80A12A-EBE7-238D-AE44-9EF29A7AA68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800812"/>
              <a:ext cx="1366238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R="0" lvl="0" indent="0" defTabSz="914367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noProof="0">
                  <a:solidFill>
                    <a:prstClr val="black"/>
                  </a:solidFill>
                  <a:latin typeface="Segoe UI Semibold"/>
                </a:rPr>
                <a:t>Copilot in Outlook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3F4C4F17-66E6-F1BA-D4A8-60005348F57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59481" y="4303886"/>
            <a:ext cx="2232519" cy="2554114"/>
          </a:xfrm>
          <a:prstGeom prst="rect">
            <a:avLst/>
          </a:prstGeom>
        </p:spPr>
      </p:pic>
      <p:sp>
        <p:nvSpPr>
          <p:cNvPr id="4" name="Rectangle: Rounded Corners 6">
            <a:extLst>
              <a:ext uri="{FF2B5EF4-FFF2-40B4-BE49-F238E27FC236}">
                <a16:creationId xmlns:a16="http://schemas.microsoft.com/office/drawing/2014/main" id="{B00AB6C7-5C3F-0068-FD36-0C941D4913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6F471AF-D8E7-CD9C-D6F2-CC6F53776EE4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6" name="Rectangle: Rounded Corners 6">
              <a:extLst>
                <a:ext uri="{FF2B5EF4-FFF2-40B4-BE49-F238E27FC236}">
                  <a16:creationId xmlns:a16="http://schemas.microsoft.com/office/drawing/2014/main" id="{65DAC1EC-5B3F-D778-61BA-6AC3AD341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Client retention</a:t>
              </a: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62179686-6BFD-6F68-7A9D-27C3028B3A0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14" name="Rectangle: Rounded Corners 6">
            <a:extLst>
              <a:ext uri="{FF2B5EF4-FFF2-40B4-BE49-F238E27FC236}">
                <a16:creationId xmlns:a16="http://schemas.microsoft.com/office/drawing/2014/main" id="{3B7CA39A-F11E-6B77-6359-05A6CD420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CEB8F57-164A-0526-D907-B6F970272D5B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298DEF38-42BA-B786-BDDE-00461AA47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F79F83CA-AA24-602B-5F67-AC396002C4C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C79AE67-CD7C-3310-A34B-F32F6DDB53EE}"/>
              </a:ext>
            </a:extLst>
          </p:cNvPr>
          <p:cNvGrpSpPr/>
          <p:nvPr/>
        </p:nvGrpSpPr>
        <p:grpSpPr>
          <a:xfrm>
            <a:off x="1064287" y="2751827"/>
            <a:ext cx="1614309" cy="360000"/>
            <a:chOff x="588263" y="1217924"/>
            <a:chExt cx="1614309" cy="360000"/>
          </a:xfrm>
        </p:grpSpPr>
        <p:pic>
          <p:nvPicPr>
            <p:cNvPr id="18" name="Picture 17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AC87F4A7-0347-CACF-BA7D-D9822EBB12F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FE59868-D7B6-AE6D-D81F-8D6B0974317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55358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20" name="Graphic 2">
            <a:hlinkClick r:id="rId11"/>
            <a:extLst>
              <a:ext uri="{FF2B5EF4-FFF2-40B4-BE49-F238E27FC236}">
                <a16:creationId xmlns:a16="http://schemas.microsoft.com/office/drawing/2014/main" id="{20C8F053-BE0C-E36C-5486-74ABA5926FE1}"/>
              </a:ext>
            </a:extLst>
          </p:cNvPr>
          <p:cNvSpPr/>
          <p:nvPr/>
        </p:nvSpPr>
        <p:spPr>
          <a:xfrm>
            <a:off x="6818710" y="405036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8AE752D-FBE4-9747-23F0-0311BAF3EF3D}"/>
              </a:ext>
            </a:extLst>
          </p:cNvPr>
          <p:cNvGrpSpPr/>
          <p:nvPr/>
        </p:nvGrpSpPr>
        <p:grpSpPr>
          <a:xfrm>
            <a:off x="7825837" y="2688492"/>
            <a:ext cx="2250050" cy="411140"/>
            <a:chOff x="767112" y="2825909"/>
            <a:chExt cx="2250050" cy="41114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0DB8C63-FABD-F6CD-2E1B-74F5DEA86CC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News aggregator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4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33F5FA88-9BFF-7E7C-94D0-4943347FDB1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3A80604-DBF2-CBAD-185B-DF6655CE81CD}"/>
              </a:ext>
            </a:extLst>
          </p:cNvPr>
          <p:cNvGrpSpPr/>
          <p:nvPr/>
        </p:nvGrpSpPr>
        <p:grpSpPr>
          <a:xfrm>
            <a:off x="4326815" y="2699059"/>
            <a:ext cx="2250050" cy="480390"/>
            <a:chOff x="767112" y="2825909"/>
            <a:chExt cx="2250050" cy="48039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70EB00D-1C44-2CD2-547F-118002F7E39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Portfolio management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3DEBD33F-1D34-DDD0-1DCB-22531C0DE89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F7895A8-AF5E-0B2C-25D9-E34C1B801208}"/>
              </a:ext>
            </a:extLst>
          </p:cNvPr>
          <p:cNvGrpSpPr/>
          <p:nvPr/>
        </p:nvGrpSpPr>
        <p:grpSpPr>
          <a:xfrm>
            <a:off x="7825837" y="5054170"/>
            <a:ext cx="2250050" cy="480390"/>
            <a:chOff x="767112" y="2825909"/>
            <a:chExt cx="2250050" cy="480390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2C672FA-7146-262C-1E4D-A58D76A1010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Portfolio management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6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1E7AFAD5-925F-B1A5-829D-3E03EA2C844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714DE3A-B507-AF40-178D-AECA13AAABE3}"/>
              </a:ext>
            </a:extLst>
          </p:cNvPr>
          <p:cNvGrpSpPr/>
          <p:nvPr/>
        </p:nvGrpSpPr>
        <p:grpSpPr>
          <a:xfrm>
            <a:off x="1103816" y="5071227"/>
            <a:ext cx="2250050" cy="480390"/>
            <a:chOff x="767112" y="2825909"/>
            <a:chExt cx="2250050" cy="480390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DFCEB87-5398-007B-418F-12902A43DF7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Portfolio management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9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6B8BF872-460C-8CE1-1180-6D3C3DB8E96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9090712-04C5-9216-17BE-1F58EC893A68}"/>
              </a:ext>
            </a:extLst>
          </p:cNvPr>
          <p:cNvGrpSpPr/>
          <p:nvPr/>
        </p:nvGrpSpPr>
        <p:grpSpPr>
          <a:xfrm>
            <a:off x="3043023" y="1140281"/>
            <a:ext cx="1750785" cy="203493"/>
            <a:chOff x="1198143" y="862657"/>
            <a:chExt cx="1750785" cy="203493"/>
          </a:xfrm>
        </p:grpSpPr>
        <p:sp>
          <p:nvSpPr>
            <p:cNvPr id="8" name="Rectangle: Rounded Corners 6">
              <a:extLst>
                <a:ext uri="{FF2B5EF4-FFF2-40B4-BE49-F238E27FC236}">
                  <a16:creationId xmlns:a16="http://schemas.microsoft.com/office/drawing/2014/main" id="{E7E36C1D-B2B6-9EC3-5074-C9B51792E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750785" cy="203493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Assets under management</a:t>
              </a: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E1D7E9F2-719C-E724-08E7-97D0CFFE2AF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02474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368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Capital Markets | AI-assisted broker portfolio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