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906" r:id="rId3"/>
  </p:sldMasterIdLst>
  <p:notesMasterIdLst>
    <p:notesMasterId r:id="rId5"/>
  </p:notesMasterIdLst>
  <p:sldIdLst>
    <p:sldId id="214748362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33069A-5584-4F30-A760-F8806A74481D}" v="3" dt="2024-10-01T23:41:19.305"/>
    <p1510:client id="{FD4C4751-A8CB-42FC-AC30-B6B3BD5EAF22}" v="2" dt="2024-10-02T17:05:18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7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8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background&#10;&#10;Description automatically generated">
            <a:extLst>
              <a:ext uri="{FF2B5EF4-FFF2-40B4-BE49-F238E27FC236}">
                <a16:creationId xmlns:a16="http://schemas.microsoft.com/office/drawing/2014/main" id="{3886020C-56F9-504E-A4EC-42A84D499D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hyperlink" Target="https://copilot.microsoft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svg"/><Relationship Id="rId11" Type="http://schemas.openxmlformats.org/officeDocument/2006/relationships/hyperlink" Target="https://youtu.be/xZ1NIPp0M5Q" TargetMode="External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hyperlink" Target="https://support.microsoft.com/en-us/topic/overview-of-microsoft-365-chat-preview-5b00a52d-7296-48ee-b938-b95b7209f73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6369050" cy="526298"/>
          </a:xfrm>
        </p:spPr>
        <p:txBody>
          <a:bodyPr/>
          <a:lstStyle/>
          <a:p>
            <a:r>
              <a:rPr lang="en-GB">
                <a:solidFill>
                  <a:srgbClr val="0078D4"/>
                </a:solidFill>
              </a:rPr>
              <a:t>Capital Markets | </a:t>
            </a:r>
            <a:r>
              <a:rPr lang="en-GB"/>
              <a:t>AI-assisted broker portfolio management</a:t>
            </a:r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/>
              <a:t>1. Analyze market overview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6. Assist with compliance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fr-FR"/>
              <a:t>2. Analyze VIP client portfolios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/>
              <a:t>5. Draft customer recommendation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GB"/>
              <a:t>3. Check for recent news and info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/>
              <a:t>4. </a:t>
            </a:r>
            <a:r>
              <a:rPr lang="en-US">
                <a:solidFill>
                  <a:schemeClr val="bg1"/>
                </a:solidFill>
              </a:rPr>
              <a:t>Identify investment opportunities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GB"/>
              <a:t>Microsoft 365 Copilot</a:t>
            </a:r>
            <a:r>
              <a:rPr kumimoji="0" lang="en-GB" sz="900" b="1" i="0" u="none" strike="noStrike" kern="1200" cap="none" spc="-2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 </a:t>
            </a:r>
            <a:r>
              <a:rPr kumimoji="0" lang="en-GB" sz="900" b="1" i="1" u="none" strike="noStrike" kern="1200" cap="none" spc="-20" normalizeH="0" baseline="0" noProof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rPr>
              <a:t>(with Copilot agents)</a:t>
            </a:r>
            <a:endParaRPr lang="en-GB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/>
          <a:lstStyle/>
          <a:p>
            <a:r>
              <a:rPr lang="en-GB"/>
              <a:t>Day to day management of investment portfolios requires staying current on quickly changing market data and </a:t>
            </a:r>
            <a:r>
              <a:rPr lang="en-US"/>
              <a:t>analyzing</a:t>
            </a:r>
            <a:r>
              <a:rPr lang="en-GB"/>
              <a:t> existing portfolios.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/>
          <a:lstStyle/>
          <a:p>
            <a:r>
              <a:rPr lang="en-GB"/>
              <a:t>Identify the top client portfolios that require immediate attention due to significant changes in asset value or risk exposure due to market shifts. 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/>
          <a:lstStyle/>
          <a:p>
            <a:r>
              <a:rPr lang="en-GB"/>
              <a:t>Find and </a:t>
            </a:r>
            <a:r>
              <a:rPr lang="en-GB" err="1"/>
              <a:t>analyze</a:t>
            </a:r>
            <a:r>
              <a:rPr lang="en-GB"/>
              <a:t> news articles affecting specific segments that may impact stock holdings within a specific portfolio.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Use Copilot to compile </a:t>
            </a:r>
            <a:r>
              <a:rPr lang="en-GB"/>
              <a:t>the latest figures for identified markets along with a sentiment analysis. 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499063"/>
            <a:ext cx="2808000" cy="828296"/>
          </a:xfrm>
        </p:spPr>
        <p:txBody>
          <a:bodyPr>
            <a:normAutofit/>
          </a:bodyPr>
          <a:lstStyle/>
          <a:p>
            <a:r>
              <a:rPr lang="en-GB"/>
              <a:t>Benefit: </a:t>
            </a:r>
            <a:r>
              <a:rPr lang="en-GB" b="1"/>
              <a:t>Copilot scans proposed changes </a:t>
            </a:r>
            <a:r>
              <a:rPr lang="en-GB"/>
              <a:t>and reviews against regulatory and compliance documentation for SEC and the company. Copilot highlights any compliance concerns it recognizes to give the broker a head start on their review.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GB"/>
              <a:t>Benefit: </a:t>
            </a:r>
            <a:r>
              <a:rPr lang="en-GB" b="1"/>
              <a:t>Use Copilot to provide summary of portfolios that need attention </a:t>
            </a:r>
            <a:r>
              <a:rPr lang="en-GB"/>
              <a:t>and click to open specific portfolios in a modal for teams for a detailed view of the portfolio. 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499063"/>
            <a:ext cx="2808000" cy="626701"/>
          </a:xfrm>
        </p:spPr>
        <p:txBody>
          <a:bodyPr/>
          <a:lstStyle/>
          <a:p>
            <a:r>
              <a:rPr lang="en-GB"/>
              <a:t>Benefit: </a:t>
            </a:r>
            <a:r>
              <a:rPr lang="en-GB" b="1"/>
              <a:t>Use Copilot to draft a personalized email </a:t>
            </a:r>
            <a:r>
              <a:rPr lang="en-GB"/>
              <a:t>to client outlining the need for a portfolio review and suggesting a meeting. 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GB"/>
              <a:t>Benefit: </a:t>
            </a:r>
            <a:r>
              <a:rPr lang="en-GB" b="1"/>
              <a:t>Copilot integrates with news aggregators </a:t>
            </a:r>
            <a:r>
              <a:rPr lang="en-GB"/>
              <a:t>and identifies the most impactful recent news articles along with summary of key points impacting portfolio holdings. 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499063"/>
            <a:ext cx="2808000" cy="626701"/>
          </a:xfrm>
        </p:spPr>
        <p:txBody>
          <a:bodyPr>
            <a:normAutofit lnSpcReduction="10000"/>
          </a:bodyPr>
          <a:lstStyle/>
          <a:p>
            <a:r>
              <a:rPr lang="en-GB"/>
              <a:t>Benefit: </a:t>
            </a:r>
            <a:r>
              <a:rPr lang="en-GB" b="1"/>
              <a:t>Ask Copilot to assemble top 5 investment opportunities </a:t>
            </a:r>
            <a:r>
              <a:rPr lang="en-GB"/>
              <a:t>based on the information gathered from the portfolio management agent. </a:t>
            </a:r>
            <a:endParaRPr lang="en-US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/>
          <a:lstStyle/>
          <a:p>
            <a:r>
              <a:rPr lang="en-GB"/>
              <a:t>Help propose portfolio adjustments that comply with SEC regulations and company standards and policies. 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/>
          <a:lstStyle/>
          <a:p>
            <a:r>
              <a:rPr lang="en-GB"/>
              <a:t>Draft email to client regarding rebalancing their portfolio due to the market shifts. </a:t>
            </a:r>
            <a:endParaRPr lang="en-US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/>
          <a:lstStyle/>
          <a:p>
            <a:r>
              <a:rPr lang="en-GB"/>
              <a:t>Based on current market conditions and news, identify a list of potential investment opportunities  from the portfolio optimization system with reasons for recommending. </a:t>
            </a:r>
            <a:endParaRPr lang="en-US"/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Extend</a:t>
            </a:r>
          </a:p>
        </p:txBody>
      </p:sp>
      <p:sp>
        <p:nvSpPr>
          <p:cNvPr id="117" name="Text Placeholder 116">
            <a:extLst>
              <a:ext uri="{FF2B5EF4-FFF2-40B4-BE49-F238E27FC236}">
                <a16:creationId xmlns:a16="http://schemas.microsoft.com/office/drawing/2014/main" id="{04F2ACB6-2F18-1B68-302A-F06A317CC70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18" name="Text Placeholder 117">
            <a:extLst>
              <a:ext uri="{FF2B5EF4-FFF2-40B4-BE49-F238E27FC236}">
                <a16:creationId xmlns:a16="http://schemas.microsoft.com/office/drawing/2014/main" id="{CF6E5DC2-121D-6EC6-C6B2-D5C22B28447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119" name="Text Placeholder 118">
            <a:extLst>
              <a:ext uri="{FF2B5EF4-FFF2-40B4-BE49-F238E27FC236}">
                <a16:creationId xmlns:a16="http://schemas.microsoft.com/office/drawing/2014/main" id="{312DE170-7386-0AEF-BFF7-BC424257EE93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9742BC0-85B9-D722-02A3-3900A5E5A8B7}"/>
              </a:ext>
            </a:extLst>
          </p:cNvPr>
          <p:cNvGrpSpPr/>
          <p:nvPr/>
        </p:nvGrpSpPr>
        <p:grpSpPr>
          <a:xfrm>
            <a:off x="4504938" y="5142278"/>
            <a:ext cx="1825189" cy="360000"/>
            <a:chOff x="588263" y="1697756"/>
            <a:chExt cx="1825189" cy="360000"/>
          </a:xfrm>
        </p:grpSpPr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242D7399-DD5B-BCBA-085E-23A41FA39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1697756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F80A12A-EBE7-238D-AE44-9EF29A7AA68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800812"/>
              <a:ext cx="1366238" cy="15388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>
                  <a:solidFill>
                    <a:prstClr val="black"/>
                  </a:solidFill>
                  <a:latin typeface="Segoe UI Semibold"/>
                </a:rPr>
                <a:t>Copilot in Outlook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F4C4F17-66E6-F1BA-D4A8-60005348F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9481" y="4303886"/>
            <a:ext cx="2232519" cy="2554114"/>
          </a:xfrm>
          <a:prstGeom prst="rect">
            <a:avLst/>
          </a:prstGeom>
        </p:spPr>
      </p:pic>
      <p:sp>
        <p:nvSpPr>
          <p:cNvPr id="4" name="Rectangle: Rounded Corners 6">
            <a:extLst>
              <a:ext uri="{FF2B5EF4-FFF2-40B4-BE49-F238E27FC236}">
                <a16:creationId xmlns:a16="http://schemas.microsoft.com/office/drawing/2014/main" id="{B00AB6C7-5C3F-0068-FD36-0C941D491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F471AF-D8E7-CD9C-D6F2-CC6F53776EE4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6" name="Rectangle: Rounded Corners 6">
              <a:extLst>
                <a:ext uri="{FF2B5EF4-FFF2-40B4-BE49-F238E27FC236}">
                  <a16:creationId xmlns:a16="http://schemas.microsoft.com/office/drawing/2014/main" id="{65DAC1EC-5B3F-D778-61BA-6AC3AD341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Client retention</a:t>
              </a: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62179686-6BFD-6F68-7A9D-27C3028B3A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3B7CA39A-F11E-6B77-6359-05A6CD4203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CEB8F57-164A-0526-D907-B6F970272D5B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298DEF38-42BA-B786-BDDE-00461AA470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F79F83CA-AA24-602B-5F67-AC396002C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793A1E6-DF06-29B7-A619-1884617DBE3D}"/>
              </a:ext>
            </a:extLst>
          </p:cNvPr>
          <p:cNvGrpSpPr/>
          <p:nvPr/>
        </p:nvGrpSpPr>
        <p:grpSpPr>
          <a:xfrm>
            <a:off x="4335946" y="2753575"/>
            <a:ext cx="2519894" cy="486374"/>
            <a:chOff x="588263" y="1217924"/>
            <a:chExt cx="2519894" cy="486374"/>
          </a:xfrm>
        </p:grpSpPr>
        <p:pic>
          <p:nvPicPr>
            <p:cNvPr id="29" name="Picture 28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5FBF3C03-CFEB-10E4-6086-EE722A5D48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D3CE17-1E94-F554-824A-6D79EA439CE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33061" y="1227244"/>
              <a:ext cx="2075096" cy="4770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 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3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  <a:p>
              <a:pPr defTabSz="914367"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Portfolio management agent</a:t>
              </a:r>
            </a:p>
            <a:p>
              <a:pPr defTabSz="914367">
                <a:defRPr/>
              </a:pPr>
              <a:endParaRPr lang="en-US" sz="10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B5FA8C0-F566-F9AA-F005-A9A5C850D058}"/>
              </a:ext>
            </a:extLst>
          </p:cNvPr>
          <p:cNvGrpSpPr/>
          <p:nvPr/>
        </p:nvGrpSpPr>
        <p:grpSpPr>
          <a:xfrm>
            <a:off x="7665351" y="2751827"/>
            <a:ext cx="2519894" cy="486374"/>
            <a:chOff x="588263" y="1217924"/>
            <a:chExt cx="2519894" cy="486374"/>
          </a:xfrm>
        </p:grpSpPr>
        <p:pic>
          <p:nvPicPr>
            <p:cNvPr id="32" name="Picture 31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83BA61D8-BD51-19AD-F064-C49C8B47EB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97E3C1-226C-F380-7087-4C9A5FAF83F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33061" y="1227244"/>
              <a:ext cx="2075096" cy="4770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3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  <a:p>
              <a:pPr defTabSz="914367"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News aggregator agent</a:t>
              </a:r>
            </a:p>
            <a:p>
              <a:pPr defTabSz="914367">
                <a:defRPr/>
              </a:pPr>
              <a:endParaRPr lang="en-US" sz="10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7A5125F-89B6-7FE2-EA54-14E68C90CF59}"/>
              </a:ext>
            </a:extLst>
          </p:cNvPr>
          <p:cNvGrpSpPr/>
          <p:nvPr/>
        </p:nvGrpSpPr>
        <p:grpSpPr>
          <a:xfrm>
            <a:off x="7714157" y="5116232"/>
            <a:ext cx="2519894" cy="486374"/>
            <a:chOff x="588263" y="1217924"/>
            <a:chExt cx="2519894" cy="486374"/>
          </a:xfrm>
        </p:grpSpPr>
        <p:pic>
          <p:nvPicPr>
            <p:cNvPr id="8" name="Picture 7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8F3A339B-D389-CD04-4EBD-B07CE33553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535D21C-1043-9C67-D685-006E2CF8607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33061" y="1227244"/>
              <a:ext cx="2075096" cy="4770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 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3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  <a:p>
              <a:pPr defTabSz="914367"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Portfolio management agent</a:t>
              </a:r>
            </a:p>
            <a:p>
              <a:pPr defTabSz="914367">
                <a:defRPr/>
              </a:pPr>
              <a:endParaRPr lang="en-US" sz="10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274FEE-17A2-6A12-D710-5B1ACC7CC8D2}"/>
              </a:ext>
            </a:extLst>
          </p:cNvPr>
          <p:cNvGrpSpPr/>
          <p:nvPr/>
        </p:nvGrpSpPr>
        <p:grpSpPr>
          <a:xfrm>
            <a:off x="796987" y="5174560"/>
            <a:ext cx="2519894" cy="486374"/>
            <a:chOff x="588263" y="1217924"/>
            <a:chExt cx="2519894" cy="486374"/>
          </a:xfrm>
        </p:grpSpPr>
        <p:pic>
          <p:nvPicPr>
            <p:cNvPr id="11" name="Picture 10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906B18AF-3AB4-E579-AF8A-247F5B6780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503CA1-64D0-FB16-5F2C-34D889DC15A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33061" y="1227244"/>
              <a:ext cx="2075096" cy="4770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en-US" sz="1100" baseline="30000">
                  <a:solidFill>
                    <a:prstClr val="black"/>
                  </a:solidFill>
                  <a:latin typeface="Segoe UI Semibold"/>
                </a:rPr>
                <a:t>3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  <a:p>
              <a:pPr defTabSz="914367"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 Portfolio management agent</a:t>
              </a:r>
            </a:p>
            <a:p>
              <a:pPr defTabSz="914367">
                <a:defRPr/>
              </a:pPr>
              <a:endParaRPr lang="en-US" sz="1000">
                <a:solidFill>
                  <a:prstClr val="black"/>
                </a:solidFill>
                <a:latin typeface="Segoe UI Semibold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C79AE67-CD7C-3310-A34B-F32F6DDB53EE}"/>
              </a:ext>
            </a:extLst>
          </p:cNvPr>
          <p:cNvGrpSpPr/>
          <p:nvPr/>
        </p:nvGrpSpPr>
        <p:grpSpPr>
          <a:xfrm>
            <a:off x="1064287" y="2751827"/>
            <a:ext cx="1077193" cy="360000"/>
            <a:chOff x="588263" y="1217924"/>
            <a:chExt cx="1077193" cy="360000"/>
          </a:xfrm>
        </p:grpSpPr>
        <p:pic>
          <p:nvPicPr>
            <p:cNvPr id="18" name="Picture 17" descr="Zip Co logo SVG free download, id: 101874 - Brandlogos.net">
              <a:hlinkClick r:id="rId9"/>
              <a:extLst>
                <a:ext uri="{FF2B5EF4-FFF2-40B4-BE49-F238E27FC236}">
                  <a16:creationId xmlns:a16="http://schemas.microsoft.com/office/drawing/2014/main" id="{AC87F4A7-0347-CACF-BA7D-D9822EBB1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FE59868-D7B6-AE6D-D81F-8D6B0974317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618242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100">
                  <a:solidFill>
                    <a:prstClr val="black"/>
                  </a:solidFill>
                  <a:latin typeface="Segoe UI Semibold"/>
                </a:rPr>
                <a:t>Copilot</a:t>
              </a:r>
              <a:r>
                <a:rPr lang="pl-PL" sz="1100" baseline="30000">
                  <a:solidFill>
                    <a:prstClr val="black"/>
                  </a:solidFill>
                  <a:latin typeface="Segoe UI Semibold"/>
                </a:rPr>
                <a:t>1</a:t>
              </a:r>
              <a:endParaRPr lang="en-US" sz="1100">
                <a:solidFill>
                  <a:prstClr val="black"/>
                </a:solidFill>
                <a:latin typeface="Segoe UI Semibold"/>
              </a:endParaRPr>
            </a:p>
          </p:txBody>
        </p:sp>
      </p:grpSp>
      <p:sp>
        <p:nvSpPr>
          <p:cNvPr id="20" name="Graphic 2">
            <a:hlinkClick r:id="rId11"/>
            <a:extLst>
              <a:ext uri="{FF2B5EF4-FFF2-40B4-BE49-F238E27FC236}">
                <a16:creationId xmlns:a16="http://schemas.microsoft.com/office/drawing/2014/main" id="{20C8F053-BE0C-E36C-5486-74ABA5926FE1}"/>
              </a:ext>
            </a:extLst>
          </p:cNvPr>
          <p:cNvSpPr/>
          <p:nvPr/>
        </p:nvSpPr>
        <p:spPr>
          <a:xfrm>
            <a:off x="6818710" y="405036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Text Placeholder 44">
            <a:extLst>
              <a:ext uri="{FF2B5EF4-FFF2-40B4-BE49-F238E27FC236}">
                <a16:creationId xmlns:a16="http://schemas.microsoft.com/office/drawing/2014/main" id="{BDDB560A-D538-8B56-006F-846FAFAB3D04}"/>
              </a:ext>
            </a:extLst>
          </p:cNvPr>
          <p:cNvSpPr txBox="1">
            <a:spLocks/>
          </p:cNvSpPr>
          <p:nvPr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/>
              <a:t>1</a:t>
            </a:r>
            <a:r>
              <a:rPr lang="en-US"/>
              <a:t>Access Copilot at </a:t>
            </a:r>
            <a:r>
              <a:rPr lang="en-US">
                <a:hlinkClick r:id="rId12"/>
              </a:rPr>
              <a:t>copilot.microsoft.com </a:t>
            </a:r>
            <a:r>
              <a:rPr lang="en-US"/>
              <a:t>or the Microsoft Copilot mobile app and set toggle to “Web”.</a:t>
            </a:r>
          </a:p>
          <a:p>
            <a:r>
              <a:rPr lang="en-US" baseline="30000"/>
              <a:t>2</a:t>
            </a:r>
            <a:r>
              <a:rPr lang="en-US"/>
              <a:t>Access Business Chat at </a:t>
            </a:r>
            <a:r>
              <a:rPr lang="en-US">
                <a:hlinkClick r:id="rId12"/>
              </a:rPr>
              <a:t>copilot.microsoft.com</a:t>
            </a:r>
            <a:r>
              <a:rPr lang="en-US"/>
              <a:t>, the Microsoft Copilot mobile app, or the Copilot app in Teams, and set toggle to “Work”.</a:t>
            </a:r>
          </a:p>
          <a:p>
            <a:r>
              <a:rPr lang="en-GB" baseline="30000"/>
              <a:t>3</a:t>
            </a:r>
            <a:r>
              <a:rPr lang="en-GB"/>
              <a:t>Copilot agents allow Microsoft 365 Copilot to access your company-specific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110247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2" ma:contentTypeDescription="Create a new document." ma:contentTypeScope="" ma:versionID="7ddc3392b4f93d1535c25b2c6f55d1f5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a4fc69bcba0291e40dcbd70b297ceffc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49A28FD-EAA1-4DEF-9B9A-E9D5AD2985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C28E5E-3027-4A45-BA2B-D2E4A315B071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Capital Markets | AI-assisted broker portfolio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2024-09-25T15:39:48Z</dcterms:created>
  <dcterms:modified xsi:type="dcterms:W3CDTF">2024-10-03T01:32:45Z</dcterms:modified>
</cp:coreProperties>
</file>