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27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enario five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536876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5" name="Level">
            <a:extLst>
              <a:ext uri="{FF2B5EF4-FFF2-40B4-BE49-F238E27FC236}">
                <a16:creationId xmlns:a16="http://schemas.microsoft.com/office/drawing/2014/main" id="{4E598159-8F90-2398-990A-87C7DBACA3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75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68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4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7966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4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77966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4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77966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5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1602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5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31602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5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31602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5" name="Circle 1">
            <a:extLst>
              <a:ext uri="{FF2B5EF4-FFF2-40B4-BE49-F238E27FC236}">
                <a16:creationId xmlns:a16="http://schemas.microsoft.com/office/drawing/2014/main" id="{E2C3EC85-C88F-225A-CBED-DE830492865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6" name="Circle 2">
            <a:extLst>
              <a:ext uri="{FF2B5EF4-FFF2-40B4-BE49-F238E27FC236}">
                <a16:creationId xmlns:a16="http://schemas.microsoft.com/office/drawing/2014/main" id="{8306C7F5-7630-A9FC-5340-EC699EA3585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7" name="Circle 3">
            <a:extLst>
              <a:ext uri="{FF2B5EF4-FFF2-40B4-BE49-F238E27FC236}">
                <a16:creationId xmlns:a16="http://schemas.microsoft.com/office/drawing/2014/main" id="{EA95473D-CB97-F734-8142-4581EFDF4F4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C40694EA-E93C-CD87-D768-864D7386EFE3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275476045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9" r:id="rId6"/>
    <p:sldLayoutId id="2147483813" r:id="rId7"/>
    <p:sldLayoutId id="2147483816" r:id="rId8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hyperlink" Target="https://support.microsoft.com/en-us/topic/overview-of-microsoft-365-chat-preview-5b00a52d-7296-48ee-b938-b95b7209f737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11" Type="http://schemas.openxmlformats.org/officeDocument/2006/relationships/image" Target="../media/image15.sv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34D34-3533-4D54-2FB7-738709306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Finance | </a:t>
            </a:r>
            <a:r>
              <a:rPr lang="en-US" noProof="0"/>
              <a:t>Update a guidance document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651E98-5BD1-F035-9EF6-114B338FB20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noProof="0"/>
              <a:t>1. Get meeting insights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A55924-8E19-77A2-74B3-35D2F47FCBF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noProof="0"/>
              <a:t>5. Request feedback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08C8AF6-8DE3-98C5-B9D3-62A53E734E7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/>
              <a:t>2. Ask questions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42FCB10-6BD1-2375-42E0-A526A65FB14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noProof="0"/>
              <a:t>4. Efficient document updates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1CF011A-E1E8-5224-269E-57F95AD0B61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noProof="0"/>
              <a:t>3. Analyze financial impact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C76591C-8109-AEF4-DE08-FEB55BD5DCB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noProof="0"/>
              <a:t>Review meeting details to determine the changes to be made in the RFx document. </a:t>
            </a:r>
          </a:p>
        </p:txBody>
      </p:sp>
      <p:sp>
        <p:nvSpPr>
          <p:cNvPr id="66" name="Text Placeholder 65">
            <a:extLst>
              <a:ext uri="{FF2B5EF4-FFF2-40B4-BE49-F238E27FC236}">
                <a16:creationId xmlns:a16="http://schemas.microsoft.com/office/drawing/2014/main" id="{0F60B210-0685-5B30-3497-19CD4D8B07D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noProof="0"/>
              <a:t>Use Copilot to locate the latest RFx document that needs updating based on the stakeholder request.</a:t>
            </a:r>
          </a:p>
        </p:txBody>
      </p:sp>
      <p:sp>
        <p:nvSpPr>
          <p:cNvPr id="67" name="Text Placeholder 66">
            <a:extLst>
              <a:ext uri="{FF2B5EF4-FFF2-40B4-BE49-F238E27FC236}">
                <a16:creationId xmlns:a16="http://schemas.microsoft.com/office/drawing/2014/main" id="{F8E85677-AB5E-4AD4-F44E-8C53C091C62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noProof="0"/>
              <a:t>Adjust your financial model to confirm the expected change in costs and review where it exceeds your threshold. </a:t>
            </a:r>
          </a:p>
        </p:txBody>
      </p:sp>
      <p:sp>
        <p:nvSpPr>
          <p:cNvPr id="68" name="Text Placeholder 67">
            <a:extLst>
              <a:ext uri="{FF2B5EF4-FFF2-40B4-BE49-F238E27FC236}">
                <a16:creationId xmlns:a16="http://schemas.microsoft.com/office/drawing/2014/main" id="{787A690F-0554-794A-8F70-5C6D0E3D7D0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Action: In Meeting Recap, review meeting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topics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to quickly locate the relevant details for your document updates.</a:t>
            </a:r>
          </a:p>
        </p:txBody>
      </p:sp>
      <p:sp>
        <p:nvSpPr>
          <p:cNvPr id="93" name="Text Placeholder 92">
            <a:extLst>
              <a:ext uri="{FF2B5EF4-FFF2-40B4-BE49-F238E27FC236}">
                <a16:creationId xmlns:a16="http://schemas.microsoft.com/office/drawing/2014/main" id="{D66803C6-834C-5D4F-73EC-6BDC6B19E25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Action: Use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Coaching by Copilot: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write an email to my stakeholder outlining the updates, gain alignment, and offer a meeting to discuss.</a:t>
            </a:r>
          </a:p>
        </p:txBody>
      </p:sp>
      <p:sp>
        <p:nvSpPr>
          <p:cNvPr id="94" name="Text Placeholder 93">
            <a:extLst>
              <a:ext uri="{FF2B5EF4-FFF2-40B4-BE49-F238E27FC236}">
                <a16:creationId xmlns:a16="http://schemas.microsoft.com/office/drawing/2014/main" id="{E15BA7D2-D4FF-6455-A58F-687308AFAFC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prompt: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Locate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the latest RFx document created by your team in the last week.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95" name="Text Placeholder 94">
            <a:extLst>
              <a:ext uri="{FF2B5EF4-FFF2-40B4-BE49-F238E27FC236}">
                <a16:creationId xmlns:a16="http://schemas.microsoft.com/office/drawing/2014/main" id="{9E406545-4847-15B6-3CF6-10BCF3501BC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>
            <a:normAutofit lnSpcReduction="10000"/>
          </a:bodyPr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prompt: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Summarize the updated sections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into a few bullet points. This will be added with your </a:t>
            </a:r>
            <a:r>
              <a:rPr lang="en-US" noProof="0">
                <a:solidFill>
                  <a:prstClr val="black"/>
                </a:solidFill>
                <a:latin typeface="Segoe UI"/>
                <a:cs typeface="+mn-cs"/>
              </a:rPr>
              <a:t>Microsoft Excel chart in an email to the stakeholder.</a:t>
            </a:r>
          </a:p>
        </p:txBody>
      </p:sp>
      <p:sp>
        <p:nvSpPr>
          <p:cNvPr id="96" name="Text Placeholder 95">
            <a:extLst>
              <a:ext uri="{FF2B5EF4-FFF2-40B4-BE49-F238E27FC236}">
                <a16:creationId xmlns:a16="http://schemas.microsoft.com/office/drawing/2014/main" id="{B73DF333-A580-D4FC-F172-BC9C4DCEFD2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prompt: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Highlight the cells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yellow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where the “adjusted expected spend” exceeds $10,000.</a:t>
            </a:r>
          </a:p>
        </p:txBody>
      </p:sp>
      <p:sp>
        <p:nvSpPr>
          <p:cNvPr id="73" name="Text Placeholder 72">
            <a:extLst>
              <a:ext uri="{FF2B5EF4-FFF2-40B4-BE49-F238E27FC236}">
                <a16:creationId xmlns:a16="http://schemas.microsoft.com/office/drawing/2014/main" id="{5919183D-7ACB-A145-8387-B6D52868879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noProof="0"/>
              <a:t>Draft and send an email to your stakeholder summarizing the changes.</a:t>
            </a:r>
          </a:p>
        </p:txBody>
      </p:sp>
      <p:sp>
        <p:nvSpPr>
          <p:cNvPr id="74" name="Text Placeholder 73">
            <a:extLst>
              <a:ext uri="{FF2B5EF4-FFF2-40B4-BE49-F238E27FC236}">
                <a16:creationId xmlns:a16="http://schemas.microsoft.com/office/drawing/2014/main" id="{D64404E8-9D53-AEF0-6080-6166C56625E3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noProof="0"/>
              <a:t>Rewrite the relevant document sections that need updating based on the new RFx information. 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DB3F806-C0FB-0AA9-6868-83F3764E3B0D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B31F53E-759B-8CAD-263B-9D3ADE087A88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2784EAB-B5A7-F11F-3434-1710971205D7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 noProof="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8F25814-DCA2-D03A-E911-B6253CD402F7}"/>
              </a:ext>
            </a:extLst>
          </p:cNvPr>
          <p:cNvGrpSpPr/>
          <p:nvPr/>
        </p:nvGrpSpPr>
        <p:grpSpPr>
          <a:xfrm>
            <a:off x="4276273" y="2761669"/>
            <a:ext cx="2351135" cy="360000"/>
            <a:chOff x="588263" y="1217924"/>
            <a:chExt cx="2351135" cy="360000"/>
          </a:xfrm>
        </p:grpSpPr>
        <p:pic>
          <p:nvPicPr>
            <p:cNvPr id="42" name="Picture 41" descr="Zip Co logo SVG free download, id: 101874 - Brandlogos.net">
              <a:hlinkClick r:id="rId2"/>
              <a:extLst>
                <a:ext uri="{FF2B5EF4-FFF2-40B4-BE49-F238E27FC236}">
                  <a16:creationId xmlns:a16="http://schemas.microsoft.com/office/drawing/2014/main" id="{D19EF320-FC72-EFAE-2DCF-E7A33B7DE30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AD58131-F1A4-0DC2-59F9-3330991E8C8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93E97E3-2E8B-CD10-2F08-D2F0A44465E2}"/>
              </a:ext>
            </a:extLst>
          </p:cNvPr>
          <p:cNvGrpSpPr/>
          <p:nvPr/>
        </p:nvGrpSpPr>
        <p:grpSpPr>
          <a:xfrm>
            <a:off x="6008093" y="5170953"/>
            <a:ext cx="2351135" cy="360000"/>
            <a:chOff x="588263" y="2657420"/>
            <a:chExt cx="2351135" cy="360000"/>
          </a:xfrm>
        </p:grpSpPr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B84150B7-CD5A-236B-7649-D292C214568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B537960-F082-6FC4-5EEE-39E3C6457A8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74063E0-32B1-5FA3-3F2E-23F86F35C92B}"/>
              </a:ext>
            </a:extLst>
          </p:cNvPr>
          <p:cNvGrpSpPr/>
          <p:nvPr/>
        </p:nvGrpSpPr>
        <p:grpSpPr>
          <a:xfrm>
            <a:off x="812633" y="2761669"/>
            <a:ext cx="2351135" cy="360000"/>
            <a:chOff x="588263" y="3617084"/>
            <a:chExt cx="2351135" cy="360000"/>
          </a:xfrm>
        </p:grpSpPr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10433AEC-5369-CFCC-152D-78B67F43B49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AEFCD39-64C2-EBD4-0E14-F923826D056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6BBF780A-E946-C46E-28FA-604A15D36CB2}"/>
              </a:ext>
            </a:extLst>
          </p:cNvPr>
          <p:cNvGrpSpPr/>
          <p:nvPr/>
        </p:nvGrpSpPr>
        <p:grpSpPr>
          <a:xfrm>
            <a:off x="2544453" y="5158847"/>
            <a:ext cx="2351135" cy="360000"/>
            <a:chOff x="588263" y="1697756"/>
            <a:chExt cx="2351135" cy="360000"/>
          </a:xfrm>
        </p:grpSpPr>
        <p:pic>
          <p:nvPicPr>
            <p:cNvPr id="51" name="Picture 50">
              <a:extLst>
                <a:ext uri="{FF2B5EF4-FFF2-40B4-BE49-F238E27FC236}">
                  <a16:creationId xmlns:a16="http://schemas.microsoft.com/office/drawing/2014/main" id="{7CA4ECC6-2347-581D-E41D-466C71145AB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111AC03-C725-AAEB-8EC3-65D086604E4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9311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AD22A4E-489D-026C-51EF-1B4D2383F568}"/>
              </a:ext>
            </a:extLst>
          </p:cNvPr>
          <p:cNvGrpSpPr/>
          <p:nvPr/>
        </p:nvGrpSpPr>
        <p:grpSpPr>
          <a:xfrm>
            <a:off x="7734502" y="2758814"/>
            <a:ext cx="2361959" cy="360000"/>
            <a:chOff x="577439" y="3137252"/>
            <a:chExt cx="2361959" cy="360000"/>
          </a:xfrm>
        </p:grpSpPr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2CEA3865-9119-98B4-ADEF-BA3048128E8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85C376FE-55F8-9CD4-EBB4-976A6EC05164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16" name="Rectangle: Rounded Corners 6">
            <a:extLst>
              <a:ext uri="{FF2B5EF4-FFF2-40B4-BE49-F238E27FC236}">
                <a16:creationId xmlns:a16="http://schemas.microsoft.com/office/drawing/2014/main" id="{EDE6D032-D160-AA52-86A9-96AC3CB2E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2D1A2E9-7FD5-55E8-47C4-ED90168AB206}"/>
              </a:ext>
            </a:extLst>
          </p:cNvPr>
          <p:cNvGrpSpPr/>
          <p:nvPr/>
        </p:nvGrpSpPr>
        <p:grpSpPr>
          <a:xfrm>
            <a:off x="1624328" y="1132756"/>
            <a:ext cx="1332000" cy="216000"/>
            <a:chOff x="1198144" y="862657"/>
            <a:chExt cx="1332000" cy="216000"/>
          </a:xfrm>
        </p:grpSpPr>
        <p:sp>
          <p:nvSpPr>
            <p:cNvPr id="18" name="Rectangle: Rounded Corners 6">
              <a:extLst>
                <a:ext uri="{FF2B5EF4-FFF2-40B4-BE49-F238E27FC236}">
                  <a16:creationId xmlns:a16="http://schemas.microsoft.com/office/drawing/2014/main" id="{FDA500ED-B54C-B57B-6747-E20D8002BF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Reduce spending</a:t>
              </a:r>
            </a:p>
          </p:txBody>
        </p:sp>
        <p:pic>
          <p:nvPicPr>
            <p:cNvPr id="19" name="Graphic 18">
              <a:extLst>
                <a:ext uri="{FF2B5EF4-FFF2-40B4-BE49-F238E27FC236}">
                  <a16:creationId xmlns:a16="http://schemas.microsoft.com/office/drawing/2014/main" id="{466AB2DE-3675-E1DE-5CD6-1AA3FB8F40A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6E39052-719A-C5C8-7A92-AEFD2126DFD9}"/>
              </a:ext>
            </a:extLst>
          </p:cNvPr>
          <p:cNvGrpSpPr/>
          <p:nvPr/>
        </p:nvGrpSpPr>
        <p:grpSpPr>
          <a:xfrm>
            <a:off x="3022536" y="1132756"/>
            <a:ext cx="1280160" cy="216000"/>
            <a:chOff x="2707850" y="862657"/>
            <a:chExt cx="1280160" cy="216000"/>
          </a:xfrm>
        </p:grpSpPr>
        <p:sp>
          <p:nvSpPr>
            <p:cNvPr id="22" name="Rectangle: Rounded Corners 6">
              <a:extLst>
                <a:ext uri="{FF2B5EF4-FFF2-40B4-BE49-F238E27FC236}">
                  <a16:creationId xmlns:a16="http://schemas.microsoft.com/office/drawing/2014/main" id="{E3E77302-FEED-4485-B361-554D4DDA97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07850" y="862657"/>
              <a:ext cx="128016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Risk management</a:t>
              </a:r>
            </a:p>
          </p:txBody>
        </p:sp>
        <p:pic>
          <p:nvPicPr>
            <p:cNvPr id="23" name="Graphic 22">
              <a:extLst>
                <a:ext uri="{FF2B5EF4-FFF2-40B4-BE49-F238E27FC236}">
                  <a16:creationId xmlns:a16="http://schemas.microsoft.com/office/drawing/2014/main" id="{F5DD7E8D-B513-390D-CD08-9A7CAB40678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2754635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56" name="Rectangle: Rounded Corners 6">
            <a:extLst>
              <a:ext uri="{FF2B5EF4-FFF2-40B4-BE49-F238E27FC236}">
                <a16:creationId xmlns:a16="http://schemas.microsoft.com/office/drawing/2014/main" id="{9408A91E-F46F-3173-E6A0-DC3168E9C6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BBD2E6E-FED3-992C-4C23-FF0C38FC31DE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58" name="Rectangle: Rounded Corners 6">
              <a:extLst>
                <a:ext uri="{FF2B5EF4-FFF2-40B4-BE49-F238E27FC236}">
                  <a16:creationId xmlns:a16="http://schemas.microsoft.com/office/drawing/2014/main" id="{715286FF-F963-A8BD-972B-5F0BB38542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59" name="Graphic 58">
              <a:extLst>
                <a:ext uri="{FF2B5EF4-FFF2-40B4-BE49-F238E27FC236}">
                  <a16:creationId xmlns:a16="http://schemas.microsoft.com/office/drawing/2014/main" id="{639E39FB-C141-F992-AB41-B70865411CB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5BEB5FE0-CA33-DFDD-9EFA-750B4F645A82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61" name="Rectangle: Rounded Corners 6">
              <a:extLst>
                <a:ext uri="{FF2B5EF4-FFF2-40B4-BE49-F238E27FC236}">
                  <a16:creationId xmlns:a16="http://schemas.microsoft.com/office/drawing/2014/main" id="{F943FEBA-0425-02E7-4E3A-779E92F80E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Employee experience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62" name="Graphic 61">
              <a:extLst>
                <a:ext uri="{FF2B5EF4-FFF2-40B4-BE49-F238E27FC236}">
                  <a16:creationId xmlns:a16="http://schemas.microsoft.com/office/drawing/2014/main" id="{C239C212-1772-1A32-8D27-AFD49DE27CE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sp>
        <p:nvSpPr>
          <p:cNvPr id="64" name="Text Placeholder 63">
            <a:extLst>
              <a:ext uri="{FF2B5EF4-FFF2-40B4-BE49-F238E27FC236}">
                <a16:creationId xmlns:a16="http://schemas.microsoft.com/office/drawing/2014/main" id="{3C2DF3BA-82F5-91D4-61C2-A99DDC0750F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noProof="0"/>
              <a:t>Microsoft 365 Copilot</a:t>
            </a:r>
          </a:p>
        </p:txBody>
      </p:sp>
      <p:sp>
        <p:nvSpPr>
          <p:cNvPr id="69" name="Text Placeholder 68">
            <a:extLst>
              <a:ext uri="{FF2B5EF4-FFF2-40B4-BE49-F238E27FC236}">
                <a16:creationId xmlns:a16="http://schemas.microsoft.com/office/drawing/2014/main" id="{C2FB6D49-D42A-2242-12BC-329A0362B274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endParaRPr lang="en-US" noProof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AE722B8-D903-EACD-485F-5885973CA6A0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77646" y="4357708"/>
            <a:ext cx="1914354" cy="2500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87593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247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Finance | Update a guidance document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2025-02-11T21:29:52Z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