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8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10" Type="http://schemas.openxmlformats.org/officeDocument/2006/relationships/hyperlink" Target="https://www.youtube.com/embed/JlXpE2kbrOY?si=hOzRVxlFU8OQ_wwU" TargetMode="External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ACE19F-662F-1A4F-8DA3-7BCF858F4C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7EC65-10C2-EF9A-6448-5AE5F91CF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4991100" cy="526298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Finance |</a:t>
            </a:r>
            <a:r>
              <a:rPr lang="en-US" sz="1800" b="0" i="0" u="none" strike="noStrike" noProof="0">
                <a:solidFill>
                  <a:srgbClr val="000000"/>
                </a:solidFill>
                <a:effectLst/>
                <a:latin typeface="Segoe UI Semibold" panose="020B0702040204020203" pitchFamily="34" charset="0"/>
              </a:rPr>
              <a:t> Reconcile financial data to accelerate period closing</a:t>
            </a:r>
            <a:r>
              <a:rPr lang="en-US" sz="1800" b="0" i="0" noProof="0">
                <a:solidFill>
                  <a:srgbClr val="000000"/>
                </a:solidFill>
                <a:effectLst/>
                <a:latin typeface="Segoe UI Semibold" panose="020B0702040204020203" pitchFamily="34" charset="0"/>
              </a:rPr>
              <a:t>​</a:t>
            </a:r>
            <a:endParaRPr lang="en-US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6318B8-F70C-31E9-2757-7BF89FE5E13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Generate formulas to clean data​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A5BF34-1CBB-1D2F-E56F-860449E0195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6. Share with the team​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EBDD75-7466-5B97-67AC-CFC690E126F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Reconcile accounts​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45B6B9E-7888-FDFF-7BBB-7301ED77746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5. Create knowledge agent​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C26C30B-788F-60F6-E732-E019A630CD4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Review discrepancies​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2490FD9-33F7-66BE-A95B-7D249B8200C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noProof="0"/>
              <a:t>4. Generate report​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03C45EE-5A51-4252-E45B-02A88890103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noProof="0"/>
              <a:t>Microsoft 365 Copilot for Finance and Copilot Studio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2161832-B081-5F82-4A02-BAD66410AA5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noProof="0"/>
              <a:t>Aggregate sales invoice and payment data into an Excel spreadsheet, then use Copilot for guidance on how to standardize the data formatting.​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EF7B548-0CB0-8CFB-A17F-4E81E616054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noProof="0"/>
              <a:t>Use Copilot for Finance in Excel to streamline the reconciliation of accounts across customers and suppliers.​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A533586-E42A-8311-1B25-460C4915FD6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noProof="0"/>
              <a:t>Review the Reconciliation Report transactions for any discrepancies.​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E586785-5751-B2E9-9CAA-F77E845B90D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noProof="0"/>
              <a:t>Example prompt: Suggest formulas to standardize the data formatting, including removing trailing spaces and correcting capitalization.​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D025C68-22BA-D156-71EE-BCC00B116A4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762349"/>
          </a:xfrm>
        </p:spPr>
        <p:txBody>
          <a:bodyPr>
            <a:normAutofit fontScale="55000" lnSpcReduction="20000"/>
          </a:bodyPr>
          <a:lstStyle/>
          <a:p>
            <a:r>
              <a:rPr lang="en-US" sz="1800" b="0" i="0" u="none" strike="noStrike" noProof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Action: Open the configuration pan for the Microsoft Teams channel, select Open copilot, then add the custom agent as an app in Teams. Share the agent via a link with team members.</a:t>
            </a:r>
            <a:endParaRPr lang="en-US" noProof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04408D25-95C8-78E7-48EE-931904F2DAF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noProof="0"/>
              <a:t>Action: Open Copilot for Finance in Excel and select Reconcile data. Define the reconciliation vectors.​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0C0D4269-FBEC-13D8-01FA-64F5216247F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741908"/>
          </a:xfrm>
        </p:spPr>
        <p:txBody>
          <a:bodyPr>
            <a:normAutofit/>
          </a:bodyPr>
          <a:lstStyle/>
          <a:p>
            <a:r>
              <a:rPr lang="en-US" b="0" i="0" u="none" strike="noStrike" noProof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From Copilot Studio, create a new Copilot. Under the knowledge section, add the reconciliation report PDF from SharePoint.</a:t>
            </a:r>
            <a:r>
              <a:rPr lang="en-US" b="0" i="0" noProof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​</a:t>
            </a:r>
            <a:endParaRPr lang="en-US" noProof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9E429A36-928B-D1A5-7B93-DBDE6456764E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noProof="0"/>
              <a:t>Example prompt: What are my top 3 product categories, by revenue, over the last 3 years?​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E8DA2FC-8690-ACE9-1D00-987B40926BA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noProof="0"/>
              <a:t>Action: Select Include the summary in the report and click Save as PDF to save a downloadable version of the report summary. ​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5545EAF-D00A-35D4-6E5F-EA325B6129E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noProof="0"/>
              <a:t>Share the custom copilot in Teams so team members can ask the agent questions about the report.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1D51E58-19CA-CAFE-797A-C7185F774E29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0" y="4488366"/>
            <a:ext cx="2835011" cy="697834"/>
          </a:xfrm>
        </p:spPr>
        <p:txBody>
          <a:bodyPr>
            <a:normAutofit lnSpcReduction="10000"/>
          </a:bodyPr>
          <a:lstStyle/>
          <a:p>
            <a:r>
              <a:rPr lang="en-US" noProof="0"/>
              <a:t>Create a custom AI agent based on the reconciliation reports and financial statements for the period closing so that you can query to understand any discrepancies based on the latest status reports.​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195E3E35-33FA-0D12-0D4C-51F4D7909A8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noProof="0"/>
              <a:t>Copilot in Finance in Excel analyzes the reconciliation results and provides insights and suggestions for addressing inconsistencies in the report summary.​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64FBF4E8-A487-C5DC-DE6D-BA2B6A005DE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65FD322C-1E21-CB34-70E8-22F3B103DB7D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F5B0B90B-7C0D-9F80-CDF4-AAD60B70B5D6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9106A69D-1638-5E9D-F812-123B9D61D967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BD97316-62EB-E36A-F02E-FB2828ABDCD5}"/>
              </a:ext>
            </a:extLst>
          </p:cNvPr>
          <p:cNvGrpSpPr/>
          <p:nvPr/>
        </p:nvGrpSpPr>
        <p:grpSpPr>
          <a:xfrm>
            <a:off x="7742143" y="2696146"/>
            <a:ext cx="2361959" cy="360000"/>
            <a:chOff x="577439" y="3137252"/>
            <a:chExt cx="2361959" cy="360000"/>
          </a:xfrm>
        </p:grpSpPr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EA56C751-8A18-0935-E2F8-29015C7BA4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57" name="TextBox 26">
              <a:extLst>
                <a:ext uri="{FF2B5EF4-FFF2-40B4-BE49-F238E27FC236}">
                  <a16:creationId xmlns:a16="http://schemas.microsoft.com/office/drawing/2014/main" id="{953A20B6-D7A2-EE11-16EE-BEB04E6F5E7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163364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</a:p>
            <a:p>
              <a:pPr defTabSz="914367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+Copilot for Finance </a:t>
              </a:r>
              <a:r>
                <a:rPr lang="en-US" sz="900" i="1" noProof="0">
                  <a:solidFill>
                    <a:srgbClr val="0078D4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Preview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CE7AFBEA-780C-7DC7-0590-8AD20AD59A84}"/>
              </a:ext>
            </a:extLst>
          </p:cNvPr>
          <p:cNvGrpSpPr/>
          <p:nvPr/>
        </p:nvGrpSpPr>
        <p:grpSpPr>
          <a:xfrm>
            <a:off x="4282251" y="2702447"/>
            <a:ext cx="2361959" cy="360000"/>
            <a:chOff x="577439" y="3137252"/>
            <a:chExt cx="2361959" cy="360000"/>
          </a:xfrm>
        </p:grpSpPr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EB2B9034-8551-021D-2283-C52A0DEB70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55" name="TextBox 48">
              <a:extLst>
                <a:ext uri="{FF2B5EF4-FFF2-40B4-BE49-F238E27FC236}">
                  <a16:creationId xmlns:a16="http://schemas.microsoft.com/office/drawing/2014/main" id="{09A9B400-39D8-8C4B-4E0E-5F846C86020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163364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+Copilot for Finance </a:t>
              </a:r>
              <a:r>
                <a:rPr lang="en-US" sz="900" i="1" noProof="0">
                  <a:solidFill>
                    <a:srgbClr val="0078D4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Preview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60CA3FA4-FF22-2601-F9CF-ADABD7864CB4}"/>
              </a:ext>
            </a:extLst>
          </p:cNvPr>
          <p:cNvGrpSpPr/>
          <p:nvPr/>
        </p:nvGrpSpPr>
        <p:grpSpPr>
          <a:xfrm>
            <a:off x="889146" y="2702447"/>
            <a:ext cx="2324175" cy="360000"/>
            <a:chOff x="883168" y="2751202"/>
            <a:chExt cx="2324175" cy="360000"/>
          </a:xfrm>
        </p:grpSpPr>
        <p:sp>
          <p:nvSpPr>
            <p:cNvPr id="52" name="TextBox 53">
              <a:extLst>
                <a:ext uri="{FF2B5EF4-FFF2-40B4-BE49-F238E27FC236}">
                  <a16:creationId xmlns:a16="http://schemas.microsoft.com/office/drawing/2014/main" id="{C53493C0-6A5A-B89F-3639-CBB343B08E9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315159" y="284656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</a:p>
          </p:txBody>
        </p:sp>
        <p:pic>
          <p:nvPicPr>
            <p:cNvPr id="53" name="Picture 52" descr="A green square with white x in it&#10;&#10;Description automatically generated">
              <a:extLst>
                <a:ext uri="{FF2B5EF4-FFF2-40B4-BE49-F238E27FC236}">
                  <a16:creationId xmlns:a16="http://schemas.microsoft.com/office/drawing/2014/main" id="{10751351-69D9-41AE-9977-569BF2F0EF4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3168" y="275120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FA1FF2CF-FECB-D815-D5C5-E7D3B899C356}"/>
              </a:ext>
            </a:extLst>
          </p:cNvPr>
          <p:cNvGrpSpPr/>
          <p:nvPr/>
        </p:nvGrpSpPr>
        <p:grpSpPr>
          <a:xfrm>
            <a:off x="7742143" y="5244333"/>
            <a:ext cx="2361959" cy="360000"/>
            <a:chOff x="577439" y="3137252"/>
            <a:chExt cx="2361959" cy="360000"/>
          </a:xfrm>
        </p:grpSpPr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A4EB0BE3-4243-8B99-20B5-0466C55BB6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93EBFC1E-6E98-0AAC-BA04-A1FF1F79CCB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163364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</a:p>
            <a:p>
              <a:pPr defTabSz="914367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+Copilot for Finance </a:t>
              </a:r>
              <a:r>
                <a:rPr lang="en-US" sz="900" i="1" noProof="0">
                  <a:solidFill>
                    <a:srgbClr val="0078D4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Preview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58" name="Picture 57">
            <a:extLst>
              <a:ext uri="{FF2B5EF4-FFF2-40B4-BE49-F238E27FC236}">
                <a16:creationId xmlns:a16="http://schemas.microsoft.com/office/drawing/2014/main" id="{0854704C-83C4-5FFF-CA74-693A588FBC2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77646" y="4357708"/>
            <a:ext cx="1914354" cy="2500291"/>
          </a:xfrm>
          <a:prstGeom prst="rect">
            <a:avLst/>
          </a:prstGeom>
        </p:spPr>
      </p:pic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0BC7DB4C-752E-C591-9412-2C30988B0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12116" y="1119503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44FE4D7-101B-C689-F5F7-C1543E9D0838}"/>
              </a:ext>
            </a:extLst>
          </p:cNvPr>
          <p:cNvGrpSpPr/>
          <p:nvPr/>
        </p:nvGrpSpPr>
        <p:grpSpPr>
          <a:xfrm>
            <a:off x="1665990" y="1114521"/>
            <a:ext cx="1536940" cy="220982"/>
            <a:chOff x="1198144" y="857675"/>
            <a:chExt cx="1536940" cy="220982"/>
          </a:xfrm>
        </p:grpSpPr>
        <p:sp>
          <p:nvSpPr>
            <p:cNvPr id="67" name="Rectangle: Rounded Corners 66">
              <a:extLst>
                <a:ext uri="{FF2B5EF4-FFF2-40B4-BE49-F238E27FC236}">
                  <a16:creationId xmlns:a16="http://schemas.microsoft.com/office/drawing/2014/main" id="{027432EA-ED11-C3AE-6DB1-386C1DCB3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57675"/>
              <a:ext cx="1536940" cy="22098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 panose="020B0702040204020203" pitchFamily="34" charset="0"/>
                </a:rPr>
                <a:t>Time to close</a:t>
              </a:r>
            </a:p>
          </p:txBody>
        </p:sp>
        <p:pic>
          <p:nvPicPr>
            <p:cNvPr id="68" name="Graphic 214">
              <a:extLst>
                <a:ext uri="{FF2B5EF4-FFF2-40B4-BE49-F238E27FC236}">
                  <a16:creationId xmlns:a16="http://schemas.microsoft.com/office/drawing/2014/main" id="{3B5915A2-190D-0B72-EBE6-407C28FEF36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34E974C-4C69-AB73-6245-D7ECBC2332CA}"/>
              </a:ext>
            </a:extLst>
          </p:cNvPr>
          <p:cNvGrpSpPr/>
          <p:nvPr/>
        </p:nvGrpSpPr>
        <p:grpSpPr>
          <a:xfrm>
            <a:off x="3269138" y="1119505"/>
            <a:ext cx="1780844" cy="220982"/>
            <a:chOff x="1198143" y="862657"/>
            <a:chExt cx="1643356" cy="203921"/>
          </a:xfrm>
        </p:grpSpPr>
        <p:sp>
          <p:nvSpPr>
            <p:cNvPr id="65" name="Rectangle: Rounded Corners 64">
              <a:extLst>
                <a:ext uri="{FF2B5EF4-FFF2-40B4-BE49-F238E27FC236}">
                  <a16:creationId xmlns:a16="http://schemas.microsoft.com/office/drawing/2014/main" id="{9A57A202-399D-D746-77B5-175A56C01C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62657"/>
              <a:ext cx="1643356" cy="203921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Times New Roman" panose="02020603050405020304" pitchFamily="18" charset="0"/>
                  <a:cs typeface="+mn-cs"/>
                </a:rPr>
                <a:t>Reduce spending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66" name="Graphic 221">
              <a:extLst>
                <a:ext uri="{FF2B5EF4-FFF2-40B4-BE49-F238E27FC236}">
                  <a16:creationId xmlns:a16="http://schemas.microsoft.com/office/drawing/2014/main" id="{B5EA16F8-D863-EFBF-D52C-0F24506BBE2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AE5351C8-6D68-5C36-5F3B-BAA6CF34CC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511160" y="1114521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5632F9F-89DC-60C3-10B0-C63F632C4D25}"/>
              </a:ext>
            </a:extLst>
          </p:cNvPr>
          <p:cNvGrpSpPr/>
          <p:nvPr/>
        </p:nvGrpSpPr>
        <p:grpSpPr>
          <a:xfrm>
            <a:off x="7553142" y="1114521"/>
            <a:ext cx="1323104" cy="216000"/>
            <a:chOff x="1194743" y="1140160"/>
            <a:chExt cx="1323104" cy="216000"/>
          </a:xfrm>
        </p:grpSpPr>
        <p:sp>
          <p:nvSpPr>
            <p:cNvPr id="63" name="Rectangle: Rounded Corners 62">
              <a:extLst>
                <a:ext uri="{FF2B5EF4-FFF2-40B4-BE49-F238E27FC236}">
                  <a16:creationId xmlns:a16="http://schemas.microsoft.com/office/drawing/2014/main" id="{3C8139B2-AC5B-EBEF-F4D4-7F2152B1D9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32310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Reduce costs</a:t>
              </a:r>
            </a:p>
          </p:txBody>
        </p:sp>
        <p:pic>
          <p:nvPicPr>
            <p:cNvPr id="64" name="Graphic 19">
              <a:extLst>
                <a:ext uri="{FF2B5EF4-FFF2-40B4-BE49-F238E27FC236}">
                  <a16:creationId xmlns:a16="http://schemas.microsoft.com/office/drawing/2014/main" id="{56E44565-3FD5-42DA-3CF0-4C2E53732A7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B1A4374-AAC7-C5E0-D0CC-DA61381A950A}"/>
              </a:ext>
            </a:extLst>
          </p:cNvPr>
          <p:cNvGrpSpPr/>
          <p:nvPr/>
        </p:nvGrpSpPr>
        <p:grpSpPr>
          <a:xfrm>
            <a:off x="842488" y="5300415"/>
            <a:ext cx="1737179" cy="360000"/>
            <a:chOff x="588263" y="3617084"/>
            <a:chExt cx="1737179" cy="360000"/>
          </a:xfrm>
        </p:grpSpPr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0F6E3C84-0C0F-EEA5-2931-BEF17DA47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4" name="TextBox 219">
              <a:extLst>
                <a:ext uri="{FF2B5EF4-FFF2-40B4-BE49-F238E27FC236}">
                  <a16:creationId xmlns:a16="http://schemas.microsoft.com/office/drawing/2014/main" id="{088BBF63-257D-DECF-4A24-563FD9D45D7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278228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99A9794-A227-7C0B-1502-FF2958A929CA}"/>
              </a:ext>
            </a:extLst>
          </p:cNvPr>
          <p:cNvGrpSpPr/>
          <p:nvPr/>
        </p:nvGrpSpPr>
        <p:grpSpPr>
          <a:xfrm>
            <a:off x="4240369" y="5272880"/>
            <a:ext cx="2359825" cy="448163"/>
            <a:chOff x="3288531" y="5923194"/>
            <a:chExt cx="2359825" cy="448163"/>
          </a:xfrm>
        </p:grpSpPr>
        <p:pic>
          <p:nvPicPr>
            <p:cNvPr id="31" name="Picture 30" descr="Copilot Studio Generative AI pricing - Power Platform Community">
              <a:extLst>
                <a:ext uri="{FF2B5EF4-FFF2-40B4-BE49-F238E27FC236}">
                  <a16:creationId xmlns:a16="http://schemas.microsoft.com/office/drawing/2014/main" id="{A032B27A-AA8B-62D9-F078-8DCA53ADD07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3288531" y="5923194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TextBox 263">
              <a:extLst>
                <a:ext uri="{FF2B5EF4-FFF2-40B4-BE49-F238E27FC236}">
                  <a16:creationId xmlns:a16="http://schemas.microsoft.com/office/drawing/2014/main" id="{3398A916-B82E-E05E-AB36-FAF1B5CAD3B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6172" y="5950729"/>
              <a:ext cx="1892184" cy="42062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</a:p>
            <a:p>
              <a:pPr defTabSz="914367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+Connection to Finance ERP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36" name="Graphic 2">
            <a:hlinkClick r:id="rId10"/>
            <a:extLst>
              <a:ext uri="{FF2B5EF4-FFF2-40B4-BE49-F238E27FC236}">
                <a16:creationId xmlns:a16="http://schemas.microsoft.com/office/drawing/2014/main" id="{F036C8EC-18F6-C1A9-1C2C-AC6550C29354}"/>
              </a:ext>
            </a:extLst>
          </p:cNvPr>
          <p:cNvSpPr/>
          <p:nvPr/>
        </p:nvSpPr>
        <p:spPr>
          <a:xfrm>
            <a:off x="5616853" y="434252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76092053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376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Finance | Reconcile financial data to accelerate period closing​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2025-02-11T21:22:20Z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