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0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 </a:t>
            </a:r>
            <a:r>
              <a:rPr lang="en-US" noProof="0"/>
              <a:t>Procurement insight acceleration</a:t>
            </a:r>
            <a:endParaRPr lang="en-US" sz="1400" i="1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Collaborative document review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Customized process documentation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Prepare for a meeting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Interactive brainstorming</a:t>
            </a:r>
          </a:p>
        </p:txBody>
      </p:sp>
      <p:sp>
        <p:nvSpPr>
          <p:cNvPr id="12" name="Text Placeholder 52">
            <a:extLst>
              <a:ext uri="{FF2B5EF4-FFF2-40B4-BE49-F238E27FC236}">
                <a16:creationId xmlns:a16="http://schemas.microsoft.com/office/drawing/2014/main" id="{1C32CB29-5022-6590-6ABD-FE35540E1B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Efficient meeting summaries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Autofit/>
          </a:bodyPr>
          <a:lstStyle/>
          <a:p>
            <a:r>
              <a:rPr lang="en-US" noProof="0"/>
              <a:t>Microsoft 365 Copilot for Finance </a:t>
            </a:r>
            <a:endParaRPr lang="en-US" sz="1100" noProof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r>
              <a:rPr lang="en-US" noProof="0"/>
              <a:t>Utilize Copilot for Finance in Excel to check for spending variances versus product deliverables.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In Outlook, use Copilot for Finance to display information about prior contracts and supplier payments to be confident you are negotiating with the latest info.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US" noProof="0"/>
              <a:t>In the Supplier meetings, use Copilot in Teams to summarize agreements on deliverables and capabilities. Next, assign a rating based on established criteria.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Streamline contract review processes</a:t>
            </a:r>
            <a:r>
              <a:rPr lang="en-US" noProof="0"/>
              <a:t>, Reduce manual effort, and ensure compliance.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Standardize procedures, </a:t>
            </a:r>
            <a:r>
              <a:rPr lang="en-US" noProof="0"/>
              <a:t>reduce errors, and empower team members with comprehensive reference material.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Simplify </a:t>
            </a:r>
            <a:r>
              <a:rPr lang="en-US" noProof="0"/>
              <a:t>the process of finding customer information to prepare for a meeting.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Boost creativity, </a:t>
            </a:r>
            <a:r>
              <a:rPr lang="en-US" noProof="0"/>
              <a:t>foster collaboration, and generate innovative solutions.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Improve meeting efficiency, </a:t>
            </a:r>
            <a:r>
              <a:rPr lang="en-US" noProof="0"/>
              <a:t>capture essential points, and facilitate follow-up actions. 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/>
              <a:t>Use Copilot in Word to generate new supplier contract terms and recommendations for updated preferred vendor lists.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Have Copilot search data from contracts, meetings and emails to create a table of various suppliers organized by service delivered with a detailed assessment.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06257AA-6829-A0A0-551E-21E8F7363F0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69277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8E9BD0F-1E21-96ED-8737-218C5925BD1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8AA25C-0AD8-D1DC-AAF5-CEF416DC9B9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8B6228E-0246-266C-6588-220635943CE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1699628" y="1127774"/>
            <a:ext cx="1371600" cy="216000"/>
            <a:chOff x="2707850" y="862657"/>
            <a:chExt cx="13716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3716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Supply chain costs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005840" cy="216000"/>
            <a:chOff x="1194743" y="1140160"/>
            <a:chExt cx="100584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D77A855-67ED-E3C5-6C3F-662A6B499154}"/>
              </a:ext>
            </a:extLst>
          </p:cNvPr>
          <p:cNvGrpSpPr/>
          <p:nvPr/>
        </p:nvGrpSpPr>
        <p:grpSpPr>
          <a:xfrm>
            <a:off x="804187" y="2708521"/>
            <a:ext cx="1960921" cy="360000"/>
            <a:chOff x="577439" y="3137252"/>
            <a:chExt cx="1960921" cy="360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B01F71F-E3FB-993E-9694-130148999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583FEE0-8AF5-5F12-9237-7C72CB72FF9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3163364"/>
              <a:ext cx="1491147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Finance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 </a:t>
              </a:r>
              <a:r>
                <a:rPr lang="en-US" sz="900" i="1" noProof="0">
                  <a:solidFill>
                    <a:srgbClr val="0078D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Preview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0CFB40-4E6B-C847-DB11-E1804D563437}"/>
              </a:ext>
            </a:extLst>
          </p:cNvPr>
          <p:cNvGrpSpPr/>
          <p:nvPr/>
        </p:nvGrpSpPr>
        <p:grpSpPr>
          <a:xfrm>
            <a:off x="7739914" y="2734959"/>
            <a:ext cx="2351135" cy="360000"/>
            <a:chOff x="588263" y="3617084"/>
            <a:chExt cx="2351135" cy="360000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BC2E3552-D5BC-4989-D1A6-8A76EA159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98416DF-B588-D569-0901-11E93AC4A4C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05E0AAB-245E-3F5B-5604-0CFC390E9C54}"/>
              </a:ext>
            </a:extLst>
          </p:cNvPr>
          <p:cNvGrpSpPr/>
          <p:nvPr/>
        </p:nvGrpSpPr>
        <p:grpSpPr>
          <a:xfrm>
            <a:off x="6256505" y="5118953"/>
            <a:ext cx="2351135" cy="360000"/>
            <a:chOff x="4276273" y="2761669"/>
            <a:chExt cx="2351135" cy="360000"/>
          </a:xfrm>
        </p:grpSpPr>
        <p:pic>
          <p:nvPicPr>
            <p:cNvPr id="21" name="Picture 20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025DED95-46D5-1335-7332-D890091155A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C0E4861-5B08-73CF-29AC-07555AD960F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F794116-8CCC-187A-7C03-A71F7456DAE3}"/>
              </a:ext>
            </a:extLst>
          </p:cNvPr>
          <p:cNvGrpSpPr/>
          <p:nvPr/>
        </p:nvGrpSpPr>
        <p:grpSpPr>
          <a:xfrm>
            <a:off x="2676150" y="5133446"/>
            <a:ext cx="1980138" cy="360000"/>
            <a:chOff x="588263" y="2657420"/>
            <a:chExt cx="1980138" cy="360000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E90FC2C5-CF0F-F173-EA06-B2DC6B8DA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E17A50A-A79C-06E2-D837-0A62B3120BB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52118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907C4066-8502-CA25-DF38-3327A6B61361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grpSp>
        <p:nvGrpSpPr>
          <p:cNvPr id="67" name="Group 66">
            <a:extLst>
              <a:ext uri="{FF2B5EF4-FFF2-40B4-BE49-F238E27FC236}">
                <a16:creationId xmlns:a16="http://schemas.microsoft.com/office/drawing/2014/main" id="{CB35C779-AE1D-C4E0-7E38-53C0D8464A52}"/>
              </a:ext>
            </a:extLst>
          </p:cNvPr>
          <p:cNvGrpSpPr/>
          <p:nvPr/>
        </p:nvGrpSpPr>
        <p:grpSpPr>
          <a:xfrm>
            <a:off x="4274599" y="2696146"/>
            <a:ext cx="1958372" cy="360000"/>
            <a:chOff x="4274599" y="2696146"/>
            <a:chExt cx="1958372" cy="36000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8B6498-FB20-6C00-4060-C8B2BAC1100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41824" y="2732927"/>
              <a:ext cx="1491147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 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Finance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 </a:t>
              </a:r>
              <a:r>
                <a:rPr lang="en-US" sz="900" i="1" noProof="0">
                  <a:solidFill>
                    <a:srgbClr val="0078D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Preview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7B5EF78B-4EE3-FE2B-A69D-BD5FE76B8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74599" y="269614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</p:grpSp>
    </p:spTree>
    <p:extLst>
      <p:ext uri="{BB962C8B-B14F-4D97-AF65-F5344CB8AC3E}">
        <p14:creationId xmlns:p14="http://schemas.microsoft.com/office/powerpoint/2010/main" val="32640887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254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Procurement insight acceleration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