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icrosoft.com/en-us/videoplayer/embed/RW1lGWy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4874349" cy="526298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Finance | </a:t>
            </a:r>
            <a:r>
              <a:rPr lang="en-US" noProof="0" dirty="0"/>
              <a:t>Optimize your financial operations (Microsoft 365 Copilot Chat only)</a:t>
            </a:r>
            <a:endParaRPr lang="en-US" baseline="30000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 Automate workflows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Due Diligence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 Financial analysis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Communicate insights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sz="1100" spc="-10" noProof="0"/>
              <a:t>3. Stay up-to-date with news and trends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Gather competitor information 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 dirty="0"/>
              <a:t>Microsoft 365 Copilot Chat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631C3772-342F-4FD6-5A95-643165ED4B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Microsoft 365 Copilot Chat to write a python script to automate tedious tasks like data collection. </a:t>
            </a:r>
            <a:endParaRPr lang="en-US" noProof="0" dirty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2D90C165-5A22-AD49-413F-BBFE84699A8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Save time by asking Copilot for ideas of how to perform complex financial analyses.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B06B2D23-CCBF-6690-042B-C5E8BB8FD0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Make sure you’re caught up with the latest industry news and trends by asking Copilot for a summary. 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3C7C3787-A270-29E2-F775-3F83A095094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Write a python script to mine data from various websites.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5A9830F1-8C78-66B1-0035-A6C9B57925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Provide a list of likely acquisition targets in the Retail industry in Asia and give the reasons why they are on the list.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658E5A72-7973-0964-283E-D3A19C07158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should I structure a valuation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of a retired manufacturing facility?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4AC18EF1-6481-3786-09B2-6ADCEE22939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b="1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 an investment summary based on the annual report on this web site. Simplify the financial jargon and be sure to include information on key risks and performance metrics.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53BC7101-CDA9-F2FF-EAF1-B93BF34E37A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 a summary that provides insights into the current state of the steel industry based on recent financial news, stock market data, and economic indicators.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B04A2403-A1FB-3F0D-5A28-C8BE33601B2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table comparing the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capabilities of Product X and Product Y.</a:t>
            </a:r>
          </a:p>
        </p:txBody>
      </p:sp>
      <p:sp>
        <p:nvSpPr>
          <p:cNvPr id="128" name="Text Placeholder 127">
            <a:extLst>
              <a:ext uri="{FF2B5EF4-FFF2-40B4-BE49-F238E27FC236}">
                <a16:creationId xmlns:a16="http://schemas.microsoft.com/office/drawing/2014/main" id="{5F906AD2-F959-C693-81DF-44F0A40D9ED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</a:rPr>
              <a:t>Prompt Copilot to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identify potential acquisition targets in specific geographies.</a:t>
            </a:r>
          </a:p>
        </p:txBody>
      </p:sp>
      <p:sp>
        <p:nvSpPr>
          <p:cNvPr id="129" name="Text Placeholder 128">
            <a:extLst>
              <a:ext uri="{FF2B5EF4-FFF2-40B4-BE49-F238E27FC236}">
                <a16:creationId xmlns:a16="http://schemas.microsoft.com/office/drawing/2014/main" id="{7F475A14-4D3F-5C94-7872-B54C6AF110A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Relay key insights to your audience by using Copilot to generate content like reports, investments summaries, financial briefs and more.  </a:t>
            </a:r>
          </a:p>
        </p:txBody>
      </p:sp>
      <p:sp>
        <p:nvSpPr>
          <p:cNvPr id="130" name="Text Placeholder 129">
            <a:extLst>
              <a:ext uri="{FF2B5EF4-FFF2-40B4-BE49-F238E27FC236}">
                <a16:creationId xmlns:a16="http://schemas.microsoft.com/office/drawing/2014/main" id="{0E41FD3E-ADDE-5F90-090B-C293D7A16B2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-1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Prompt Copilot to compare product capabilities to perform an accurate Total Cost of Ownership analysis for a product pricing update.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spending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280160" cy="216000"/>
            <a:chOff x="2707850" y="862657"/>
            <a:chExt cx="128016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2801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Risk management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7DCC9920-2057-6FAC-71CF-35D247A6348C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4276273" y="2761669"/>
            <a:chExt cx="2351135" cy="360000"/>
          </a:xfrm>
        </p:grpSpPr>
        <p:pic>
          <p:nvPicPr>
            <p:cNvPr id="166" name="Picture 165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76B788F0-14C1-A9AD-BD5B-74CBE26C9A7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59FD73FA-5C36-2D61-4909-BCB130ADBD6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B0DA160-594A-644A-F94F-6FD797E12EF8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4276273" y="2761669"/>
            <a:chExt cx="2351135" cy="360000"/>
          </a:xfrm>
        </p:grpSpPr>
        <p:pic>
          <p:nvPicPr>
            <p:cNvPr id="169" name="Picture 168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FDBC21D9-E0BD-8BAA-F9C1-928C444D7E1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041E901A-BBC8-3DB2-68E3-091380D7A8E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359E03A9-3A7F-A1A9-C535-97A339B53FD6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7739914" y="2761669"/>
            <a:chExt cx="2351135" cy="360000"/>
          </a:xfrm>
        </p:grpSpPr>
        <p:pic>
          <p:nvPicPr>
            <p:cNvPr id="172" name="Picture 171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96EFAFEE-66C0-F453-75C1-09EC23DAAEA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8C446B2D-6371-1DB0-87D8-D9370CE7A6A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E493938C-D51C-407C-6225-5CA3362416BA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4276273" y="2761669"/>
            <a:chExt cx="2351135" cy="360000"/>
          </a:xfrm>
        </p:grpSpPr>
        <p:pic>
          <p:nvPicPr>
            <p:cNvPr id="175" name="Picture 174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3C49959A-A839-554B-EDF1-46484E6FA71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1C3254DE-B01E-CCB5-26A8-575E8A6C2C6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31D3343C-1AB8-22FE-765A-707D2F2AC132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4276273" y="2761669"/>
            <a:chExt cx="2351135" cy="360000"/>
          </a:xfrm>
        </p:grpSpPr>
        <p:pic>
          <p:nvPicPr>
            <p:cNvPr id="178" name="Picture 177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F1A8CA92-821B-BB63-48D7-6CB0758B74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46750103-5BF4-F1CA-E767-85AFF7A417F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BE3C85FE-2A03-99BA-3AB5-A49A935A0F3F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7739914" y="2761669"/>
            <a:chExt cx="2351135" cy="360000"/>
          </a:xfrm>
        </p:grpSpPr>
        <p:pic>
          <p:nvPicPr>
            <p:cNvPr id="181" name="Picture 180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044AA02D-D30A-7A50-1322-571B7AA8912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98C0C57E-0BA5-4A46-90CC-F2987F12DA1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5" name="Text Placeholder 40">
            <a:extLst>
              <a:ext uri="{FF2B5EF4-FFF2-40B4-BE49-F238E27FC236}">
                <a16:creationId xmlns:a16="http://schemas.microsoft.com/office/drawing/2014/main" id="{1D53EDAD-1528-FEEC-68AA-2571F12BAF9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2" name="Text Placeholder 41">
            <a:extLst>
              <a:ext uri="{FF2B5EF4-FFF2-40B4-BE49-F238E27FC236}">
                <a16:creationId xmlns:a16="http://schemas.microsoft.com/office/drawing/2014/main" id="{5E4E1E7B-855F-424E-F135-A94674818E3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13" name="Text Placeholder 42">
            <a:extLst>
              <a:ext uri="{FF2B5EF4-FFF2-40B4-BE49-F238E27FC236}">
                <a16:creationId xmlns:a16="http://schemas.microsoft.com/office/drawing/2014/main" id="{D62CEF0B-383A-992D-0CB9-B048025EDE3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5283F2E-0731-7F4C-9F78-1E5F23789B8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Start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286E033-E957-9A26-FEB4-1B8FB2BA847A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7" name="Rectangle: Rounded Corners 6">
              <a:extLst>
                <a:ext uri="{FF2B5EF4-FFF2-40B4-BE49-F238E27FC236}">
                  <a16:creationId xmlns:a16="http://schemas.microsoft.com/office/drawing/2014/main" id="{8FD958DD-87E5-4218-D786-3470DAFA1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30427438-43FD-E9E1-78D2-977C6BAE5FE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A0AD926-F13F-15A6-1848-76C1E6C8DA3E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20" name="Rectangle: Rounded Corners 6">
              <a:extLst>
                <a:ext uri="{FF2B5EF4-FFF2-40B4-BE49-F238E27FC236}">
                  <a16:creationId xmlns:a16="http://schemas.microsoft.com/office/drawing/2014/main" id="{3CEB7458-77DF-91DB-EF33-07E90ACDD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C3AD8E44-E80A-1727-4171-686DC7F9AC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14" name="Graphic 2">
            <a:hlinkClick r:id="rId8"/>
            <a:extLst>
              <a:ext uri="{FF2B5EF4-FFF2-40B4-BE49-F238E27FC236}">
                <a16:creationId xmlns:a16="http://schemas.microsoft.com/office/drawing/2014/main" id="{D044D124-3838-42B0-BC89-37B35F12CD78}"/>
              </a:ext>
            </a:extLst>
          </p:cNvPr>
          <p:cNvSpPr/>
          <p:nvPr/>
        </p:nvSpPr>
        <p:spPr>
          <a:xfrm>
            <a:off x="5386060" y="427937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4D673C-9715-5619-0263-1D39670089F1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3145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311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Optimize your financial operations (Microsoft 365 Copilot Chat only)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