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9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1AC773-217D-B93C-625F-27C5502E4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5672138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Finance | </a:t>
            </a:r>
            <a:r>
              <a:rPr lang="en-US" noProof="0"/>
              <a:t>Launch a new Accounting app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66E64E6-DACB-9E61-4FB5-2DF95508666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Recap meeting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A62AF6B-8392-19D6-4008-8B9EDDD439E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/>
              <a:t>6. Draft an email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B43261E-C01B-AAF7-FB79-BCB449EDE01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Discover documents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07F03A-7B5E-43DB-6297-704D97B841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Generate a training presentation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DB7B1D6-90AA-812D-38AC-4FC308D8258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Create training document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A6375-D732-AEEC-8F08-CB20AB56EF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Brainstorm FAQs</a:t>
            </a:r>
          </a:p>
        </p:txBody>
      </p:sp>
      <p:sp>
        <p:nvSpPr>
          <p:cNvPr id="186" name="Text Placeholder 185">
            <a:extLst>
              <a:ext uri="{FF2B5EF4-FFF2-40B4-BE49-F238E27FC236}">
                <a16:creationId xmlns:a16="http://schemas.microsoft.com/office/drawing/2014/main" id="{8B5C2D03-DCAF-3A2F-F520-91089D02E4F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54DA43BF-27DA-18DC-4156-F4DFA372A3B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Catch up on a missed meeting where a new financial work tool was demoed to the department.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DFAA1302-2EE7-1506-EECB-8E1FD4BC0A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Ask Copilot to identify all documents associated with the new financial tool and summarize the relevant documents to be used in a self-serve training presentation.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D35CA13-2728-4770-A7A0-12C46E1A0D3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Have Copilot generate a training outline and draft content associated with the tool documentation.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cs typeface="Segoe UI" pitchFamily="34" charset="0"/>
            </a:endParaRP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35B23717-6A49-763F-4593-5298588A779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Action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Review</a:t>
            </a:r>
            <a:r>
              <a:rPr kumimoji="0" lang="en-US" sz="900" b="1" i="0" u="none" strike="noStrike" kern="1200" cap="none" spc="0" normalizeH="0" baseline="0" noProof="0">
                <a:ln w="3175"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 the main topics discussed.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F22A82A7-9F1F-5F11-D809-CBA58789DEA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Drafting with Copilot: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notifying users of the new training content and ask them for feedback by the end of the week.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BE1B789E-60DD-8094-00D4-D62DC818F33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Summarize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the relevant documents and topics associated with the new tool.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endParaRPr kumimoji="0" lang="en-US" sz="900" b="0" i="0" u="none" strike="noStrike" kern="0" cap="none" spc="0" normalizeH="0" baseline="0" noProof="0">
              <a:ln>
                <a:noFill/>
              </a:ln>
              <a:solidFill>
                <a:srgbClr val="1A1A1A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E2738856-4CB8-34F6-AA3C-7A7236C1D5C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presentation from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[tooltraining.docx]. Then,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add an image of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the process to illustrate the workflow.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859616B7-8E50-64FC-7EA0-D0A660C74C3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 training document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for the specified audience that covers topics associated with user onboarding and adoption.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A1B837A1-7CCC-C4E0-0E73-4EC4B06E5DF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Example </a:t>
            </a:r>
            <a:r>
              <a:rPr lang="en-US" noProof="0">
                <a:solidFill>
                  <a:srgbClr val="000000"/>
                </a:solidFill>
                <a:latin typeface="Segoe UI"/>
                <a:cs typeface="+mn-cs"/>
              </a:rPr>
              <a:t>prompt: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Brainstorm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frequently asked questions for a new financial work tool.</a:t>
            </a: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48603907-06D4-F7EA-2027-C0EB96800AB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Solicit feedback from a small group of users to refine the training presentation.</a:t>
            </a:r>
          </a:p>
        </p:txBody>
      </p:sp>
      <p:sp>
        <p:nvSpPr>
          <p:cNvPr id="63" name="Text Placeholder 62">
            <a:extLst>
              <a:ext uri="{FF2B5EF4-FFF2-40B4-BE49-F238E27FC236}">
                <a16:creationId xmlns:a16="http://schemas.microsoft.com/office/drawing/2014/main" id="{44E04585-C897-BDA7-EAC3-DBB4D58AC212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Turn the Microsoft Word document into a great training presentation including relevant visualizations and images.</a:t>
            </a:r>
          </a:p>
        </p:txBody>
      </p:sp>
      <p:sp>
        <p:nvSpPr>
          <p:cNvPr id="128" name="Text Placeholder 127">
            <a:extLst>
              <a:ext uri="{FF2B5EF4-FFF2-40B4-BE49-F238E27FC236}">
                <a16:creationId xmlns:a16="http://schemas.microsoft.com/office/drawing/2014/main" id="{7DC995A1-EF0D-39E0-5866-47670AB7E5A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kern="0" noProof="0">
                <a:solidFill>
                  <a:srgbClr val="1A1A1A"/>
                </a:solidFill>
                <a:latin typeface="Segoe UI"/>
              </a:rPr>
              <a:t>Use Copilot to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create a FAQ section to address potential blockers and common issues a new user may encounter. Add this to the MS Word document.</a:t>
            </a:r>
          </a:p>
        </p:txBody>
      </p: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09253ABA-A42A-083A-C33A-EE8593EDA3A5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163" name="Picture 162">
              <a:extLst>
                <a:ext uri="{FF2B5EF4-FFF2-40B4-BE49-F238E27FC236}">
                  <a16:creationId xmlns:a16="http://schemas.microsoft.com/office/drawing/2014/main" id="{9BDA98C0-05EF-8C7B-96CB-FFE5A83746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64" name="TextBox 163">
              <a:extLst>
                <a:ext uri="{FF2B5EF4-FFF2-40B4-BE49-F238E27FC236}">
                  <a16:creationId xmlns:a16="http://schemas.microsoft.com/office/drawing/2014/main" id="{258662C0-F112-6D89-CEC9-74062C1A97D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95B05749-B292-BE41-C497-DD5BD0FC5EE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/>
          <p:nvPr/>
        </p:nvSpPr>
        <p:spPr>
          <a:xfrm>
            <a:off x="4735224" y="5254209"/>
            <a:ext cx="1892184" cy="16927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marR="0" lvl="0" indent="0" algn="l" defTabSz="91436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rPr>
              <a:t>Copilot in PowerPoint</a:t>
            </a:r>
            <a:endParaRPr kumimoji="0" lang="en-US" sz="1100" b="0" i="0" u="none" strike="noStrike" kern="1200" cap="none" spc="0" normalizeH="0" baseline="30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Semibold"/>
              <a:ea typeface="+mn-ea"/>
              <a:cs typeface="+mn-cs"/>
            </a:endParaRP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C2AABC0A-F75F-F40B-D4A1-5F0811812E43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3617084"/>
            <a:chExt cx="2351135" cy="360000"/>
          </a:xfrm>
        </p:grpSpPr>
        <p:pic>
          <p:nvPicPr>
            <p:cNvPr id="169" name="Picture 168">
              <a:extLst>
                <a:ext uri="{FF2B5EF4-FFF2-40B4-BE49-F238E27FC236}">
                  <a16:creationId xmlns:a16="http://schemas.microsoft.com/office/drawing/2014/main" id="{0F416319-CAA9-9E18-9D1D-1CFB7E13552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id="{64816D6E-3B29-FC06-DA9A-6C124E87CF88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32111690-86B4-76E5-1D21-E7129150D2F9}"/>
              </a:ext>
            </a:extLst>
          </p:cNvPr>
          <p:cNvGrpSpPr/>
          <p:nvPr/>
        </p:nvGrpSpPr>
        <p:grpSpPr>
          <a:xfrm>
            <a:off x="7739914" y="2761669"/>
            <a:ext cx="2351135" cy="360000"/>
            <a:chOff x="588263" y="1217924"/>
            <a:chExt cx="2351135" cy="360000"/>
          </a:xfrm>
        </p:grpSpPr>
        <p:pic>
          <p:nvPicPr>
            <p:cNvPr id="172" name="Picture 171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BAB643A2-F5FE-A6AE-C4B9-83F102A4FC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id="{ACFD00A7-632E-05B8-9397-98707DFBC9F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4" name="Group 173">
            <a:extLst>
              <a:ext uri="{FF2B5EF4-FFF2-40B4-BE49-F238E27FC236}">
                <a16:creationId xmlns:a16="http://schemas.microsoft.com/office/drawing/2014/main" id="{5512DD57-7BBD-51C7-07A1-41310732583F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1217924"/>
            <a:chExt cx="2351135" cy="360000"/>
          </a:xfrm>
        </p:grpSpPr>
        <p:pic>
          <p:nvPicPr>
            <p:cNvPr id="175" name="Picture 174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F04926E6-3822-197E-A2C7-0EBDCFD3F6B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id="{FCEE8335-CA00-7BD4-E4F6-6A118DFC13C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CA955C1-CAB2-7555-852D-B818158DB57B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1217924"/>
            <a:chExt cx="2351135" cy="360000"/>
          </a:xfrm>
        </p:grpSpPr>
        <p:pic>
          <p:nvPicPr>
            <p:cNvPr id="178" name="Picture 177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8FC9D824-C95E-40D6-6041-85E914C9614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9" name="TextBox 178">
              <a:extLst>
                <a:ext uri="{FF2B5EF4-FFF2-40B4-BE49-F238E27FC236}">
                  <a16:creationId xmlns:a16="http://schemas.microsoft.com/office/drawing/2014/main" id="{99A8A333-BE87-E8D2-A087-9A00AD186B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sp>
        <p:nvSpPr>
          <p:cNvPr id="5" name="Text Placeholder 40">
            <a:extLst>
              <a:ext uri="{FF2B5EF4-FFF2-40B4-BE49-F238E27FC236}">
                <a16:creationId xmlns:a16="http://schemas.microsoft.com/office/drawing/2014/main" id="{00FFCB84-CE92-E0CE-0778-EC8620553293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2" name="Text Placeholder 41">
            <a:extLst>
              <a:ext uri="{FF2B5EF4-FFF2-40B4-BE49-F238E27FC236}">
                <a16:creationId xmlns:a16="http://schemas.microsoft.com/office/drawing/2014/main" id="{A4930918-18A2-D4CA-260A-3DAA632D1E1D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3" name="Text Placeholder 42">
            <a:extLst>
              <a:ext uri="{FF2B5EF4-FFF2-40B4-BE49-F238E27FC236}">
                <a16:creationId xmlns:a16="http://schemas.microsoft.com/office/drawing/2014/main" id="{0B52CF01-DA1A-0B37-C0DC-6D18ADE8F0FC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4DB25C8-56CD-E8B1-B358-42416B33F9D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endParaRPr lang="en-US" noProof="0"/>
          </a:p>
        </p:txBody>
      </p:sp>
      <p:sp>
        <p:nvSpPr>
          <p:cNvPr id="16" name="Rectangle: Rounded Corners 6">
            <a:extLst>
              <a:ext uri="{FF2B5EF4-FFF2-40B4-BE49-F238E27FC236}">
                <a16:creationId xmlns:a16="http://schemas.microsoft.com/office/drawing/2014/main" id="{F480FAD3-079E-550C-9480-45819543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0B6C415-6152-C6E4-02A6-70DB3ECDB982}"/>
              </a:ext>
            </a:extLst>
          </p:cNvPr>
          <p:cNvGrpSpPr/>
          <p:nvPr/>
        </p:nvGrpSpPr>
        <p:grpSpPr>
          <a:xfrm>
            <a:off x="1624328" y="1132756"/>
            <a:ext cx="1332000" cy="216000"/>
            <a:chOff x="1198144" y="862657"/>
            <a:chExt cx="1332000" cy="216000"/>
          </a:xfrm>
        </p:grpSpPr>
        <p:sp>
          <p:nvSpPr>
            <p:cNvPr id="18" name="Rectangle: Rounded Corners 6">
              <a:extLst>
                <a:ext uri="{FF2B5EF4-FFF2-40B4-BE49-F238E27FC236}">
                  <a16:creationId xmlns:a16="http://schemas.microsoft.com/office/drawing/2014/main" id="{FB5B7C1C-9395-6200-CBD3-AB03F4A8FF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Reduce spending</a:t>
              </a:r>
            </a:p>
          </p:txBody>
        </p:sp>
        <p:pic>
          <p:nvPicPr>
            <p:cNvPr id="19" name="Graphic 18">
              <a:extLst>
                <a:ext uri="{FF2B5EF4-FFF2-40B4-BE49-F238E27FC236}">
                  <a16:creationId xmlns:a16="http://schemas.microsoft.com/office/drawing/2014/main" id="{F146DEC7-3837-CBAF-9FD5-8E1574A9CC8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40" name="Rectangle: Rounded Corners 6">
            <a:extLst>
              <a:ext uri="{FF2B5EF4-FFF2-40B4-BE49-F238E27FC236}">
                <a16:creationId xmlns:a16="http://schemas.microsoft.com/office/drawing/2014/main" id="{B8EA06B5-D7C1-4462-ACD1-6F370F8FF2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57DD73-5C50-2216-F30E-E6097893D084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2" name="Rectangle: Rounded Corners 6">
              <a:extLst>
                <a:ext uri="{FF2B5EF4-FFF2-40B4-BE49-F238E27FC236}">
                  <a16:creationId xmlns:a16="http://schemas.microsoft.com/office/drawing/2014/main" id="{88BF0461-AF10-C04B-1CFE-70B335638B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43" name="Graphic 42">
              <a:extLst>
                <a:ext uri="{FF2B5EF4-FFF2-40B4-BE49-F238E27FC236}">
                  <a16:creationId xmlns:a16="http://schemas.microsoft.com/office/drawing/2014/main" id="{A52EF4F0-DF0F-E5A6-4388-44183A71E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C70387FE-F4D5-8F68-6934-92EC3158619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45" name="Rectangle: Rounded Corners 6">
              <a:extLst>
                <a:ext uri="{FF2B5EF4-FFF2-40B4-BE49-F238E27FC236}">
                  <a16:creationId xmlns:a16="http://schemas.microsoft.com/office/drawing/2014/main" id="{C57B85CB-7DFA-BECD-3577-3F4BBCA23C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46" name="Graphic 45">
              <a:extLst>
                <a:ext uri="{FF2B5EF4-FFF2-40B4-BE49-F238E27FC236}">
                  <a16:creationId xmlns:a16="http://schemas.microsoft.com/office/drawing/2014/main" id="{C1C197A5-6921-CC46-9F1B-D5D15A7954B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A15D851F-28A8-AFCB-FAB7-EA8D33238265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77646" y="4357708"/>
            <a:ext cx="1914354" cy="250029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18BD7E6-4BC0-BECC-C4CD-163161C2D6DE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76273" y="5158847"/>
            <a:ext cx="360000" cy="360000"/>
          </a:xfrm>
          <a:prstGeom prst="ellipse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60876895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1726</TotalTime>
  <Words>292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Finance | Launch a new Accounting app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2025-02-11T21:37:24Z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