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hyperlink" Target="https://www.youtube.com/watch?v=zkyzrLwRw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D5F7-6528-800E-352A-BEC84267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</a:t>
            </a:r>
            <a:r>
              <a:rPr lang="en-US" sz="1800" b="0" i="0" u="none" strike="noStrike" noProof="0">
                <a:solidFill>
                  <a:srgbClr val="000000"/>
                </a:solidFill>
                <a:effectLst/>
                <a:latin typeface="Segoe UI Semibold" panose="020B0702040204020203" pitchFamily="34" charset="0"/>
              </a:rPr>
              <a:t> Intelligent sales forecasting</a:t>
            </a:r>
            <a:r>
              <a:rPr lang="en-US" sz="1800" b="0" i="0" noProof="0">
                <a:solidFill>
                  <a:srgbClr val="000000"/>
                </a:solidFill>
                <a:effectLst/>
                <a:latin typeface="Segoe UI Semibold" panose="020B0702040204020203" pitchFamily="34" charset="0"/>
              </a:rPr>
              <a:t>​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8EB65-789E-928F-75C9-1C2EA8AAAB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Prepare and cleanse data​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51818-A0C0-FB4A-0BB0-3B19BCC6E4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Communicate forecasts​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96BBA-BEDE-7A6C-26C0-BDF987A77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Analyze sales patterns​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7351DF-8C19-90E6-F51F-46F3A078D1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Evaluate and adjust forecasts​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EC60D1-734C-3544-A7A7-E008CF9D9E4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Query the data​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AA0E92-D8FD-3AB3-8E67-CA5C490DD0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Forecast annual sales​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8AC4C62-CFA6-FA5E-1FAA-CC4237A22F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2B53324-3B52-54D3-3743-DDF2DBFB8D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Aggregate historical sales data into an Excel spreadsheet, then use Copilot for guidance on how to standardize the data formatting.​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2C4867A-9819-1328-8015-54954830D6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in Excel to run an advanced analysis on the data, getting deeper analysis results using Python.​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60C88C-DC22-9FF2-9249-FF4F683BE8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Use Copilot in Excel to ask specific questions about the data.​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A87C7C7-E26B-894D-C089-6C254EBECC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Example prompt: Suggest formulas to standardize the data formatting, including removing trailing spaces and correcting capitalization.​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6A13F13-E6BB-0C4E-FAFC-AB98A9D8B8D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Example prompt: Create a summary of the forecast highlighting the top three product categories.​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44194D1-EA94-4C63-8D86-0FD954B3A2B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Example prompt: Suggest formulas to standardize the data formatting, including removing trailing spaces and correcting capitalization.​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DE56448-081F-F435-B2FA-44E722D5868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Action: Adjust the Python code in the workbook to refine and rerun the forecast as needed.​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AD87BB6-EB96-05D1-2E5F-C5F6FBD8E30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Example prompt: What are my top 3 product categories, by revenue, over the last 3 years?​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95C841-7F91-25E2-11EA-5F671C5DB32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Example prompt: Forecast revenue by category for the next two years, with historic data in a single chart.​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D67DC02-A9AD-7497-15C0-804CB5DD751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Create a summary of the forecast and share the results with the team.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AAB3699-3927-B12C-287C-6B73C7434EB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Evaluate the forecast output and adjust the forecast model if needed.​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126574E-0915-8728-D3BD-DF431062407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Use Copilot in Excel to forecast annual sales.​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60D13C2-F77D-8F6E-377C-4AE5172D20E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28904FA-4D2C-C441-E32F-9329545EE33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4C4FEBB-EB57-8DAB-B4B5-6BA472175F8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BA771CA-467F-43FB-A2C4-8E4AA7C9EBA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90FBFA-1946-51E9-F33C-9B2D3281AE68}"/>
              </a:ext>
            </a:extLst>
          </p:cNvPr>
          <p:cNvGrpSpPr/>
          <p:nvPr/>
        </p:nvGrpSpPr>
        <p:grpSpPr>
          <a:xfrm>
            <a:off x="7742143" y="2696146"/>
            <a:ext cx="2361959" cy="360000"/>
            <a:chOff x="577439" y="3137252"/>
            <a:chExt cx="2361959" cy="360000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2FE33A1F-9D9A-ADBF-F138-BD1AECF27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55A45D43-7DEB-C19A-C498-6FE3754E887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79CE68D-E6B5-1D72-6DC0-E743375FA6DE}"/>
              </a:ext>
            </a:extLst>
          </p:cNvPr>
          <p:cNvGrpSpPr/>
          <p:nvPr/>
        </p:nvGrpSpPr>
        <p:grpSpPr>
          <a:xfrm>
            <a:off x="4282251" y="2702447"/>
            <a:ext cx="2361959" cy="360000"/>
            <a:chOff x="577439" y="3137252"/>
            <a:chExt cx="2361959" cy="36000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AABB1180-8082-6C3D-87F0-0C192C1EF7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55" name="TextBox 48">
              <a:extLst>
                <a:ext uri="{FF2B5EF4-FFF2-40B4-BE49-F238E27FC236}">
                  <a16:creationId xmlns:a16="http://schemas.microsoft.com/office/drawing/2014/main" id="{51C1D4E6-AD72-B0C1-7952-10B3C9EDC6D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E38EE7A-6DA0-6187-C6F4-0821E72A2415}"/>
              </a:ext>
            </a:extLst>
          </p:cNvPr>
          <p:cNvGrpSpPr/>
          <p:nvPr/>
        </p:nvGrpSpPr>
        <p:grpSpPr>
          <a:xfrm>
            <a:off x="889146" y="2702447"/>
            <a:ext cx="2324175" cy="360000"/>
            <a:chOff x="883168" y="2751202"/>
            <a:chExt cx="2324175" cy="360000"/>
          </a:xfrm>
        </p:grpSpPr>
        <p:sp>
          <p:nvSpPr>
            <p:cNvPr id="52" name="TextBox 53">
              <a:extLst>
                <a:ext uri="{FF2B5EF4-FFF2-40B4-BE49-F238E27FC236}">
                  <a16:creationId xmlns:a16="http://schemas.microsoft.com/office/drawing/2014/main" id="{CE0D4649-74E1-5915-65B4-BDAEF59F525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53" name="Picture 52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C50B94FE-E2DF-789B-76AF-F4FA705300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B2CC33-8ABE-9E60-B131-741392159ADB}"/>
              </a:ext>
            </a:extLst>
          </p:cNvPr>
          <p:cNvGrpSpPr/>
          <p:nvPr/>
        </p:nvGrpSpPr>
        <p:grpSpPr>
          <a:xfrm>
            <a:off x="7742143" y="5078077"/>
            <a:ext cx="2361959" cy="360000"/>
            <a:chOff x="577439" y="3137252"/>
            <a:chExt cx="2361959" cy="360000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8D281C57-BA26-D751-B9D1-6AA8C2308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8263FC6C-3DB5-B971-3DE9-3E707079BB7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EB3F296-0B99-28F3-EA67-08F451010B91}"/>
              </a:ext>
            </a:extLst>
          </p:cNvPr>
          <p:cNvGrpSpPr/>
          <p:nvPr/>
        </p:nvGrpSpPr>
        <p:grpSpPr>
          <a:xfrm>
            <a:off x="4282251" y="5078077"/>
            <a:ext cx="2361959" cy="360000"/>
            <a:chOff x="577439" y="3137252"/>
            <a:chExt cx="2361959" cy="360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5822091F-C1C6-8B6B-D57E-2E121F13D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9" name="TextBox 71">
              <a:extLst>
                <a:ext uri="{FF2B5EF4-FFF2-40B4-BE49-F238E27FC236}">
                  <a16:creationId xmlns:a16="http://schemas.microsoft.com/office/drawing/2014/main" id="{E6232CDB-DA04-D94A-9B84-614545D2C3E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1B6404-3883-EC55-84C6-4147EFCB2AB5}"/>
              </a:ext>
            </a:extLst>
          </p:cNvPr>
          <p:cNvGrpSpPr/>
          <p:nvPr/>
        </p:nvGrpSpPr>
        <p:grpSpPr>
          <a:xfrm>
            <a:off x="887457" y="5073869"/>
            <a:ext cx="2361959" cy="360000"/>
            <a:chOff x="577439" y="3137252"/>
            <a:chExt cx="2361959" cy="36000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9726D423-DA8F-EF18-6C50-E7AB45944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7" name="TextBox 76">
              <a:extLst>
                <a:ext uri="{FF2B5EF4-FFF2-40B4-BE49-F238E27FC236}">
                  <a16:creationId xmlns:a16="http://schemas.microsoft.com/office/drawing/2014/main" id="{3A2A6EE7-1F8A-661E-5E63-75D3F2288A0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24A9249E-9AFA-5A97-AC0E-CDF3D271D3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sp>
        <p:nvSpPr>
          <p:cNvPr id="60" name="Graphic 2">
            <a:hlinkClick r:id="rId4"/>
            <a:extLst>
              <a:ext uri="{FF2B5EF4-FFF2-40B4-BE49-F238E27FC236}">
                <a16:creationId xmlns:a16="http://schemas.microsoft.com/office/drawing/2014/main" id="{C4F07335-E81E-6B69-D238-C66C734A9A1C}"/>
              </a:ext>
            </a:extLst>
          </p:cNvPr>
          <p:cNvSpPr/>
          <p:nvPr/>
        </p:nvSpPr>
        <p:spPr>
          <a:xfrm>
            <a:off x="4752026" y="437935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955928E-137B-947C-05BF-787E4ED9B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22507" y="1077939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00EBA3E-20C0-324D-0950-8267665746A7}"/>
              </a:ext>
            </a:extLst>
          </p:cNvPr>
          <p:cNvGrpSpPr/>
          <p:nvPr/>
        </p:nvGrpSpPr>
        <p:grpSpPr>
          <a:xfrm>
            <a:off x="1676381" y="1072957"/>
            <a:ext cx="1536940" cy="220982"/>
            <a:chOff x="1198144" y="857675"/>
            <a:chExt cx="1536940" cy="220982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30BFD82F-A10D-2DA9-FFB5-BCD33270A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57675"/>
              <a:ext cx="1536940" cy="22098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 panose="020B0702040204020203" pitchFamily="34" charset="0"/>
                </a:rPr>
                <a:t>Risk management</a:t>
              </a:r>
            </a:p>
          </p:txBody>
        </p:sp>
        <p:pic>
          <p:nvPicPr>
            <p:cNvPr id="68" name="Graphic 214">
              <a:extLst>
                <a:ext uri="{FF2B5EF4-FFF2-40B4-BE49-F238E27FC236}">
                  <a16:creationId xmlns:a16="http://schemas.microsoft.com/office/drawing/2014/main" id="{FDD23430-EDF8-093A-43F2-05D084C958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2A81402-E1C5-EAEF-197E-96C243A0E5FA}"/>
              </a:ext>
            </a:extLst>
          </p:cNvPr>
          <p:cNvGrpSpPr/>
          <p:nvPr/>
        </p:nvGrpSpPr>
        <p:grpSpPr>
          <a:xfrm>
            <a:off x="3279529" y="1077939"/>
            <a:ext cx="1574611" cy="239470"/>
            <a:chOff x="1198143" y="862657"/>
            <a:chExt cx="1453045" cy="220982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5DB013DE-6539-5291-E053-5EB0BC5165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453045" cy="22098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Times New Roman" panose="02020603050405020304" pitchFamily="18" charset="0"/>
                  <a:cs typeface="+mn-cs"/>
                </a:rPr>
                <a:t>Improve profit margin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6" name="Graphic 221">
              <a:extLst>
                <a:ext uri="{FF2B5EF4-FFF2-40B4-BE49-F238E27FC236}">
                  <a16:creationId xmlns:a16="http://schemas.microsoft.com/office/drawing/2014/main" id="{51DB1657-225F-5EC1-B776-6ED723EEF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369A97B-C4D6-AC2C-C62E-CE3D931EC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521551" y="1072957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2F8D0B3-4368-E225-13A6-3E0F06DFB5DA}"/>
              </a:ext>
            </a:extLst>
          </p:cNvPr>
          <p:cNvGrpSpPr/>
          <p:nvPr/>
        </p:nvGrpSpPr>
        <p:grpSpPr>
          <a:xfrm>
            <a:off x="7563533" y="1072957"/>
            <a:ext cx="1323104" cy="216000"/>
            <a:chOff x="1194743" y="1140160"/>
            <a:chExt cx="1323104" cy="216000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200CEA49-E364-642F-FF07-FAF35F242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32310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64" name="Graphic 19">
              <a:extLst>
                <a:ext uri="{FF2B5EF4-FFF2-40B4-BE49-F238E27FC236}">
                  <a16:creationId xmlns:a16="http://schemas.microsoft.com/office/drawing/2014/main" id="{07933CD6-DE0D-6569-FF38-87DB50DB34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D2F562-F3CF-7DF7-5FA6-828814E528B7}"/>
              </a:ext>
            </a:extLst>
          </p:cNvPr>
          <p:cNvGrpSpPr/>
          <p:nvPr/>
        </p:nvGrpSpPr>
        <p:grpSpPr>
          <a:xfrm>
            <a:off x="8954542" y="1068903"/>
            <a:ext cx="1323104" cy="216000"/>
            <a:chOff x="1194743" y="1140160"/>
            <a:chExt cx="1323104" cy="216000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CD5CEABF-B2E0-767B-4176-C07952C38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32310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1" name="Graphic 19">
              <a:extLst>
                <a:ext uri="{FF2B5EF4-FFF2-40B4-BE49-F238E27FC236}">
                  <a16:creationId xmlns:a16="http://schemas.microsoft.com/office/drawing/2014/main" id="{D485E8D1-CE31-C56F-0AE9-645456E16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44328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291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Intelligent sales forecasting​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