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3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hyperlink" Target="https://www.youtube.com/watch?v=zkyzrLwRwl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7D5F7-6528-800E-352A-BEC842678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Finance |</a:t>
            </a:r>
            <a:r>
              <a:rPr lang="en-US" sz="1800" b="0" i="0" u="none" strike="noStrike" noProof="0">
                <a:solidFill>
                  <a:srgbClr val="000000"/>
                </a:solidFill>
                <a:effectLst/>
                <a:latin typeface="Segoe UI Semibold" panose="020B0702040204020203" pitchFamily="34" charset="0"/>
              </a:rPr>
              <a:t> Intelligent sales forecasting</a:t>
            </a:r>
            <a:r>
              <a:rPr lang="en-US" sz="1800" b="0" i="0" noProof="0">
                <a:solidFill>
                  <a:srgbClr val="000000"/>
                </a:solidFill>
                <a:effectLst/>
                <a:latin typeface="Segoe UI Semibold" panose="020B0702040204020203" pitchFamily="34" charset="0"/>
              </a:rPr>
              <a:t>​</a:t>
            </a:r>
            <a:endParaRPr lang="en-US" noProof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A8EB65-789E-928F-75C9-1C2EA8AAAB4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/>
              <a:t>1. Prepare and cleanse data​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751818-A0C0-FB4A-0BB0-3B19BCC6E46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/>
              <a:t>6. Communicate forecasts​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A96BBA-BEDE-7A6C-26C0-BDF987A77AB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/>
              <a:t>2. Analyze sales patterns​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07351DF-8C19-90E6-F51F-46F3A078D13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noProof="0"/>
              <a:t>5. Evaluate and adjust forecasts​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7EC60D1-734C-3544-A7A7-E008CF9D9E4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noProof="0"/>
              <a:t>3. Query the data​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EAA0E92-D8FD-3AB3-8E67-CA5C490DD00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noProof="0"/>
              <a:t>4. Forecast annual sales​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8AC4C62-CFA6-FA5E-1FAA-CC4237A22F5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noProof="0"/>
              <a:t>Microsoft 365 Copilot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2B53324-3B52-54D3-3743-DDF2DBFB8D8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noProof="0"/>
              <a:t>Aggregate historical sales data into an Excel spreadsheet, then use Copilot for guidance on how to standardize the data formatting.​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2C4867A-9819-1328-8015-54954830D6E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noProof="0"/>
              <a:t>Use Copilot in Excel to run an advanced analysis on the data, getting deeper analysis results using Python.​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860C88C-DC22-9FF2-9249-FF4F683BE84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noProof="0"/>
              <a:t>Use Copilot in Excel to ask specific questions about the data.​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EA87C7C7-E26B-894D-C089-6C254EBECC3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noProof="0"/>
              <a:t>Example prompt: Suggest formulas to standardize the data formatting, including removing trailing spaces and correcting capitalization.​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6A13F13-E6BB-0C4E-FAFC-AB98A9D8B8D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noProof="0"/>
              <a:t>Example prompt: Create a summary of the forecast highlighting the top three product categories.​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44194D1-EA94-4C63-8D86-0FD954B3A2B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noProof="0"/>
              <a:t>Example prompt: Suggest formulas to standardize the data formatting, including removing trailing spaces and correcting capitalization.​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DE56448-081F-F435-B2FA-44E722D5868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noProof="0"/>
              <a:t>Action: Adjust the Python code in the workbook to refine and rerun the forecast as needed.​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8AD87BB6-EB96-05D1-2E5F-C5F6FBD8E30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noProof="0"/>
              <a:t>Example prompt: What are my top 3 product categories, by revenue, over the last 3 years?​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7095C841-7F91-25E2-11EA-5F671C5DB32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noProof="0"/>
              <a:t>Example prompt: Forecast revenue by category for the next two years, with historic data in a single chart.​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5D67DC02-A9AD-7497-15C0-804CB5DD7518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noProof="0"/>
              <a:t>Create a summary of the forecast and share the results with the team.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5AAB3699-3927-B12C-287C-6B73C7434EB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noProof="0"/>
              <a:t>Evaluate the forecast output and adjust the forecast model if needed.​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1126574E-0915-8728-D3BD-DF4310624073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noProof="0"/>
              <a:t>Use Copilot in Excel to forecast annual sales.​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F60D13C2-F77D-8F6E-377C-4AE5172D20E2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noProof="0"/>
              <a:t>Buy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028904FA-4D2C-C441-E32F-9329545EE330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54C4FEBB-EB57-8DAB-B4B5-6BA472175F88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FBA771CA-467F-43FB-A2C4-8E4AA7C9EBA4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 noProof="0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A490FBFA-1946-51E9-F33C-9B2D3281AE68}"/>
              </a:ext>
            </a:extLst>
          </p:cNvPr>
          <p:cNvGrpSpPr/>
          <p:nvPr/>
        </p:nvGrpSpPr>
        <p:grpSpPr>
          <a:xfrm>
            <a:off x="7742143" y="2696146"/>
            <a:ext cx="2361959" cy="360000"/>
            <a:chOff x="577439" y="3137252"/>
            <a:chExt cx="2361959" cy="360000"/>
          </a:xfrm>
        </p:grpSpPr>
        <p:pic>
          <p:nvPicPr>
            <p:cNvPr id="56" name="Picture 55">
              <a:extLst>
                <a:ext uri="{FF2B5EF4-FFF2-40B4-BE49-F238E27FC236}">
                  <a16:creationId xmlns:a16="http://schemas.microsoft.com/office/drawing/2014/main" id="{2FE33A1F-9D9A-ADBF-F138-BD1AECF2798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57" name="TextBox 26">
              <a:extLst>
                <a:ext uri="{FF2B5EF4-FFF2-40B4-BE49-F238E27FC236}">
                  <a16:creationId xmlns:a16="http://schemas.microsoft.com/office/drawing/2014/main" id="{55A45D43-7DEB-C19A-C498-6FE3754E887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279CE68D-E6B5-1D72-6DC0-E743375FA6DE}"/>
              </a:ext>
            </a:extLst>
          </p:cNvPr>
          <p:cNvGrpSpPr/>
          <p:nvPr/>
        </p:nvGrpSpPr>
        <p:grpSpPr>
          <a:xfrm>
            <a:off x="4282251" y="2702447"/>
            <a:ext cx="2361959" cy="360000"/>
            <a:chOff x="577439" y="3137252"/>
            <a:chExt cx="2361959" cy="360000"/>
          </a:xfrm>
        </p:grpSpPr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AABB1180-8082-6C3D-87F0-0C192C1EF7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55" name="TextBox 48">
              <a:extLst>
                <a:ext uri="{FF2B5EF4-FFF2-40B4-BE49-F238E27FC236}">
                  <a16:creationId xmlns:a16="http://schemas.microsoft.com/office/drawing/2014/main" id="{51C1D4E6-AD72-B0C1-7952-10B3C9EDC6D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4E38EE7A-6DA0-6187-C6F4-0821E72A2415}"/>
              </a:ext>
            </a:extLst>
          </p:cNvPr>
          <p:cNvGrpSpPr/>
          <p:nvPr/>
        </p:nvGrpSpPr>
        <p:grpSpPr>
          <a:xfrm>
            <a:off x="889146" y="2702447"/>
            <a:ext cx="2324175" cy="360000"/>
            <a:chOff x="883168" y="2751202"/>
            <a:chExt cx="2324175" cy="360000"/>
          </a:xfrm>
        </p:grpSpPr>
        <p:sp>
          <p:nvSpPr>
            <p:cNvPr id="52" name="TextBox 53">
              <a:extLst>
                <a:ext uri="{FF2B5EF4-FFF2-40B4-BE49-F238E27FC236}">
                  <a16:creationId xmlns:a16="http://schemas.microsoft.com/office/drawing/2014/main" id="{CE0D4649-74E1-5915-65B4-BDAEF59F525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315159" y="284656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</a:p>
          </p:txBody>
        </p:sp>
        <p:pic>
          <p:nvPicPr>
            <p:cNvPr id="53" name="Picture 52" descr="A green square with white x in it&#10;&#10;Description automatically generated">
              <a:extLst>
                <a:ext uri="{FF2B5EF4-FFF2-40B4-BE49-F238E27FC236}">
                  <a16:creationId xmlns:a16="http://schemas.microsoft.com/office/drawing/2014/main" id="{C50B94FE-E2DF-789B-76AF-F4FA705300F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3168" y="275120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69B2CC33-8ABE-9E60-B131-741392159ADB}"/>
              </a:ext>
            </a:extLst>
          </p:cNvPr>
          <p:cNvGrpSpPr/>
          <p:nvPr/>
        </p:nvGrpSpPr>
        <p:grpSpPr>
          <a:xfrm>
            <a:off x="7742143" y="5078077"/>
            <a:ext cx="2361959" cy="360000"/>
            <a:chOff x="577439" y="3137252"/>
            <a:chExt cx="2361959" cy="360000"/>
          </a:xfrm>
        </p:grpSpPr>
        <p:pic>
          <p:nvPicPr>
            <p:cNvPr id="50" name="Picture 49">
              <a:extLst>
                <a:ext uri="{FF2B5EF4-FFF2-40B4-BE49-F238E27FC236}">
                  <a16:creationId xmlns:a16="http://schemas.microsoft.com/office/drawing/2014/main" id="{8D281C57-BA26-D751-B9D1-6AA8C230871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51" name="TextBox 67">
              <a:extLst>
                <a:ext uri="{FF2B5EF4-FFF2-40B4-BE49-F238E27FC236}">
                  <a16:creationId xmlns:a16="http://schemas.microsoft.com/office/drawing/2014/main" id="{8263FC6C-3DB5-B971-3DE9-3E707079BB7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EEB3F296-0B99-28F3-EA67-08F451010B91}"/>
              </a:ext>
            </a:extLst>
          </p:cNvPr>
          <p:cNvGrpSpPr/>
          <p:nvPr/>
        </p:nvGrpSpPr>
        <p:grpSpPr>
          <a:xfrm>
            <a:off x="4282251" y="5078077"/>
            <a:ext cx="2361959" cy="360000"/>
            <a:chOff x="577439" y="3137252"/>
            <a:chExt cx="2361959" cy="360000"/>
          </a:xfrm>
        </p:grpSpPr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5822091F-C1C6-8B6B-D57E-2E121F13DD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49" name="TextBox 71">
              <a:extLst>
                <a:ext uri="{FF2B5EF4-FFF2-40B4-BE49-F238E27FC236}">
                  <a16:creationId xmlns:a16="http://schemas.microsoft.com/office/drawing/2014/main" id="{E6232CDB-DA04-D94A-9B84-614545D2C3E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191B6404-3883-EC55-84C6-4147EFCB2AB5}"/>
              </a:ext>
            </a:extLst>
          </p:cNvPr>
          <p:cNvGrpSpPr/>
          <p:nvPr/>
        </p:nvGrpSpPr>
        <p:grpSpPr>
          <a:xfrm>
            <a:off x="887457" y="5073869"/>
            <a:ext cx="2361959" cy="360000"/>
            <a:chOff x="577439" y="3137252"/>
            <a:chExt cx="2361959" cy="360000"/>
          </a:xfrm>
        </p:grpSpPr>
        <p:pic>
          <p:nvPicPr>
            <p:cNvPr id="46" name="Picture 45">
              <a:extLst>
                <a:ext uri="{FF2B5EF4-FFF2-40B4-BE49-F238E27FC236}">
                  <a16:creationId xmlns:a16="http://schemas.microsoft.com/office/drawing/2014/main" id="{9726D423-DA8F-EF18-6C50-E7AB45944EF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47" name="TextBox 76">
              <a:extLst>
                <a:ext uri="{FF2B5EF4-FFF2-40B4-BE49-F238E27FC236}">
                  <a16:creationId xmlns:a16="http://schemas.microsoft.com/office/drawing/2014/main" id="{3A2A6EE7-1F8A-661E-5E63-75D3F2288A0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</a:p>
          </p:txBody>
        </p:sp>
      </p:grpSp>
      <p:pic>
        <p:nvPicPr>
          <p:cNvPr id="58" name="Picture 57">
            <a:extLst>
              <a:ext uri="{FF2B5EF4-FFF2-40B4-BE49-F238E27FC236}">
                <a16:creationId xmlns:a16="http://schemas.microsoft.com/office/drawing/2014/main" id="{24A9249E-9AFA-5A97-AC0E-CDF3D271D35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77646" y="4357708"/>
            <a:ext cx="1914354" cy="2500291"/>
          </a:xfrm>
          <a:prstGeom prst="rect">
            <a:avLst/>
          </a:prstGeom>
        </p:spPr>
      </p:pic>
      <p:sp>
        <p:nvSpPr>
          <p:cNvPr id="60" name="Graphic 2">
            <a:hlinkClick r:id="rId4"/>
            <a:extLst>
              <a:ext uri="{FF2B5EF4-FFF2-40B4-BE49-F238E27FC236}">
                <a16:creationId xmlns:a16="http://schemas.microsoft.com/office/drawing/2014/main" id="{C4F07335-E81E-6B69-D238-C66C734A9A1C}"/>
              </a:ext>
            </a:extLst>
          </p:cNvPr>
          <p:cNvSpPr/>
          <p:nvPr/>
        </p:nvSpPr>
        <p:spPr>
          <a:xfrm>
            <a:off x="4752026" y="437935"/>
            <a:ext cx="228200" cy="202844"/>
          </a:xfrm>
          <a:custGeom>
            <a:avLst/>
            <a:gdLst>
              <a:gd name="connsiteX0" fmla="*/ 41203 w 228200"/>
              <a:gd name="connsiteY0" fmla="*/ 0 h 202844"/>
              <a:gd name="connsiteX1" fmla="*/ 186997 w 228200"/>
              <a:gd name="connsiteY1" fmla="*/ 0 h 202844"/>
              <a:gd name="connsiteX2" fmla="*/ 228137 w 228200"/>
              <a:gd name="connsiteY2" fmla="*/ 38870 h 202844"/>
              <a:gd name="connsiteX3" fmla="*/ 228200 w 228200"/>
              <a:gd name="connsiteY3" fmla="*/ 41203 h 202844"/>
              <a:gd name="connsiteX4" fmla="*/ 228200 w 228200"/>
              <a:gd name="connsiteY4" fmla="*/ 161642 h 202844"/>
              <a:gd name="connsiteX5" fmla="*/ 189330 w 228200"/>
              <a:gd name="connsiteY5" fmla="*/ 202781 h 202844"/>
              <a:gd name="connsiteX6" fmla="*/ 186997 w 228200"/>
              <a:gd name="connsiteY6" fmla="*/ 202845 h 202844"/>
              <a:gd name="connsiteX7" fmla="*/ 41203 w 228200"/>
              <a:gd name="connsiteY7" fmla="*/ 202845 h 202844"/>
              <a:gd name="connsiteX8" fmla="*/ 63 w 228200"/>
              <a:gd name="connsiteY8" fmla="*/ 163975 h 202844"/>
              <a:gd name="connsiteX9" fmla="*/ 0 w 228200"/>
              <a:gd name="connsiteY9" fmla="*/ 161642 h 202844"/>
              <a:gd name="connsiteX10" fmla="*/ 0 w 228200"/>
              <a:gd name="connsiteY10" fmla="*/ 41203 h 202844"/>
              <a:gd name="connsiteX11" fmla="*/ 38870 w 228200"/>
              <a:gd name="connsiteY11" fmla="*/ 63 h 202844"/>
              <a:gd name="connsiteX12" fmla="*/ 41203 w 228200"/>
              <a:gd name="connsiteY12" fmla="*/ 0 h 202844"/>
              <a:gd name="connsiteX13" fmla="*/ 186997 w 228200"/>
              <a:gd name="connsiteY13" fmla="*/ 0 h 202844"/>
              <a:gd name="connsiteX14" fmla="*/ 41203 w 228200"/>
              <a:gd name="connsiteY14" fmla="*/ 0 h 202844"/>
              <a:gd name="connsiteX15" fmla="*/ 89416 w 228200"/>
              <a:gd name="connsiteY15" fmla="*/ 70805 h 202844"/>
              <a:gd name="connsiteX16" fmla="*/ 88745 w 228200"/>
              <a:gd name="connsiteY16" fmla="*/ 73658 h 202844"/>
              <a:gd name="connsiteX17" fmla="*/ 88745 w 228200"/>
              <a:gd name="connsiteY17" fmla="*/ 129212 h 202844"/>
              <a:gd name="connsiteX18" fmla="*/ 95083 w 228200"/>
              <a:gd name="connsiteY18" fmla="*/ 135551 h 202844"/>
              <a:gd name="connsiteX19" fmla="*/ 97923 w 228200"/>
              <a:gd name="connsiteY19" fmla="*/ 134879 h 202844"/>
              <a:gd name="connsiteX20" fmla="*/ 153477 w 228200"/>
              <a:gd name="connsiteY20" fmla="*/ 107115 h 202844"/>
              <a:gd name="connsiteX21" fmla="*/ 156324 w 228200"/>
              <a:gd name="connsiteY21" fmla="*/ 98614 h 202844"/>
              <a:gd name="connsiteX22" fmla="*/ 153477 w 228200"/>
              <a:gd name="connsiteY22" fmla="*/ 95768 h 202844"/>
              <a:gd name="connsiteX23" fmla="*/ 97923 w 228200"/>
              <a:gd name="connsiteY23" fmla="*/ 67991 h 202844"/>
              <a:gd name="connsiteX24" fmla="*/ 89416 w 228200"/>
              <a:gd name="connsiteY24" fmla="*/ 70818 h 202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8200" h="202844">
                <a:moveTo>
                  <a:pt x="41203" y="0"/>
                </a:moveTo>
                <a:lnTo>
                  <a:pt x="186997" y="0"/>
                </a:lnTo>
                <a:cubicBezTo>
                  <a:pt x="208848" y="-1"/>
                  <a:pt x="226900" y="17055"/>
                  <a:pt x="228137" y="38870"/>
                </a:cubicBezTo>
                <a:lnTo>
                  <a:pt x="228200" y="41203"/>
                </a:lnTo>
                <a:lnTo>
                  <a:pt x="228200" y="161642"/>
                </a:lnTo>
                <a:cubicBezTo>
                  <a:pt x="228202" y="183492"/>
                  <a:pt x="211146" y="201544"/>
                  <a:pt x="189330" y="202781"/>
                </a:cubicBezTo>
                <a:lnTo>
                  <a:pt x="186997" y="202845"/>
                </a:lnTo>
                <a:lnTo>
                  <a:pt x="41203" y="202845"/>
                </a:lnTo>
                <a:cubicBezTo>
                  <a:pt x="19352" y="202846"/>
                  <a:pt x="1300" y="185791"/>
                  <a:pt x="63" y="163975"/>
                </a:cubicBezTo>
                <a:lnTo>
                  <a:pt x="0" y="161642"/>
                </a:lnTo>
                <a:lnTo>
                  <a:pt x="0" y="41203"/>
                </a:lnTo>
                <a:cubicBezTo>
                  <a:pt x="-1" y="19352"/>
                  <a:pt x="17055" y="1300"/>
                  <a:pt x="38870" y="63"/>
                </a:cubicBezTo>
                <a:lnTo>
                  <a:pt x="41203" y="0"/>
                </a:lnTo>
                <a:lnTo>
                  <a:pt x="186997" y="0"/>
                </a:lnTo>
                <a:lnTo>
                  <a:pt x="41203" y="0"/>
                </a:lnTo>
                <a:close/>
                <a:moveTo>
                  <a:pt x="89416" y="70805"/>
                </a:moveTo>
                <a:cubicBezTo>
                  <a:pt x="88973" y="71691"/>
                  <a:pt x="88743" y="72668"/>
                  <a:pt x="88745" y="73658"/>
                </a:cubicBezTo>
                <a:lnTo>
                  <a:pt x="88745" y="129212"/>
                </a:lnTo>
                <a:cubicBezTo>
                  <a:pt x="88745" y="132712"/>
                  <a:pt x="91583" y="135551"/>
                  <a:pt x="95083" y="135551"/>
                </a:cubicBezTo>
                <a:cubicBezTo>
                  <a:pt x="96070" y="135551"/>
                  <a:pt x="97042" y="135320"/>
                  <a:pt x="97923" y="134879"/>
                </a:cubicBezTo>
                <a:lnTo>
                  <a:pt x="153477" y="107115"/>
                </a:lnTo>
                <a:cubicBezTo>
                  <a:pt x="156610" y="105553"/>
                  <a:pt x="157884" y="101747"/>
                  <a:pt x="156324" y="98614"/>
                </a:cubicBezTo>
                <a:cubicBezTo>
                  <a:pt x="155709" y="97381"/>
                  <a:pt x="154710" y="96383"/>
                  <a:pt x="153477" y="95768"/>
                </a:cubicBezTo>
                <a:lnTo>
                  <a:pt x="97923" y="67991"/>
                </a:lnTo>
                <a:cubicBezTo>
                  <a:pt x="94793" y="66423"/>
                  <a:pt x="90985" y="67689"/>
                  <a:pt x="89416" y="70818"/>
                </a:cubicBezTo>
                <a:close/>
              </a:path>
            </a:pathLst>
          </a:custGeom>
          <a:gradFill>
            <a:gsLst>
              <a:gs pos="73000">
                <a:srgbClr val="0078D4"/>
              </a:gs>
              <a:gs pos="12000">
                <a:srgbClr val="C03BC4"/>
              </a:gs>
            </a:gsLst>
            <a:path path="circle">
              <a:fillToRect l="100000" t="100000"/>
            </a:path>
          </a:gradFill>
          <a:ln w="12303" cap="flat">
            <a:noFill/>
            <a:prstDash val="solid"/>
            <a:miter/>
          </a:ln>
          <a:effectLst>
            <a:outerShdw blurRad="63500" dist="63500" dir="3000000" algn="tl" rotWithShape="0">
              <a:srgbClr val="454142">
                <a:alpha val="15000"/>
              </a:srgbClr>
            </a:outerShdw>
          </a:effectLst>
        </p:spPr>
        <p:txBody>
          <a:bodyPr rtlCol="0" anchor="ctr"/>
          <a:lstStyle/>
          <a:p>
            <a:endParaRPr lang="en-US" noProof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1955928E-137B-947C-05BF-787E4ED9B6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22507" y="1077939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00EBA3E-20C0-324D-0950-8267665746A7}"/>
              </a:ext>
            </a:extLst>
          </p:cNvPr>
          <p:cNvGrpSpPr/>
          <p:nvPr/>
        </p:nvGrpSpPr>
        <p:grpSpPr>
          <a:xfrm>
            <a:off x="1676381" y="1072957"/>
            <a:ext cx="1536940" cy="220982"/>
            <a:chOff x="1198144" y="857675"/>
            <a:chExt cx="1536940" cy="220982"/>
          </a:xfrm>
        </p:grpSpPr>
        <p:sp>
          <p:nvSpPr>
            <p:cNvPr id="67" name="Rectangle: Rounded Corners 66">
              <a:extLst>
                <a:ext uri="{FF2B5EF4-FFF2-40B4-BE49-F238E27FC236}">
                  <a16:creationId xmlns:a16="http://schemas.microsoft.com/office/drawing/2014/main" id="{30BFD82F-A10D-2DA9-FFB5-BCD33270A4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57675"/>
              <a:ext cx="1536940" cy="220982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 panose="020B0702040204020203" pitchFamily="34" charset="0"/>
                </a:rPr>
                <a:t>Risk management</a:t>
              </a:r>
            </a:p>
          </p:txBody>
        </p:sp>
        <p:pic>
          <p:nvPicPr>
            <p:cNvPr id="68" name="Graphic 214">
              <a:extLst>
                <a:ext uri="{FF2B5EF4-FFF2-40B4-BE49-F238E27FC236}">
                  <a16:creationId xmlns:a16="http://schemas.microsoft.com/office/drawing/2014/main" id="{FDD23430-EDF8-093A-43F2-05D084C9589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2A81402-E1C5-EAEF-197E-96C243A0E5FA}"/>
              </a:ext>
            </a:extLst>
          </p:cNvPr>
          <p:cNvGrpSpPr/>
          <p:nvPr/>
        </p:nvGrpSpPr>
        <p:grpSpPr>
          <a:xfrm>
            <a:off x="3279529" y="1077939"/>
            <a:ext cx="1574611" cy="239470"/>
            <a:chOff x="1198143" y="862657"/>
            <a:chExt cx="1453045" cy="220982"/>
          </a:xfrm>
        </p:grpSpPr>
        <p:sp>
          <p:nvSpPr>
            <p:cNvPr id="65" name="Rectangle: Rounded Corners 64">
              <a:extLst>
                <a:ext uri="{FF2B5EF4-FFF2-40B4-BE49-F238E27FC236}">
                  <a16:creationId xmlns:a16="http://schemas.microsoft.com/office/drawing/2014/main" id="{5DB013DE-6539-5291-E053-5EB0BC5165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3" y="862657"/>
              <a:ext cx="1453045" cy="220982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Times New Roman" panose="02020603050405020304" pitchFamily="18" charset="0"/>
                  <a:cs typeface="+mn-cs"/>
                </a:rPr>
                <a:t>Improve profit margin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66" name="Graphic 221">
              <a:extLst>
                <a:ext uri="{FF2B5EF4-FFF2-40B4-BE49-F238E27FC236}">
                  <a16:creationId xmlns:a16="http://schemas.microsoft.com/office/drawing/2014/main" id="{51DB1657-225F-5EC1-B776-6ED723EEFB9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F369A97B-C4D6-AC2C-C62E-CE3D931EC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521551" y="1072957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E2F8D0B3-4368-E225-13A6-3E0F06DFB5DA}"/>
              </a:ext>
            </a:extLst>
          </p:cNvPr>
          <p:cNvGrpSpPr/>
          <p:nvPr/>
        </p:nvGrpSpPr>
        <p:grpSpPr>
          <a:xfrm>
            <a:off x="7563533" y="1072957"/>
            <a:ext cx="1323104" cy="216000"/>
            <a:chOff x="1194743" y="1140160"/>
            <a:chExt cx="1323104" cy="216000"/>
          </a:xfrm>
        </p:grpSpPr>
        <p:sp>
          <p:nvSpPr>
            <p:cNvPr id="63" name="Rectangle: Rounded Corners 62">
              <a:extLst>
                <a:ext uri="{FF2B5EF4-FFF2-40B4-BE49-F238E27FC236}">
                  <a16:creationId xmlns:a16="http://schemas.microsoft.com/office/drawing/2014/main" id="{200CEA49-E364-642F-FF07-FAF35F2428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32310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Increase revenue</a:t>
              </a:r>
            </a:p>
          </p:txBody>
        </p:sp>
        <p:pic>
          <p:nvPicPr>
            <p:cNvPr id="64" name="Graphic 19">
              <a:extLst>
                <a:ext uri="{FF2B5EF4-FFF2-40B4-BE49-F238E27FC236}">
                  <a16:creationId xmlns:a16="http://schemas.microsoft.com/office/drawing/2014/main" id="{07933CD6-DE0D-6569-FF38-87DB50DB346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27D2F562-F3CF-7DF7-5FA6-828814E528B7}"/>
              </a:ext>
            </a:extLst>
          </p:cNvPr>
          <p:cNvGrpSpPr/>
          <p:nvPr/>
        </p:nvGrpSpPr>
        <p:grpSpPr>
          <a:xfrm>
            <a:off x="8954542" y="1068903"/>
            <a:ext cx="1323104" cy="216000"/>
            <a:chOff x="1194743" y="1140160"/>
            <a:chExt cx="1323104" cy="216000"/>
          </a:xfrm>
        </p:grpSpPr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CD5CEABF-B2E0-767B-4176-C07952C388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32310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31" name="Graphic 19">
              <a:extLst>
                <a:ext uri="{FF2B5EF4-FFF2-40B4-BE49-F238E27FC236}">
                  <a16:creationId xmlns:a16="http://schemas.microsoft.com/office/drawing/2014/main" id="{D485E8D1-CE31-C56F-0AE9-645456E16A2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4443281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291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Finance | Intelligent sales forecasting​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2025-02-11T21:25:32Z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