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4AA71-149B-4518-8B09-A5251565E2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982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6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sv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872966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Financial insights</a:t>
            </a:r>
            <a:endParaRPr lang="en-US" sz="1400" i="1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Payment reconciliation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Decision support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Natural language queries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Reporting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Risk assessment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Insight generation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06278" y="521727"/>
            <a:ext cx="4320951" cy="169277"/>
          </a:xfrm>
        </p:spPr>
        <p:txBody>
          <a:bodyPr/>
          <a:lstStyle/>
          <a:p>
            <a:r>
              <a:rPr lang="en-US" noProof="0"/>
              <a:t>Microsoft 365 Copilot for Finance and Copilot Studio</a:t>
            </a:r>
            <a:endParaRPr lang="en-US" sz="900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728401"/>
          </a:xfrm>
        </p:spPr>
        <p:txBody>
          <a:bodyPr>
            <a:normAutofit/>
          </a:bodyPr>
          <a:lstStyle/>
          <a:p>
            <a:r>
              <a:rPr lang="en-US" noProof="0"/>
              <a:t>In Excel, use Copilot for Finance to gather financial data from SAP or Dynamics 365 to reconcile data entries across systems.</a:t>
            </a:r>
          </a:p>
          <a:p>
            <a:endParaRPr lang="en-US" noProof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with a connector to the financial system to directly query data for deeper insights.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810170"/>
          </a:xfrm>
        </p:spPr>
        <p:txBody>
          <a:bodyPr>
            <a:normAutofit/>
          </a:bodyPr>
          <a:lstStyle/>
          <a:p>
            <a:r>
              <a:rPr lang="en-US" noProof="0"/>
              <a:t>Leverage Copilot to inquire about any potential risks due to recent regulatory changes around privacy and local laws.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Create a unified view </a:t>
            </a:r>
            <a:r>
              <a:rPr lang="en-US" noProof="0"/>
              <a:t>of financial information that is crucial for accurate analysis.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Model financial outcomes </a:t>
            </a:r>
            <a:r>
              <a:rPr lang="en-US" noProof="0"/>
              <a:t>based on various scenarios, providing valuable support for decision-makers.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Allow users to interact with financial data </a:t>
            </a:r>
            <a:r>
              <a:rPr lang="en-US" noProof="0"/>
              <a:t>intuitively, making complex data analysis more accessible.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Quickly create presentations </a:t>
            </a:r>
            <a:r>
              <a:rPr lang="en-US" noProof="0"/>
              <a:t>using Copilot to make a first draft.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Identify potential risks</a:t>
            </a:r>
            <a:r>
              <a:rPr lang="en-US" noProof="0"/>
              <a:t>, providing insights that enable proactive risk management.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Create clear financial reports</a:t>
            </a:r>
            <a:r>
              <a:rPr lang="en-US" noProof="0"/>
              <a:t>, saving time and ensuring that key insights are communicated effectively.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/>
              <a:t>After the meeting, summarize the leadership team’s feedback using Copilot in Teams and then use Copilot in Word to quickly update policy documents.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Turn the Word document into a PowerPoint presentation for a leadership team meeting.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622351" y="4455898"/>
            <a:ext cx="2808000" cy="626701"/>
          </a:xfrm>
        </p:spPr>
        <p:txBody>
          <a:bodyPr/>
          <a:lstStyle/>
          <a:p>
            <a:r>
              <a:rPr lang="en-US" noProof="0"/>
              <a:t>Use Copilot in Word to generate a white paper on new regulatory risks and recommended responses including charts generated by Copilot in Excel.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351" y="521727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403C17C9-499A-6E61-BDDB-91A803916CC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CF3E859B-CC63-6F2D-CB8C-DC4396832B6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9CB0EBD9-56B8-4BDE-0666-B4DEEEFB32C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5E34D6-C8A9-47C2-8D11-420D3F4622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63138" y="2786485"/>
            <a:ext cx="1892184" cy="3077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Excel</a:t>
            </a:r>
          </a:p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+Copilot for Finance</a:t>
            </a:r>
            <a:r>
              <a:rPr lang="en-US" sz="900" noProof="0">
                <a:solidFill>
                  <a:srgbClr val="0078D4"/>
                </a:solidFill>
                <a:latin typeface="Segoe UI Semibold"/>
              </a:rPr>
              <a:t> </a:t>
            </a:r>
            <a:r>
              <a:rPr lang="en-US" sz="900" i="1" noProof="0">
                <a:solidFill>
                  <a:srgbClr val="0078D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Preview</a:t>
            </a:r>
            <a:endParaRPr kumimoji="0" lang="en-US" sz="9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CBE7A42-0402-F5E3-4E77-39241BB5F5B8}"/>
              </a:ext>
            </a:extLst>
          </p:cNvPr>
          <p:cNvGrpSpPr/>
          <p:nvPr/>
        </p:nvGrpSpPr>
        <p:grpSpPr>
          <a:xfrm>
            <a:off x="7739914" y="2760373"/>
            <a:ext cx="2351135" cy="360000"/>
            <a:chOff x="588263" y="1217924"/>
            <a:chExt cx="2351135" cy="360000"/>
          </a:xfrm>
        </p:grpSpPr>
        <p:pic>
          <p:nvPicPr>
            <p:cNvPr id="17" name="Picture 16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6CAA4DE9-0BC4-AE13-4577-785A269BF04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FA23745-8A13-F4C2-9382-620C59625C5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6C2DE98-B598-A386-4C12-FC27FB21584E}"/>
              </a:ext>
            </a:extLst>
          </p:cNvPr>
          <p:cNvGrpSpPr/>
          <p:nvPr/>
        </p:nvGrpSpPr>
        <p:grpSpPr>
          <a:xfrm>
            <a:off x="1636897" y="1132756"/>
            <a:ext cx="1371600" cy="216000"/>
            <a:chOff x="2707850" y="862657"/>
            <a:chExt cx="1371600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0A09E2EF-E9E6-9D9E-8463-278EBBB67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3716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Outsourcing spend</a:t>
              </a: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FD4298CF-D64C-E164-0B21-52A149E516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2B95CE-6E8D-ECF3-C985-B7117B314025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0FC10E9A-B4F8-C0A3-78FF-E9BE5AA33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463BEEEC-372D-E6AB-4AF8-02DEF1545AC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5080BFC-A353-0200-DC06-2F2B05E545E2}"/>
              </a:ext>
            </a:extLst>
          </p:cNvPr>
          <p:cNvGrpSpPr/>
          <p:nvPr/>
        </p:nvGrpSpPr>
        <p:grpSpPr>
          <a:xfrm>
            <a:off x="8611522" y="1127774"/>
            <a:ext cx="1463040" cy="216000"/>
            <a:chOff x="1194743" y="1140160"/>
            <a:chExt cx="1463040" cy="216000"/>
          </a:xfrm>
        </p:grpSpPr>
        <p:sp>
          <p:nvSpPr>
            <p:cNvPr id="63" name="Rectangle: Rounded Corners 6">
              <a:extLst>
                <a:ext uri="{FF2B5EF4-FFF2-40B4-BE49-F238E27FC236}">
                  <a16:creationId xmlns:a16="http://schemas.microsoft.com/office/drawing/2014/main" id="{60FACD7A-ED76-5546-7D14-E69B8568B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64" name="Graphic 63">
              <a:extLst>
                <a:ext uri="{FF2B5EF4-FFF2-40B4-BE49-F238E27FC236}">
                  <a16:creationId xmlns:a16="http://schemas.microsoft.com/office/drawing/2014/main" id="{95424369-19E9-B847-2BFB-EE71F4C3B2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7DF4204-5975-E319-09BE-6D50E180ABC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922" y="2764305"/>
            <a:ext cx="360000" cy="360000"/>
          </a:xfrm>
          <a:prstGeom prst="ellipse">
            <a:avLst/>
          </a:prstGeom>
          <a:solidFill>
            <a:schemeClr val="bg1"/>
          </a:solidFill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9BF844B-3356-E47A-CCD1-5ABE9B28C7FD}"/>
              </a:ext>
            </a:extLst>
          </p:cNvPr>
          <p:cNvGrpSpPr/>
          <p:nvPr/>
        </p:nvGrpSpPr>
        <p:grpSpPr>
          <a:xfrm>
            <a:off x="7739913" y="5206101"/>
            <a:ext cx="1259708" cy="360000"/>
            <a:chOff x="588263" y="2657420"/>
            <a:chExt cx="1259708" cy="360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32AAF46-9209-A753-C041-FEE8283D6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40A6844-0317-59B1-0863-512DE9453AF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63263"/>
              <a:ext cx="800757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9720D9-77EE-3939-1E72-EE0035032C67}"/>
              </a:ext>
            </a:extLst>
          </p:cNvPr>
          <p:cNvGrpSpPr/>
          <p:nvPr/>
        </p:nvGrpSpPr>
        <p:grpSpPr>
          <a:xfrm>
            <a:off x="9015783" y="5206101"/>
            <a:ext cx="1303698" cy="362911"/>
            <a:chOff x="577439" y="3137252"/>
            <a:chExt cx="1303698" cy="36291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148B328-A9F6-4970-C041-9CB8B49A5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E8E8EAB-8C1F-EA2A-5F2B-C58D151A6B2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161609"/>
              <a:ext cx="833923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B44DFC0-165B-1711-88A5-CF4977E23EF7}"/>
              </a:ext>
            </a:extLst>
          </p:cNvPr>
          <p:cNvGrpSpPr/>
          <p:nvPr/>
        </p:nvGrpSpPr>
        <p:grpSpPr>
          <a:xfrm>
            <a:off x="4283974" y="5190498"/>
            <a:ext cx="2351135" cy="360000"/>
            <a:chOff x="588263" y="2177588"/>
            <a:chExt cx="2351135" cy="36000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CADBA520-BF43-8657-7FCC-C9E0E992F0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678392E-FDEC-20B8-A4EA-E353C4BCC09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412B1F5-EAA0-B033-EAA7-1CB844221250}"/>
              </a:ext>
            </a:extLst>
          </p:cNvPr>
          <p:cNvGrpSpPr/>
          <p:nvPr/>
        </p:nvGrpSpPr>
        <p:grpSpPr>
          <a:xfrm>
            <a:off x="788922" y="5214530"/>
            <a:ext cx="1155381" cy="366615"/>
            <a:chOff x="588263" y="3617084"/>
            <a:chExt cx="1155381" cy="366615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1F571A10-C15A-ECCA-9594-9246EB5670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7DA60A2-84B5-966B-A038-0529634DF63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645145"/>
              <a:ext cx="696430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9724300-5DF4-990C-ABAA-A62DD4E833CD}"/>
              </a:ext>
            </a:extLst>
          </p:cNvPr>
          <p:cNvGrpSpPr/>
          <p:nvPr/>
        </p:nvGrpSpPr>
        <p:grpSpPr>
          <a:xfrm>
            <a:off x="1924490" y="5208050"/>
            <a:ext cx="1259708" cy="360000"/>
            <a:chOff x="588263" y="2657420"/>
            <a:chExt cx="1259708" cy="360000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1B92575B-5B11-B6EF-6BAD-AA4A25B24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072DD05-C310-A6D3-1BEF-ED79753325F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663263"/>
              <a:ext cx="800757" cy="3385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4CCD3E56-28B7-44BE-5014-59EFF4A6E07F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983B1DA-7066-2DDC-4F6B-DEF724AD5DDD}"/>
              </a:ext>
            </a:extLst>
          </p:cNvPr>
          <p:cNvGrpSpPr/>
          <p:nvPr/>
        </p:nvGrpSpPr>
        <p:grpSpPr>
          <a:xfrm>
            <a:off x="4272332" y="2744524"/>
            <a:ext cx="2350571" cy="365760"/>
            <a:chOff x="762175" y="2722704"/>
            <a:chExt cx="2350571" cy="36576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273220-4D6A-16F0-D5AE-D7F2427D657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ERP system</a:t>
              </a:r>
            </a:p>
          </p:txBody>
        </p:sp>
        <p:pic>
          <p:nvPicPr>
            <p:cNvPr id="2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949C7BAB-7A82-01F3-239D-4B3D1D46593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474750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297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Financial insights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