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4AA71-149B-4518-8B09-A5251565E2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4982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6.png"/><Relationship Id="rId3" Type="http://schemas.openxmlformats.org/officeDocument/2006/relationships/hyperlink" Target="https://support.microsoft.com/en-us/topic/overview-of-microsoft-365-chat-preview-5b00a52d-7296-48ee-b938-b95b7209f737" TargetMode="External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56695F04-38E7-4F17-0051-3C10C3FC6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6872966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Finance | </a:t>
            </a:r>
            <a:r>
              <a:rPr lang="en-US" noProof="0"/>
              <a:t>Financial insights</a:t>
            </a:r>
            <a:endParaRPr lang="en-US" sz="1400" i="1" noProof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25C6A80E-03C3-0B6C-5612-BC25FA09D9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Payment reconciliation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03451CE-C1AC-1DBF-79CA-4E645A5B0D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6. Decision support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267AC7D5-9ECA-0608-7B54-2E2EF2C73C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Natural language queries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886A6A0-75A7-5E5E-079B-251E7BAFE2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5. Reporting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C6DE1B6C-78F9-8DF8-FCDC-EF3B090A8B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Risk assessment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720259ED-0B37-4F8F-352D-8E9D99570C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noProof="0"/>
              <a:t>4. Insight generation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69CFE6A-9716-3917-04C1-B68EF4CCE1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06278" y="521727"/>
            <a:ext cx="4320951" cy="169277"/>
          </a:xfrm>
        </p:spPr>
        <p:txBody>
          <a:bodyPr/>
          <a:lstStyle/>
          <a:p>
            <a:r>
              <a:rPr lang="en-US" noProof="0"/>
              <a:t>Microsoft 365 Copilot for Finance and Copilot Studio</a:t>
            </a:r>
            <a:endParaRPr lang="en-US" sz="900" noProof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3FC40283-FC5F-4B42-C8CD-654B3EAE6A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728401"/>
          </a:xfrm>
        </p:spPr>
        <p:txBody>
          <a:bodyPr>
            <a:normAutofit/>
          </a:bodyPr>
          <a:lstStyle/>
          <a:p>
            <a:r>
              <a:rPr lang="en-US" noProof="0"/>
              <a:t>In Excel, use Copilot for Finance to gather financial data from SAP or Dynamics 365 to reconcile data entries across systems.</a:t>
            </a:r>
          </a:p>
          <a:p>
            <a:endParaRPr lang="en-US" noProof="0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336E1447-7DAD-0D50-E88D-1B6CE391B95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noProof="0"/>
              <a:t>Use Copilot with a connector to the financial system to directly query data for deeper insights. 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72B64BAF-D87F-61F3-EE9C-6C8F503084B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810170"/>
          </a:xfrm>
        </p:spPr>
        <p:txBody>
          <a:bodyPr>
            <a:normAutofit/>
          </a:bodyPr>
          <a:lstStyle/>
          <a:p>
            <a:r>
              <a:rPr lang="en-US" noProof="0"/>
              <a:t>Leverage Copilot to inquire about any potential risks due to recent regulatory changes around privacy and local laws.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870B1D0D-83FE-C8C2-520B-962C31A899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Create a unified view </a:t>
            </a:r>
            <a:r>
              <a:rPr lang="en-US" noProof="0"/>
              <a:t>of financial information that is crucial for accurate analysis.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E612ECA3-1076-2610-DA97-49DBE95C02A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Model financial outcomes </a:t>
            </a:r>
            <a:r>
              <a:rPr lang="en-US" noProof="0"/>
              <a:t>based on various scenarios, providing valuable support for decision-makers.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9ABEFB2B-9F58-F520-9B13-94B207F244E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Allow users to interact with financial data </a:t>
            </a:r>
            <a:r>
              <a:rPr lang="en-US" noProof="0"/>
              <a:t>intuitively, making complex data analysis more accessible.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C23A0201-C904-5ED8-DCCD-DAC73699D78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Quickly create presentations </a:t>
            </a:r>
            <a:r>
              <a:rPr lang="en-US" noProof="0"/>
              <a:t>using Copilot to make a first draft.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11126FF-054E-32B2-5843-B18735CEC03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Identify potential risks</a:t>
            </a:r>
            <a:r>
              <a:rPr lang="en-US" noProof="0"/>
              <a:t>, providing insights that enable proactive risk management.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4A009307-F489-4D3B-DFDE-F3016CF1C6A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Create clear financial reports</a:t>
            </a:r>
            <a:r>
              <a:rPr lang="en-US" noProof="0"/>
              <a:t>, saving time and ensuring that key insights are communicated effectively.</a:t>
            </a: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A111F9EA-EAEA-1211-B8D6-462C33F9555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noProof="0"/>
              <a:t>After the meeting, summarize the leadership team’s feedback using Copilot in Teams and then use Copilot in Word to quickly update policy documents.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8FF0578C-9606-4A5E-E20F-DEB7E6F7D72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noProof="0"/>
              <a:t>Turn the Word document into a PowerPoint presentation for a leadership team meeting.</a:t>
            </a: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B4BE515B-C4F1-B027-DC42-2406647CFE8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622351" y="4455898"/>
            <a:ext cx="2808000" cy="626701"/>
          </a:xfrm>
        </p:spPr>
        <p:txBody>
          <a:bodyPr/>
          <a:lstStyle/>
          <a:p>
            <a:r>
              <a:rPr lang="en-US" noProof="0"/>
              <a:t>Use Copilot in Word to generate a white paper on new regulatory risks and recommended responses including charts generated by Copilot in Excel.</a:t>
            </a:r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E9B1AD38-F92B-9ACB-7307-63B184829C5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351" y="521727"/>
            <a:ext cx="1456966" cy="175614"/>
          </a:xfrm>
        </p:spPr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88" name="Text Placeholder 87">
            <a:extLst>
              <a:ext uri="{FF2B5EF4-FFF2-40B4-BE49-F238E27FC236}">
                <a16:creationId xmlns:a16="http://schemas.microsoft.com/office/drawing/2014/main" id="{403C17C9-499A-6E61-BDDB-91A803916CC9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CF3E859B-CC63-6F2D-CB8C-DC4396832B6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90" name="Text Placeholder 89">
            <a:extLst>
              <a:ext uri="{FF2B5EF4-FFF2-40B4-BE49-F238E27FC236}">
                <a16:creationId xmlns:a16="http://schemas.microsoft.com/office/drawing/2014/main" id="{9CB0EBD9-56B8-4BDE-0666-B4DEEEFB32C0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5E34D6-C8A9-47C2-8D11-420D3F46223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263138" y="2786485"/>
            <a:ext cx="1892184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in Excel</a:t>
            </a:r>
          </a:p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+Copilot for Finance</a:t>
            </a:r>
            <a:r>
              <a:rPr lang="en-US" sz="900" noProof="0">
                <a:solidFill>
                  <a:srgbClr val="0078D4"/>
                </a:solidFill>
                <a:latin typeface="Segoe UI Semibold"/>
              </a:rPr>
              <a:t> </a:t>
            </a:r>
            <a:r>
              <a:rPr lang="en-US" sz="900" i="1" noProof="0">
                <a:solidFill>
                  <a:srgbClr val="0078D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Preview</a:t>
            </a:r>
            <a:endParaRPr kumimoji="0" lang="en-US" sz="9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CBE7A42-0402-F5E3-4E77-39241BB5F5B8}"/>
              </a:ext>
            </a:extLst>
          </p:cNvPr>
          <p:cNvGrpSpPr/>
          <p:nvPr/>
        </p:nvGrpSpPr>
        <p:grpSpPr>
          <a:xfrm>
            <a:off x="7739914" y="2760373"/>
            <a:ext cx="2351135" cy="360000"/>
            <a:chOff x="588263" y="1217924"/>
            <a:chExt cx="2351135" cy="360000"/>
          </a:xfrm>
        </p:grpSpPr>
        <p:pic>
          <p:nvPicPr>
            <p:cNvPr id="17" name="Picture 16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6CAA4DE9-0BC4-AE13-4577-785A269BF04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FA23745-8A13-F4C2-9382-620C59625C5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6C2DE98-B598-A386-4C12-FC27FB21584E}"/>
              </a:ext>
            </a:extLst>
          </p:cNvPr>
          <p:cNvGrpSpPr/>
          <p:nvPr/>
        </p:nvGrpSpPr>
        <p:grpSpPr>
          <a:xfrm>
            <a:off x="1636897" y="1132756"/>
            <a:ext cx="1371600" cy="216000"/>
            <a:chOff x="2707850" y="862657"/>
            <a:chExt cx="1371600" cy="216000"/>
          </a:xfrm>
        </p:grpSpPr>
        <p:sp>
          <p:nvSpPr>
            <p:cNvPr id="40" name="Rectangle: Rounded Corners 6">
              <a:extLst>
                <a:ext uri="{FF2B5EF4-FFF2-40B4-BE49-F238E27FC236}">
                  <a16:creationId xmlns:a16="http://schemas.microsoft.com/office/drawing/2014/main" id="{0A09E2EF-E9E6-9D9E-8463-278EBBB67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3716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Outsourcing spend</a:t>
              </a:r>
            </a:p>
          </p:txBody>
        </p:sp>
        <p:pic>
          <p:nvPicPr>
            <p:cNvPr id="41" name="Graphic 40">
              <a:extLst>
                <a:ext uri="{FF2B5EF4-FFF2-40B4-BE49-F238E27FC236}">
                  <a16:creationId xmlns:a16="http://schemas.microsoft.com/office/drawing/2014/main" id="{FD4298CF-D64C-E164-0B21-52A149E5168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82B95CE-6E8D-ECF3-C985-B7117B314025}"/>
              </a:ext>
            </a:extLst>
          </p:cNvPr>
          <p:cNvGrpSpPr/>
          <p:nvPr/>
        </p:nvGrpSpPr>
        <p:grpSpPr>
          <a:xfrm>
            <a:off x="7523373" y="1127774"/>
            <a:ext cx="1005840" cy="216000"/>
            <a:chOff x="1194743" y="1140160"/>
            <a:chExt cx="1005840" cy="216000"/>
          </a:xfrm>
        </p:grpSpPr>
        <p:sp>
          <p:nvSpPr>
            <p:cNvPr id="43" name="Rectangle: Rounded Corners 6">
              <a:extLst>
                <a:ext uri="{FF2B5EF4-FFF2-40B4-BE49-F238E27FC236}">
                  <a16:creationId xmlns:a16="http://schemas.microsoft.com/office/drawing/2014/main" id="{0FC10E9A-B4F8-C0A3-78FF-E9BE5AA33C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0058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44" name="Graphic 43">
              <a:extLst>
                <a:ext uri="{FF2B5EF4-FFF2-40B4-BE49-F238E27FC236}">
                  <a16:creationId xmlns:a16="http://schemas.microsoft.com/office/drawing/2014/main" id="{463BEEEC-372D-E6AB-4AF8-02DEF1545AC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5080BFC-A353-0200-DC06-2F2B05E545E2}"/>
              </a:ext>
            </a:extLst>
          </p:cNvPr>
          <p:cNvGrpSpPr/>
          <p:nvPr/>
        </p:nvGrpSpPr>
        <p:grpSpPr>
          <a:xfrm>
            <a:off x="8611522" y="1127774"/>
            <a:ext cx="1463040" cy="216000"/>
            <a:chOff x="1194743" y="1140160"/>
            <a:chExt cx="1463040" cy="216000"/>
          </a:xfrm>
        </p:grpSpPr>
        <p:sp>
          <p:nvSpPr>
            <p:cNvPr id="63" name="Rectangle: Rounded Corners 6">
              <a:extLst>
                <a:ext uri="{FF2B5EF4-FFF2-40B4-BE49-F238E27FC236}">
                  <a16:creationId xmlns:a16="http://schemas.microsoft.com/office/drawing/2014/main" id="{60FACD7A-ED76-5546-7D14-E69B8568B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630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Employee experience</a:t>
              </a:r>
            </a:p>
          </p:txBody>
        </p:sp>
        <p:pic>
          <p:nvPicPr>
            <p:cNvPr id="64" name="Graphic 63">
              <a:extLst>
                <a:ext uri="{FF2B5EF4-FFF2-40B4-BE49-F238E27FC236}">
                  <a16:creationId xmlns:a16="http://schemas.microsoft.com/office/drawing/2014/main" id="{95424369-19E9-B847-2BFB-EE71F4C3B2A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77DF4204-5975-E319-09BE-6D50E180ABC1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922" y="2764305"/>
            <a:ext cx="360000" cy="360000"/>
          </a:xfrm>
          <a:prstGeom prst="ellipse">
            <a:avLst/>
          </a:prstGeom>
          <a:solidFill>
            <a:schemeClr val="bg1"/>
          </a:solidFill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F9BF844B-3356-E47A-CCD1-5ABE9B28C7FD}"/>
              </a:ext>
            </a:extLst>
          </p:cNvPr>
          <p:cNvGrpSpPr/>
          <p:nvPr/>
        </p:nvGrpSpPr>
        <p:grpSpPr>
          <a:xfrm>
            <a:off x="7739913" y="5206101"/>
            <a:ext cx="1259708" cy="360000"/>
            <a:chOff x="588263" y="2657420"/>
            <a:chExt cx="1259708" cy="360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32AAF46-9209-A753-C041-FEE8283D6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40A6844-0317-59B1-0863-512DE9453AF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663263"/>
              <a:ext cx="800757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49720D9-77EE-3939-1E72-EE0035032C67}"/>
              </a:ext>
            </a:extLst>
          </p:cNvPr>
          <p:cNvGrpSpPr/>
          <p:nvPr/>
        </p:nvGrpSpPr>
        <p:grpSpPr>
          <a:xfrm>
            <a:off x="9015783" y="5206101"/>
            <a:ext cx="1303698" cy="362911"/>
            <a:chOff x="577439" y="3137252"/>
            <a:chExt cx="1303698" cy="362911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F148B328-A9F6-4970-C041-9CB8B49A568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E8E8EAB-8C1F-EA2A-5F2B-C58D151A6B2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161609"/>
              <a:ext cx="833923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B44DFC0-165B-1711-88A5-CF4977E23EF7}"/>
              </a:ext>
            </a:extLst>
          </p:cNvPr>
          <p:cNvGrpSpPr/>
          <p:nvPr/>
        </p:nvGrpSpPr>
        <p:grpSpPr>
          <a:xfrm>
            <a:off x="4283974" y="5190498"/>
            <a:ext cx="2351135" cy="360000"/>
            <a:chOff x="588263" y="2177588"/>
            <a:chExt cx="2351135" cy="360000"/>
          </a:xfrm>
        </p:grpSpPr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CADBA520-BF43-8657-7FCC-C9E0E992F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678392E-FDEC-20B8-A4EA-E353C4BCC09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412B1F5-EAA0-B033-EAA7-1CB844221250}"/>
              </a:ext>
            </a:extLst>
          </p:cNvPr>
          <p:cNvGrpSpPr/>
          <p:nvPr/>
        </p:nvGrpSpPr>
        <p:grpSpPr>
          <a:xfrm>
            <a:off x="788922" y="5214530"/>
            <a:ext cx="1155381" cy="366615"/>
            <a:chOff x="588263" y="3617084"/>
            <a:chExt cx="1155381" cy="366615"/>
          </a:xfrm>
        </p:grpSpPr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1F571A10-C15A-ECCA-9594-9246EB567086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7DA60A2-84B5-966B-A038-0529634DF63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645145"/>
              <a:ext cx="696430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9724300-5DF4-990C-ABAA-A62DD4E833CD}"/>
              </a:ext>
            </a:extLst>
          </p:cNvPr>
          <p:cNvGrpSpPr/>
          <p:nvPr/>
        </p:nvGrpSpPr>
        <p:grpSpPr>
          <a:xfrm>
            <a:off x="1924490" y="5208050"/>
            <a:ext cx="1259708" cy="360000"/>
            <a:chOff x="588263" y="2657420"/>
            <a:chExt cx="1259708" cy="360000"/>
          </a:xfrm>
        </p:grpSpPr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1B92575B-5B11-B6EF-6BAD-AA4A25B241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072DD05-C310-A6D3-1BEF-ED79753325F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663263"/>
              <a:ext cx="800757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4CCD3E56-28B7-44BE-5014-59EFF4A6E07F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77646" y="4357708"/>
            <a:ext cx="1914354" cy="2500291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2983B1DA-7066-2DDC-4F6B-DEF724AD5DDD}"/>
              </a:ext>
            </a:extLst>
          </p:cNvPr>
          <p:cNvGrpSpPr/>
          <p:nvPr/>
        </p:nvGrpSpPr>
        <p:grpSpPr>
          <a:xfrm>
            <a:off x="4272332" y="2744524"/>
            <a:ext cx="2350571" cy="365760"/>
            <a:chOff x="762175" y="2722704"/>
            <a:chExt cx="2350571" cy="36576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B273220-4D6A-16F0-D5AE-D7F2427D657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220562" y="2764673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+Connection to ERP system</a:t>
              </a:r>
            </a:p>
          </p:txBody>
        </p:sp>
        <p:pic>
          <p:nvPicPr>
            <p:cNvPr id="20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949C7BAB-7A82-01F3-239D-4B3D1D46593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2175" y="2722704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4747508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297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Finance | Financial insights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2025-02-11T21:31:51Z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