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9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hyperlink" Target="https://support.microsoft.com/en-us/topic/overview-of-microsoft-365-chat-preview-5b00a52d-7296-48ee-b938-b95b7209f737" TargetMode="External"/><Relationship Id="rId10" Type="http://schemas.openxmlformats.org/officeDocument/2006/relationships/image" Target="../media/image14.sv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Finance | </a:t>
            </a:r>
            <a:r>
              <a:rPr lang="en-US" noProof="0" dirty="0"/>
              <a:t>Contract review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6E64E6-DACB-9E61-4FB5-2DF9550866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Find the asks in your emails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62AF6B-8392-19D6-4008-8B9EDDD439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Create an email with a response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43261E-C01B-AAF7-FB79-BCB449EDE0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Recap a meeting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07F03A-7B5E-43DB-6297-704D97B841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Prep for a meeting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B7B1D6-90AA-812D-38AC-4FC308D825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Summarize the contract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9A6375-D732-AEEC-8F08-CB20AB56EF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Collaborate with team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2BE8FDD5-3947-AE79-31E1-9368E038843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noProof="0">
                <a:solidFill>
                  <a:srgbClr val="000000"/>
                </a:solidFill>
                <a:latin typeface="Segoe UI"/>
                <a:cs typeface="Segoe UI"/>
              </a:rPr>
              <a:t>Use Copilot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 to catch up on emails regarding the latest professional services contract to prepare for a consultation with an internal deal stakeholder.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5EDA6F83-FCCF-A488-D906-31E3359E298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824843"/>
          </a:xfrm>
        </p:spPr>
        <p:txBody>
          <a:bodyPr>
            <a:normAutofit/>
          </a:bodyPr>
          <a:lstStyle/>
          <a:p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Catch up on the last meeting with the stakeholder using Copilot in Teams to ensure clarity on their latest requests. Use Teams Rooms for the meeting to enable a transcript with proper attributions from a conference room.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0E758B42-45A9-C123-0ECF-B1EB7C75BAF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Review the new contract with Copilot in Word, extracting key insights, tender documents, and amendments for the deal and associated revenue impacting terms/conditions.</a:t>
            </a: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cs typeface="Segoe UI" pitchFamily="34" charset="0"/>
            </a:endParaRP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E6888BA6-A198-776E-880D-0EB42EABAAA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Catch me up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on the emails about the contract. Summarize the latest requests. </a:t>
            </a:r>
            <a:endParaRPr kumimoji="0" lang="en-US" sz="900" b="0" i="0" u="none" strike="noStrike" kern="1200" cap="none" spc="0" normalizeH="0" baseline="0" noProof="0">
              <a:ln w="3175"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ACD872E4-37C0-9F6F-3FA1-802CB8FFA1F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“Draft with Copilot”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 reply with a bulleted list of the team’s recommendations, associated rationale, and next steps. Tone is Formal and Length is Short.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CE68D7EE-91A3-380F-8E75-92DE0692A08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this meeting 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and provide the key points and action items.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C33AD4F3-78A7-86C9-B182-C862D445ACB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meeting agenda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based on the latest contract review meeting and email with the objective of aligning on the accounting recommendations for the deal.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54B75DCC-C124-683B-7B84-D38E21F2D93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Ask Copilot a series of prompts: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“What is the commitment and monthly fee?”, “What are the T&amp;Cs for invoicing?”, “What is the license term?”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9674A8C3-7A9C-5340-B0DC-7C866B96B8F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Generate a space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for team members to dynamically contribute and ideate on deal structure recommendations. “Create a list </a:t>
            </a:r>
            <a:b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of topics to discuss for a contract review.”</a:t>
            </a: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A905B546-D8B9-623B-0D9A-F4DD95EEEE3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Reply to the stakeholder using Copilot in Outlook with a concise but thorough summary of the recommended agreement updates.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97CF5089-1725-09DF-8A79-E4A7D5A932B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Gain alignment with the stakeholders on the recommended accounting guidance, prompting Copilot</a:t>
            </a:r>
            <a:r>
              <a:rPr kumimoji="0" lang="en-US" sz="900" b="0" i="0" u="none" strike="noStrike" kern="1200" cap="none" spc="0" normalizeH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 for a meeting agenda.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/>
            </a:endParaRPr>
          </a:p>
        </p:txBody>
      </p:sp>
      <p:sp>
        <p:nvSpPr>
          <p:cNvPr id="128" name="Text Placeholder 127">
            <a:extLst>
              <a:ext uri="{FF2B5EF4-FFF2-40B4-BE49-F238E27FC236}">
                <a16:creationId xmlns:a16="http://schemas.microsoft.com/office/drawing/2014/main" id="{34EEF201-5C23-3A9B-9D61-6750A893739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Solicit input with Copilot in Loop and finalize with team on the technical accounting guidance for the draft customer agreement</a:t>
            </a:r>
            <a:r>
              <a:rPr lang="en-US" kern="0" noProof="0">
                <a:solidFill>
                  <a:srgbClr val="1A1A1A"/>
                </a:solidFill>
                <a:latin typeface="Segoe UI"/>
              </a:rPr>
              <a:t>.</a:t>
            </a: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cs typeface="Segoe UI" pitchFamily="34" charset="0"/>
            </a:endParaRPr>
          </a:p>
        </p:txBody>
      </p: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C489FA92-6378-BF8B-1B5F-ABB4B2C05779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588263" y="2657420"/>
            <a:chExt cx="2351135" cy="360000"/>
          </a:xfrm>
        </p:grpSpPr>
        <p:pic>
          <p:nvPicPr>
            <p:cNvPr id="150" name="Picture 149">
              <a:extLst>
                <a:ext uri="{FF2B5EF4-FFF2-40B4-BE49-F238E27FC236}">
                  <a16:creationId xmlns:a16="http://schemas.microsoft.com/office/drawing/2014/main" id="{1FF825B6-68A1-9448-195D-BACA3D7B2F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0C3304F2-A9B5-58BB-E8A9-FAABFA7D0AD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7ACD44B1-36A3-84F4-5421-5EF68433D2E1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588263" y="3617084"/>
            <a:chExt cx="2351135" cy="360000"/>
          </a:xfrm>
        </p:grpSpPr>
        <p:pic>
          <p:nvPicPr>
            <p:cNvPr id="153" name="Picture 152">
              <a:extLst>
                <a:ext uri="{FF2B5EF4-FFF2-40B4-BE49-F238E27FC236}">
                  <a16:creationId xmlns:a16="http://schemas.microsoft.com/office/drawing/2014/main" id="{811C9176-845B-C5C7-56FC-D5F9D04EB6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9FC2E212-638A-50B1-44AC-194636ABA4E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899ECED7-E692-A303-F475-5DFEFA9DADD2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588263" y="1697756"/>
            <a:chExt cx="2351135" cy="360000"/>
          </a:xfrm>
        </p:grpSpPr>
        <p:pic>
          <p:nvPicPr>
            <p:cNvPr id="156" name="Picture 155">
              <a:extLst>
                <a:ext uri="{FF2B5EF4-FFF2-40B4-BE49-F238E27FC236}">
                  <a16:creationId xmlns:a16="http://schemas.microsoft.com/office/drawing/2014/main" id="{0DCB5DED-9AEA-1D76-3E64-E0EDB2DD720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0C70921B-AC91-4D04-87C6-D71271665BF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F1DCE747-096F-A3D9-7B31-7F769DAC3C82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588263" y="1217924"/>
            <a:chExt cx="2351135" cy="360000"/>
          </a:xfrm>
        </p:grpSpPr>
        <p:pic>
          <p:nvPicPr>
            <p:cNvPr id="159" name="Picture 158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71EF0A77-F364-B408-A568-C5AC9C7C720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ACEEE18D-856F-6CEF-CF8B-3A79A76B954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4C5EA671-D52A-9C49-C89E-DAB1209D22CD}"/>
              </a:ext>
            </a:extLst>
          </p:cNvPr>
          <p:cNvGrpSpPr/>
          <p:nvPr/>
        </p:nvGrpSpPr>
        <p:grpSpPr>
          <a:xfrm>
            <a:off x="7739914" y="5158847"/>
            <a:ext cx="2368026" cy="360000"/>
            <a:chOff x="3277688" y="2657420"/>
            <a:chExt cx="2368026" cy="360000"/>
          </a:xfrm>
        </p:grpSpPr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5C6232C8-6C9C-DAC5-9C0E-9C81309BD63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277688" y="2657420"/>
              <a:ext cx="360000" cy="360000"/>
              <a:chOff x="2746466" y="3838485"/>
              <a:chExt cx="396000" cy="396000"/>
            </a:xfrm>
          </p:grpSpPr>
          <p:sp>
            <p:nvSpPr>
              <p:cNvPr id="164" name="Oval 163">
                <a:extLst>
                  <a:ext uri="{FF2B5EF4-FFF2-40B4-BE49-F238E27FC236}">
                    <a16:creationId xmlns:a16="http://schemas.microsoft.com/office/drawing/2014/main" id="{F7551207-86B3-BB4B-EBFB-FF786361012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46466" y="3838485"/>
                <a:ext cx="396000" cy="396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100" noProof="0">
                  <a:solidFill>
                    <a:srgbClr val="FFFFFF"/>
                  </a:solidFill>
                  <a:ea typeface="Segoe UI" pitchFamily="34" charset="0"/>
                  <a:cs typeface="Segoe UI" pitchFamily="34" charset="0"/>
                </a:endParaRPr>
              </a:p>
            </p:txBody>
          </p:sp>
          <p:pic>
            <p:nvPicPr>
              <p:cNvPr id="165" name="Graphic 164">
                <a:extLst>
                  <a:ext uri="{FF2B5EF4-FFF2-40B4-BE49-F238E27FC236}">
                    <a16:creationId xmlns:a16="http://schemas.microsoft.com/office/drawing/2014/main" id="{F8A40D02-837C-6F1D-AEBA-D043533F8A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2838176" y="3904068"/>
                <a:ext cx="229999" cy="229999"/>
              </a:xfrm>
              <a:prstGeom prst="rect">
                <a:avLst/>
              </a:prstGeom>
              <a:effectLst/>
            </p:spPr>
          </p:pic>
        </p:grp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4F930EBD-3E31-2796-3FA0-CB1FB8E2866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Loop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3" name="Text Placeholder 40">
            <a:extLst>
              <a:ext uri="{FF2B5EF4-FFF2-40B4-BE49-F238E27FC236}">
                <a16:creationId xmlns:a16="http://schemas.microsoft.com/office/drawing/2014/main" id="{81C65831-6C4D-9C88-18BF-3467C401DD1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5" name="Text Placeholder 41">
            <a:extLst>
              <a:ext uri="{FF2B5EF4-FFF2-40B4-BE49-F238E27FC236}">
                <a16:creationId xmlns:a16="http://schemas.microsoft.com/office/drawing/2014/main" id="{232CC37D-D142-4A35-C227-38388F52C96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2" name="Text Placeholder 42">
            <a:extLst>
              <a:ext uri="{FF2B5EF4-FFF2-40B4-BE49-F238E27FC236}">
                <a16:creationId xmlns:a16="http://schemas.microsoft.com/office/drawing/2014/main" id="{7F62A232-3171-4AFC-7BD8-6B742ED50E9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sp>
        <p:nvSpPr>
          <p:cNvPr id="2" name="Rectangle: Rounded Corners 6">
            <a:extLst>
              <a:ext uri="{FF2B5EF4-FFF2-40B4-BE49-F238E27FC236}">
                <a16:creationId xmlns:a16="http://schemas.microsoft.com/office/drawing/2014/main" id="{1C277F2B-B580-8501-D53B-6E84F7750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9BD4478-63F2-038A-D8FB-A44BCFACDF98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15" name="Rectangle: Rounded Corners 6">
              <a:extLst>
                <a:ext uri="{FF2B5EF4-FFF2-40B4-BE49-F238E27FC236}">
                  <a16:creationId xmlns:a16="http://schemas.microsoft.com/office/drawing/2014/main" id="{0FB79518-5189-ABA7-C8E5-3B9E11479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Reduce spending</a:t>
              </a:r>
            </a:p>
          </p:txBody>
        </p:sp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14C7B323-22FC-CC27-03FF-2EA663DE279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4B8210E-7BF6-0929-B041-E220993C98EA}"/>
              </a:ext>
            </a:extLst>
          </p:cNvPr>
          <p:cNvGrpSpPr/>
          <p:nvPr/>
        </p:nvGrpSpPr>
        <p:grpSpPr>
          <a:xfrm>
            <a:off x="3022536" y="1132756"/>
            <a:ext cx="1280160" cy="216000"/>
            <a:chOff x="2707850" y="862657"/>
            <a:chExt cx="1280160" cy="216000"/>
          </a:xfrm>
        </p:grpSpPr>
        <p:sp>
          <p:nvSpPr>
            <p:cNvPr id="18" name="Rectangle: Rounded Corners 6">
              <a:extLst>
                <a:ext uri="{FF2B5EF4-FFF2-40B4-BE49-F238E27FC236}">
                  <a16:creationId xmlns:a16="http://schemas.microsoft.com/office/drawing/2014/main" id="{708B8175-4D34-F314-6062-5C956270EA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28016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Risk management</a:t>
              </a:r>
            </a:p>
          </p:txBody>
        </p:sp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56CF2527-C20F-98F5-C98A-6A2367D5CD2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20" name="Rectangle: Rounded Corners 6">
            <a:extLst>
              <a:ext uri="{FF2B5EF4-FFF2-40B4-BE49-F238E27FC236}">
                <a16:creationId xmlns:a16="http://schemas.microsoft.com/office/drawing/2014/main" id="{93205F21-5AA6-E579-B230-5090E4814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A6D676C-F29D-53AF-45CD-D47A74C3ACEA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40" name="Rectangle: Rounded Corners 6">
              <a:extLst>
                <a:ext uri="{FF2B5EF4-FFF2-40B4-BE49-F238E27FC236}">
                  <a16:creationId xmlns:a16="http://schemas.microsoft.com/office/drawing/2014/main" id="{AF73574A-5AA5-7BE1-C3B5-7A191854C7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41" name="Graphic 40">
              <a:extLst>
                <a:ext uri="{FF2B5EF4-FFF2-40B4-BE49-F238E27FC236}">
                  <a16:creationId xmlns:a16="http://schemas.microsoft.com/office/drawing/2014/main" id="{111195DC-335E-B34D-3469-0C798234BFE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273B49A-C6EC-17F7-A2C8-F0E8B21103A2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43" name="Rectangle: Rounded Corners 6">
              <a:extLst>
                <a:ext uri="{FF2B5EF4-FFF2-40B4-BE49-F238E27FC236}">
                  <a16:creationId xmlns:a16="http://schemas.microsoft.com/office/drawing/2014/main" id="{1003D9AC-D44A-AD42-3EEF-5272D3006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44" name="Graphic 43">
              <a:extLst>
                <a:ext uri="{FF2B5EF4-FFF2-40B4-BE49-F238E27FC236}">
                  <a16:creationId xmlns:a16="http://schemas.microsoft.com/office/drawing/2014/main" id="{A38F0A6B-AFD0-D6CA-9A8A-CE99EFBEE4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B69F1A17-553B-E1DD-C759-E36C5A35E51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endParaRPr lang="en-US" noProof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E3BCA74-3BC0-C0AF-2173-81CECE51B735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77646" y="4357708"/>
            <a:ext cx="1914354" cy="2500291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63F4DADE-F05C-4540-0901-231514488377}"/>
              </a:ext>
            </a:extLst>
          </p:cNvPr>
          <p:cNvGrpSpPr/>
          <p:nvPr/>
        </p:nvGrpSpPr>
        <p:grpSpPr>
          <a:xfrm>
            <a:off x="1263138" y="2692612"/>
            <a:ext cx="2351135" cy="360000"/>
            <a:chOff x="588263" y="1217924"/>
            <a:chExt cx="2351135" cy="360000"/>
          </a:xfrm>
        </p:grpSpPr>
        <p:pic>
          <p:nvPicPr>
            <p:cNvPr id="27" name="Picture 26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B08628BE-100D-DD1F-2329-3D7E3FD3869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26BC38A-5CEE-46BE-5332-A9654930C4D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894502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388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Finance | Contract 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2025-02-11T21:26:33Z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