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 </a:t>
            </a:r>
            <a:r>
              <a:rPr lang="en-US" noProof="0"/>
              <a:t>Contract management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Recap a meeting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Communicate recommendations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Evaluate contracts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Collaborate with team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Summarize comparisons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 Generate a presentation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97B2C0D1-2E45-591F-F6C5-5AFE807E50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470C2923-4652-5A4E-9D28-D82E17E710D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>
                <a:solidFill>
                  <a:srgbClr val="000000"/>
                </a:solidFill>
                <a:latin typeface="Segoe UI"/>
                <a:cs typeface="Segoe UI"/>
              </a:rPr>
              <a:t>Catch up on the key discussion points, decisions, and action items from a missed meeting.</a:t>
            </a:r>
          </a:p>
          <a:p>
            <a:endParaRPr lang="en-US" noProof="0">
              <a:solidFill>
                <a:srgbClr val="000000"/>
              </a:solidFill>
              <a:latin typeface="Segoe UI"/>
              <a:cs typeface="Segoe UI"/>
            </a:endParaRP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2692579C-956C-E893-695C-0BC5397840F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>
                <a:solidFill>
                  <a:srgbClr val="000000"/>
                </a:solidFill>
                <a:latin typeface="Segoe UI"/>
                <a:cs typeface="Segoe UI"/>
              </a:rPr>
              <a:t>Based on an action item from your missed meeting, ask Copilot to compare multiple contracts for changes and provide considerations and recommendations based on the scenario.</a:t>
            </a:r>
          </a:p>
          <a:p>
            <a:endParaRPr lang="en-US" noProof="0">
              <a:solidFill>
                <a:srgbClr val="000000"/>
              </a:solidFill>
              <a:latin typeface="Segoe UI"/>
              <a:cs typeface="Segoe UI"/>
            </a:endParaRP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B32335AF-A462-E0E1-BC4D-C78E9A7EE63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>
                <a:solidFill>
                  <a:srgbClr val="000000"/>
                </a:solidFill>
                <a:latin typeface="Segoe UI"/>
                <a:cs typeface="Segoe UI"/>
              </a:rPr>
              <a:t>Synthesize the contract comparisons and generate summaries and insights.</a:t>
            </a:r>
          </a:p>
          <a:p>
            <a:endParaRPr lang="en-US" noProof="0">
              <a:solidFill>
                <a:srgbClr val="000000"/>
              </a:solidFill>
              <a:latin typeface="Segoe UI"/>
              <a:cs typeface="Segoe UI"/>
            </a:endParaRP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B5972A00-F912-36A4-A2B7-13460530588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this meeting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and provide the key points and action items.</a:t>
            </a:r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410A5C2C-3A31-8EB7-AC13-7A451B0E305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Action: Use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Coaching by Copilot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enhance the tone of your email while conveying urgency in your request. Tone is Direct and Length is Short.</a:t>
            </a:r>
          </a:p>
        </p:txBody>
      </p:sp>
      <p:sp>
        <p:nvSpPr>
          <p:cNvPr id="129" name="Text Placeholder 128">
            <a:extLst>
              <a:ext uri="{FF2B5EF4-FFF2-40B4-BE49-F238E27FC236}">
                <a16:creationId xmlns:a16="http://schemas.microsoft.com/office/drawing/2014/main" id="{19C20709-E4EA-175B-A32A-DBBD3B2333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Evaluate </a:t>
            </a:r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[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contract1.docx] and [contract2.docx]. As a [finance ops manager], create a comparison table outlining the key differences and risks.</a:t>
            </a:r>
          </a:p>
        </p:txBody>
      </p:sp>
      <p:sp>
        <p:nvSpPr>
          <p:cNvPr id="130" name="Text Placeholder 129">
            <a:extLst>
              <a:ext uri="{FF2B5EF4-FFF2-40B4-BE49-F238E27FC236}">
                <a16:creationId xmlns:a16="http://schemas.microsoft.com/office/drawing/2014/main" id="{6DA8F979-BB93-8F09-115B-E5064F16F28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518848"/>
            <a:ext cx="2808000" cy="876400"/>
          </a:xfrm>
        </p:spPr>
        <p:txBody>
          <a:bodyPr>
            <a:normAutofit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space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or team members to contribute ideas for the presentation. Start with a list of topics and details from [summary.docx]. “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page”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so team members can get a quick recap.</a:t>
            </a:r>
          </a:p>
        </p:txBody>
      </p:sp>
      <p:sp>
        <p:nvSpPr>
          <p:cNvPr id="131" name="Text Placeholder 130">
            <a:extLst>
              <a:ext uri="{FF2B5EF4-FFF2-40B4-BE49-F238E27FC236}">
                <a16:creationId xmlns:a16="http://schemas.microsoft.com/office/drawing/2014/main" id="{5225AA6A-4C81-D0F3-8DE9-6E7CFA50985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Summarize this document </a:t>
            </a:r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[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summary.doc</a:t>
            </a:r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x]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into 5 key takeaways in paragraph form.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5EE4D84A-99B1-88F0-2393-C501CD6243A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presentation from file </a:t>
            </a:r>
            <a:b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[summary.docx] and include the team’s recommendations.</a:t>
            </a:r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F1733C70-3357-9762-2C9F-BFA3C6CEFF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>
                <a:solidFill>
                  <a:srgbClr val="000000"/>
                </a:solidFill>
                <a:latin typeface="Segoe UI"/>
                <a:cs typeface="Segoe UI"/>
              </a:rPr>
              <a:t>Send an email to colleagues soliciting feedback on the presentation. Include the Loop for more efficient collaboration.</a:t>
            </a:r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FF86F1CE-F16C-56B7-8E6A-3B19BB85E3B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>
                <a:solidFill>
                  <a:srgbClr val="000000"/>
                </a:solidFill>
                <a:latin typeface="Segoe UI"/>
                <a:cs typeface="Segoe UI"/>
              </a:rPr>
              <a:t>Brainstorm with colleagues on the draft presentation to incorporate diverse perspective.</a:t>
            </a:r>
          </a:p>
          <a:p>
            <a:endParaRPr lang="en-US" noProof="0">
              <a:solidFill>
                <a:srgbClr val="000000"/>
              </a:solidFill>
              <a:latin typeface="Segoe UI"/>
              <a:cs typeface="Segoe UI"/>
            </a:endParaRPr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DB51824B-C5EE-2BA0-951E-F310B4CB70B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>
                <a:solidFill>
                  <a:srgbClr val="000000"/>
                </a:solidFill>
                <a:latin typeface="Segoe UI"/>
                <a:cs typeface="Segoe UI"/>
              </a:rPr>
              <a:t>Create a presentation that summarizes the key takeaways and includes recommendations based on the identified risks.</a:t>
            </a:r>
          </a:p>
          <a:p>
            <a:endParaRPr lang="en-US" noProof="0">
              <a:solidFill>
                <a:srgbClr val="000000"/>
              </a:solidFill>
              <a:latin typeface="Segoe UI"/>
              <a:cs typeface="Segoe UI"/>
            </a:endParaRP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AB59564C-4FAB-BDF1-D68A-F2673C684EF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" name="Text Placeholder 40">
            <a:extLst>
              <a:ext uri="{FF2B5EF4-FFF2-40B4-BE49-F238E27FC236}">
                <a16:creationId xmlns:a16="http://schemas.microsoft.com/office/drawing/2014/main" id="{1F3C92A6-CC5B-20B3-282C-B4EBFFA0CB6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" name="Text Placeholder 41">
            <a:extLst>
              <a:ext uri="{FF2B5EF4-FFF2-40B4-BE49-F238E27FC236}">
                <a16:creationId xmlns:a16="http://schemas.microsoft.com/office/drawing/2014/main" id="{8C9CD555-0505-F6CD-389F-9CF5291E0DC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792C490D-9ACE-834D-9739-DE68F124BE9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DA366D35-4112-FA9F-321E-C5AD0F9D35A4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174" name="Picture 173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2046257D-64C6-CF0E-45D5-6661D61ABE8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4A99E72B-1289-CC71-8948-6E282B1D00E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337931AE-6664-99E3-DECE-860BE8C34170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2657420"/>
            <a:chExt cx="2351135" cy="360000"/>
          </a:xfrm>
        </p:grpSpPr>
        <p:pic>
          <p:nvPicPr>
            <p:cNvPr id="177" name="Picture 176">
              <a:extLst>
                <a:ext uri="{FF2B5EF4-FFF2-40B4-BE49-F238E27FC236}">
                  <a16:creationId xmlns:a16="http://schemas.microsoft.com/office/drawing/2014/main" id="{927F33C2-8CCD-6503-B220-9BA18B700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24D496B9-A30B-B696-C4A0-DF783F7DC55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879DAD9D-B092-2AE7-C891-D34D78A47399}"/>
              </a:ext>
            </a:extLst>
          </p:cNvPr>
          <p:cNvGrpSpPr/>
          <p:nvPr/>
        </p:nvGrpSpPr>
        <p:grpSpPr>
          <a:xfrm>
            <a:off x="812633" y="2761669"/>
            <a:ext cx="2351135" cy="360000"/>
            <a:chOff x="588263" y="3617084"/>
            <a:chExt cx="2351135" cy="360000"/>
          </a:xfrm>
        </p:grpSpPr>
        <p:pic>
          <p:nvPicPr>
            <p:cNvPr id="180" name="Picture 179">
              <a:extLst>
                <a:ext uri="{FF2B5EF4-FFF2-40B4-BE49-F238E27FC236}">
                  <a16:creationId xmlns:a16="http://schemas.microsoft.com/office/drawing/2014/main" id="{974E8DCD-7E76-B634-6EB4-D60F1D57A7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88B5F870-8C8F-ACF0-3CC8-0B9122BAF8C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608BDC40-26FC-D92E-2C8C-FD81C716F5AF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183" name="Picture 182">
              <a:extLst>
                <a:ext uri="{FF2B5EF4-FFF2-40B4-BE49-F238E27FC236}">
                  <a16:creationId xmlns:a16="http://schemas.microsoft.com/office/drawing/2014/main" id="{3EF3E8E6-E08F-D409-11F5-59D20BFB518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32FD33F0-5C8C-6B4D-D6F5-CF943949CBC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2EF00E6B-A97F-3CCA-30AD-AF81CEF37A99}"/>
              </a:ext>
            </a:extLst>
          </p:cNvPr>
          <p:cNvGrpSpPr/>
          <p:nvPr/>
        </p:nvGrpSpPr>
        <p:grpSpPr>
          <a:xfrm>
            <a:off x="7723465" y="5158847"/>
            <a:ext cx="2351135" cy="360000"/>
            <a:chOff x="588263" y="2177588"/>
            <a:chExt cx="2351135" cy="360000"/>
          </a:xfrm>
        </p:grpSpPr>
        <p:pic>
          <p:nvPicPr>
            <p:cNvPr id="187" name="Picture 186">
              <a:extLst>
                <a:ext uri="{FF2B5EF4-FFF2-40B4-BE49-F238E27FC236}">
                  <a16:creationId xmlns:a16="http://schemas.microsoft.com/office/drawing/2014/main" id="{1B8EC239-0457-552B-95B2-35A0FFE5611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6031CAA1-1BC7-B8BD-087B-A521B15A48E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5740FAD5-0267-ECBC-4F09-5995B97233DC}"/>
              </a:ext>
            </a:extLst>
          </p:cNvPr>
          <p:cNvGrpSpPr/>
          <p:nvPr/>
        </p:nvGrpSpPr>
        <p:grpSpPr>
          <a:xfrm>
            <a:off x="4276273" y="5158847"/>
            <a:ext cx="2368026" cy="360000"/>
            <a:chOff x="3277688" y="2657420"/>
            <a:chExt cx="2368026" cy="360000"/>
          </a:xfrm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749B3D41-B250-5D0E-2C54-515739920C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92" name="Oval 191">
                <a:extLst>
                  <a:ext uri="{FF2B5EF4-FFF2-40B4-BE49-F238E27FC236}">
                    <a16:creationId xmlns:a16="http://schemas.microsoft.com/office/drawing/2014/main" id="{C5A477BB-5728-8C6C-79DD-7A916E724EC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247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93" name="Graphic 192">
                <a:extLst>
                  <a:ext uri="{FF2B5EF4-FFF2-40B4-BE49-F238E27FC236}">
                    <a16:creationId xmlns:a16="http://schemas.microsoft.com/office/drawing/2014/main" id="{ED02E642-7158-2B67-295B-3957C98FB1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D898EF70-CCD4-5286-206B-5DC888EFD95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4" name="Rectangle: Rounded Corners 6">
            <a:extLst>
              <a:ext uri="{FF2B5EF4-FFF2-40B4-BE49-F238E27FC236}">
                <a16:creationId xmlns:a16="http://schemas.microsoft.com/office/drawing/2014/main" id="{91F74C39-14FE-214B-970A-F98317B26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9FBD7F5-A9D9-D257-B310-E608A97EB6B2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034B41E3-9652-8ACD-543F-9A5F6CA18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spending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83582F70-935D-406F-FEF6-6FE2A6CB28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F739A8A-1776-3724-3710-99E710F605CA}"/>
              </a:ext>
            </a:extLst>
          </p:cNvPr>
          <p:cNvGrpSpPr/>
          <p:nvPr/>
        </p:nvGrpSpPr>
        <p:grpSpPr>
          <a:xfrm>
            <a:off x="3022536" y="1132756"/>
            <a:ext cx="1280160" cy="216000"/>
            <a:chOff x="2707850" y="862657"/>
            <a:chExt cx="128016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D95068FC-623D-1B51-3D0A-EA2861469E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2801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Risk management</a:t>
              </a: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8B7B69DD-A4CE-5A75-BFA1-BB8D91AC7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1" name="Rectangle: Rounded Corners 6">
            <a:extLst>
              <a:ext uri="{FF2B5EF4-FFF2-40B4-BE49-F238E27FC236}">
                <a16:creationId xmlns:a16="http://schemas.microsoft.com/office/drawing/2014/main" id="{91F3C8D6-99C0-EA2E-39ED-E6BCE7A79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9430B28-1E98-1769-31B0-EB33837DBDD0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70EEAF3E-6CBD-AB1E-2F6C-273520B9E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18622E82-BFB6-6A24-DE75-9D1D573F1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DE57B67-F533-87BC-A979-2A13EBFC15AC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6FBF3FC5-F9C0-AE5A-7769-65597C654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FC59D1ED-E886-8023-05AA-35B6EFE26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A26BEB2E-D2EA-9A9F-F2FE-D1FF72887B29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47818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325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Contract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