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hyperlink" Target="https://support.microsoft.com/en-us/topic/overview-of-microsoft-365-chat-preview-5b00a52d-7296-48ee-b938-b95b7209f7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Finance | </a:t>
            </a:r>
            <a:r>
              <a:rPr lang="en-US" noProof="0"/>
              <a:t>Contract accounting guidance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Gather information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Create an email with a response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Create a brief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Prep for a meeting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Summarize the contract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Collaborate with team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DAC26A1A-D759-CB15-D0F3-0A75A9CBDF2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Ask Copilot</a:t>
            </a:r>
            <a:r>
              <a:rPr lang="en-US" noProof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to gather information about the customer to better understand the contract.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/>
            </a:endParaRP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C1D0BC5-8F14-505F-9464-AD774C64821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Copy the data collected along with a recent meeting summary into Word and then have Copilot organize the content.</a:t>
            </a:r>
          </a:p>
          <a:p>
            <a:endParaRPr lang="en-US" noProof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0FC0AC8-265A-B98D-A791-64CA6DBDB63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Prompt Copilot for relevant accounting considerations and perspective based on the customer scenario.</a:t>
            </a:r>
          </a:p>
          <a:p>
            <a:endParaRPr lang="en-US" noProof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BDDD05B7-8C4C-63D7-0A7A-762A3D6C406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Pull together a summary </a:t>
            </a:r>
            <a:r>
              <a:rPr kumimoji="0" lang="en-US" sz="900" b="0" i="0" u="none" strike="noStrike" kern="1200" cap="none" spc="0" normalizeH="0" baseline="0" noProof="0">
                <a:ln w="317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of the customer interactions from recent email and chats.</a:t>
            </a:r>
          </a:p>
        </p:txBody>
      </p:sp>
      <p:sp>
        <p:nvSpPr>
          <p:cNvPr id="128" name="Text Placeholder 127">
            <a:extLst>
              <a:ext uri="{FF2B5EF4-FFF2-40B4-BE49-F238E27FC236}">
                <a16:creationId xmlns:a16="http://schemas.microsoft.com/office/drawing/2014/main" id="{39164378-7F51-17B5-92CE-811BE0DE267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lang="en-US" b="1" noProof="0">
                <a:solidFill>
                  <a:srgbClr val="000000"/>
                </a:solidFill>
                <a:latin typeface="Segoe UI"/>
                <a:cs typeface="+mn-cs"/>
              </a:rPr>
              <a:t>Draft an email </a:t>
            </a:r>
            <a:r>
              <a:rPr lang="en-US" noProof="0">
                <a:solidFill>
                  <a:srgbClr val="000000"/>
                </a:solidFill>
                <a:latin typeface="Segoe UI"/>
                <a:cs typeface="+mn-cs"/>
              </a:rPr>
              <a:t>with a concise summary of key recommendations. 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29" name="Text Placeholder 128">
            <a:extLst>
              <a:ext uri="{FF2B5EF4-FFF2-40B4-BE49-F238E27FC236}">
                <a16:creationId xmlns:a16="http://schemas.microsoft.com/office/drawing/2014/main" id="{9ADC1681-5A29-A160-095E-481C1142DFC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Rewrite the brief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to outline the key scenario based on the background and supporting details.</a:t>
            </a:r>
          </a:p>
        </p:txBody>
      </p:sp>
      <p:sp>
        <p:nvSpPr>
          <p:cNvPr id="130" name="Text Placeholder 129">
            <a:extLst>
              <a:ext uri="{FF2B5EF4-FFF2-40B4-BE49-F238E27FC236}">
                <a16:creationId xmlns:a16="http://schemas.microsoft.com/office/drawing/2014/main" id="{E05A142A-5CFF-3140-33C5-070F70852A5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Create a presentation from file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[scenario.docx]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that summarizes the team’s recommendations. </a:t>
            </a:r>
          </a:p>
        </p:txBody>
      </p:sp>
      <p:sp>
        <p:nvSpPr>
          <p:cNvPr id="131" name="Text Placeholder 130">
            <a:extLst>
              <a:ext uri="{FF2B5EF4-FFF2-40B4-BE49-F238E27FC236}">
                <a16:creationId xmlns:a16="http://schemas.microsoft.com/office/drawing/2014/main" id="{7DA3897C-8845-6DB1-0E67-C5759FF635F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Provide accounting guidance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and recommendations for the customer scenario in the [scenario.docx]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32" name="Text Placeholder 131">
            <a:extLst>
              <a:ext uri="{FF2B5EF4-FFF2-40B4-BE49-F238E27FC236}">
                <a16:creationId xmlns:a16="http://schemas.microsoft.com/office/drawing/2014/main" id="{E6CC27FD-69B5-7E03-FF76-E8A2BE002F5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noProof="0"/>
              <a:t>Example prompt: 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Brainstorm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additional</a:t>
            </a: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accounting considerations for the customer scenario.</a:t>
            </a:r>
          </a:p>
        </p:txBody>
      </p:sp>
      <p:sp>
        <p:nvSpPr>
          <p:cNvPr id="133" name="Text Placeholder 132">
            <a:extLst>
              <a:ext uri="{FF2B5EF4-FFF2-40B4-BE49-F238E27FC236}">
                <a16:creationId xmlns:a16="http://schemas.microsoft.com/office/drawing/2014/main" id="{6AC8D598-7208-D626-A28C-A0AE87D11B5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Draft an email to your manager with Copilot in Outlook summarizing key recommendations.</a:t>
            </a:r>
          </a:p>
        </p:txBody>
      </p:sp>
      <p:sp>
        <p:nvSpPr>
          <p:cNvPr id="134" name="Text Placeholder 133">
            <a:extLst>
              <a:ext uri="{FF2B5EF4-FFF2-40B4-BE49-F238E27FC236}">
                <a16:creationId xmlns:a16="http://schemas.microsoft.com/office/drawing/2014/main" id="{6FFA3DD8-9B89-039F-D451-99BAA3205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PowerPoint to generate a presentation with the finalized accounting guidance for the customer scenario.</a:t>
            </a:r>
          </a:p>
          <a:p>
            <a:endParaRPr lang="en-US" noProof="0"/>
          </a:p>
        </p:txBody>
      </p:sp>
      <p:sp>
        <p:nvSpPr>
          <p:cNvPr id="135" name="Text Placeholder 134">
            <a:extLst>
              <a:ext uri="{FF2B5EF4-FFF2-40B4-BE49-F238E27FC236}">
                <a16:creationId xmlns:a16="http://schemas.microsoft.com/office/drawing/2014/main" id="{D39A76F3-78E0-401D-C3CE-F0EAEF3BC91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Loop to collaborate with colleagues to build on the preliminary list of accounting considerations.</a:t>
            </a:r>
          </a:p>
          <a:p>
            <a:endParaRPr lang="en-US" noProof="0"/>
          </a:p>
        </p:txBody>
      </p: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65225A53-4CA6-8D96-3449-3A5013C6DADE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588263" y="1217924"/>
            <a:chExt cx="2351135" cy="360000"/>
          </a:xfrm>
        </p:grpSpPr>
        <p:pic>
          <p:nvPicPr>
            <p:cNvPr id="174" name="Picture 173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D3BF9212-6029-4F17-87DC-1A02EC9ECC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5" name="TextBox 174">
              <a:extLst>
                <a:ext uri="{FF2B5EF4-FFF2-40B4-BE49-F238E27FC236}">
                  <a16:creationId xmlns:a16="http://schemas.microsoft.com/office/drawing/2014/main" id="{57283DDB-7673-5133-4E9E-F6AADB37733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173100C8-D348-98BB-2FB5-1EE76542F7A7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177" name="Picture 176" descr="Zip Co logo SVG free download, id: 101874 - Brandlogos.net">
              <a:hlinkClick r:id="rId2"/>
              <a:extLst>
                <a:ext uri="{FF2B5EF4-FFF2-40B4-BE49-F238E27FC236}">
                  <a16:creationId xmlns:a16="http://schemas.microsoft.com/office/drawing/2014/main" id="{C438565A-15B3-BC63-16A5-58C2986E469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E1B9CCC0-0010-80EF-31A0-2D5AC0251A6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3094DA2A-9E9B-7122-9F53-5DC807B91927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588263" y="1697756"/>
            <a:chExt cx="2351135" cy="360000"/>
          </a:xfrm>
        </p:grpSpPr>
        <p:pic>
          <p:nvPicPr>
            <p:cNvPr id="180" name="Picture 179">
              <a:extLst>
                <a:ext uri="{FF2B5EF4-FFF2-40B4-BE49-F238E27FC236}">
                  <a16:creationId xmlns:a16="http://schemas.microsoft.com/office/drawing/2014/main" id="{6AEA8818-7E8F-91A1-A031-E2BA5350EA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1" name="TextBox 180">
              <a:extLst>
                <a:ext uri="{FF2B5EF4-FFF2-40B4-BE49-F238E27FC236}">
                  <a16:creationId xmlns:a16="http://schemas.microsoft.com/office/drawing/2014/main" id="{593F98B1-ECD8-F4DB-EB62-74F67E1C5CD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45A0E9DD-E846-F584-C171-F0A57C88FD2B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2657420"/>
            <a:chExt cx="2351135" cy="360000"/>
          </a:xfrm>
        </p:grpSpPr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id="{62C2475C-0E88-AFC4-DCF1-7B2064A14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4" name="TextBox 183">
              <a:extLst>
                <a:ext uri="{FF2B5EF4-FFF2-40B4-BE49-F238E27FC236}">
                  <a16:creationId xmlns:a16="http://schemas.microsoft.com/office/drawing/2014/main" id="{CAC66101-5D52-2B12-37AA-560B88D1E5E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B1611708-C434-0B8A-F75B-CE7C66E22230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588263" y="2177588"/>
            <a:chExt cx="2351135" cy="360000"/>
          </a:xfrm>
        </p:grpSpPr>
        <p:pic>
          <p:nvPicPr>
            <p:cNvPr id="187" name="Picture 186">
              <a:extLst>
                <a:ext uri="{FF2B5EF4-FFF2-40B4-BE49-F238E27FC236}">
                  <a16:creationId xmlns:a16="http://schemas.microsoft.com/office/drawing/2014/main" id="{AAB86A68-9BBE-6361-24CE-67097D00D57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CDDC2D65-A10B-0F23-C571-A4745B3E78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4AE2E451-B983-150B-73AE-6945AF1E3C69}"/>
              </a:ext>
            </a:extLst>
          </p:cNvPr>
          <p:cNvGrpSpPr/>
          <p:nvPr/>
        </p:nvGrpSpPr>
        <p:grpSpPr>
          <a:xfrm>
            <a:off x="7739914" y="5158847"/>
            <a:ext cx="2368026" cy="360000"/>
            <a:chOff x="3277688" y="2657420"/>
            <a:chExt cx="2368026" cy="360000"/>
          </a:xfrm>
        </p:grpSpPr>
        <p:grpSp>
          <p:nvGrpSpPr>
            <p:cNvPr id="190" name="Group 189">
              <a:extLst>
                <a:ext uri="{FF2B5EF4-FFF2-40B4-BE49-F238E27FC236}">
                  <a16:creationId xmlns:a16="http://schemas.microsoft.com/office/drawing/2014/main" id="{5C5188B5-C878-5A81-F264-722B2392BCF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192" name="Oval 191">
                <a:extLst>
                  <a:ext uri="{FF2B5EF4-FFF2-40B4-BE49-F238E27FC236}">
                    <a16:creationId xmlns:a16="http://schemas.microsoft.com/office/drawing/2014/main" id="{691B85A9-275B-B40B-49A9-C87BCB0AB24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193" name="Graphic 192">
                <a:extLst>
                  <a:ext uri="{FF2B5EF4-FFF2-40B4-BE49-F238E27FC236}">
                    <a16:creationId xmlns:a16="http://schemas.microsoft.com/office/drawing/2014/main" id="{7D9F4D9F-4579-CE82-4C67-E9D5DF53D0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191" name="TextBox 190">
              <a:extLst>
                <a:ext uri="{FF2B5EF4-FFF2-40B4-BE49-F238E27FC236}">
                  <a16:creationId xmlns:a16="http://schemas.microsoft.com/office/drawing/2014/main" id="{D17CC27F-D0F3-2A34-8718-C82D91BDD2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" name="Text Placeholder 40">
            <a:extLst>
              <a:ext uri="{FF2B5EF4-FFF2-40B4-BE49-F238E27FC236}">
                <a16:creationId xmlns:a16="http://schemas.microsoft.com/office/drawing/2014/main" id="{B64F1646-A514-816A-E5D1-F7B38EE835F7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5" name="Text Placeholder 41">
            <a:extLst>
              <a:ext uri="{FF2B5EF4-FFF2-40B4-BE49-F238E27FC236}">
                <a16:creationId xmlns:a16="http://schemas.microsoft.com/office/drawing/2014/main" id="{96DBAAFF-83E1-B6CB-AC1E-B8A24B4FD19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2" name="Text Placeholder 42">
            <a:extLst>
              <a:ext uri="{FF2B5EF4-FFF2-40B4-BE49-F238E27FC236}">
                <a16:creationId xmlns:a16="http://schemas.microsoft.com/office/drawing/2014/main" id="{D45C43A6-23A0-3D40-BACF-7F6257C82CC3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4" name="Rectangle: Rounded Corners 6">
            <a:extLst>
              <a:ext uri="{FF2B5EF4-FFF2-40B4-BE49-F238E27FC236}">
                <a16:creationId xmlns:a16="http://schemas.microsoft.com/office/drawing/2014/main" id="{F8F3FD08-60EE-8169-9C8F-6981CC0A1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8BC850B-8019-8877-60D6-009AF1246D16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16" name="Rectangle: Rounded Corners 6">
              <a:extLst>
                <a:ext uri="{FF2B5EF4-FFF2-40B4-BE49-F238E27FC236}">
                  <a16:creationId xmlns:a16="http://schemas.microsoft.com/office/drawing/2014/main" id="{B9717262-372F-0C7D-82B0-4B0CD151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spending</a:t>
              </a:r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2F59879D-68E2-EB01-4DF9-134D6B3899E6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1F027E4-3B78-D502-5EA9-9D3F0E488EC6}"/>
              </a:ext>
            </a:extLst>
          </p:cNvPr>
          <p:cNvGrpSpPr/>
          <p:nvPr/>
        </p:nvGrpSpPr>
        <p:grpSpPr>
          <a:xfrm>
            <a:off x="3022536" y="1132756"/>
            <a:ext cx="1280160" cy="216000"/>
            <a:chOff x="2707850" y="862657"/>
            <a:chExt cx="1280160" cy="216000"/>
          </a:xfrm>
        </p:grpSpPr>
        <p:sp>
          <p:nvSpPr>
            <p:cNvPr id="19" name="Rectangle: Rounded Corners 6">
              <a:extLst>
                <a:ext uri="{FF2B5EF4-FFF2-40B4-BE49-F238E27FC236}">
                  <a16:creationId xmlns:a16="http://schemas.microsoft.com/office/drawing/2014/main" id="{0CA8CD09-1965-26F4-DA98-453960865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28016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Risk management</a:t>
              </a:r>
            </a:p>
          </p:txBody>
        </p:sp>
        <p:pic>
          <p:nvPicPr>
            <p:cNvPr id="20" name="Graphic 19">
              <a:extLst>
                <a:ext uri="{FF2B5EF4-FFF2-40B4-BE49-F238E27FC236}">
                  <a16:creationId xmlns:a16="http://schemas.microsoft.com/office/drawing/2014/main" id="{4DF90405-61A7-C7F7-F82A-3A8470A928E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21" name="Rectangle: Rounded Corners 6">
            <a:extLst>
              <a:ext uri="{FF2B5EF4-FFF2-40B4-BE49-F238E27FC236}">
                <a16:creationId xmlns:a16="http://schemas.microsoft.com/office/drawing/2014/main" id="{5789CBEE-2858-A56A-4B23-4A9B22490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DEEC56F-F960-A9E1-E98E-A36CD5A0B9FF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0" name="Rectangle: Rounded Corners 6">
              <a:extLst>
                <a:ext uri="{FF2B5EF4-FFF2-40B4-BE49-F238E27FC236}">
                  <a16:creationId xmlns:a16="http://schemas.microsoft.com/office/drawing/2014/main" id="{F1CFAECE-7DB7-0F04-6DC9-9D8CF2089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1" name="Graphic 40">
              <a:extLst>
                <a:ext uri="{FF2B5EF4-FFF2-40B4-BE49-F238E27FC236}">
                  <a16:creationId xmlns:a16="http://schemas.microsoft.com/office/drawing/2014/main" id="{159497D3-15F5-A522-BD6C-7504E9D3B4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B3705EC-75CD-7480-6560-6325F150AD23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43" name="Rectangle: Rounded Corners 6">
              <a:extLst>
                <a:ext uri="{FF2B5EF4-FFF2-40B4-BE49-F238E27FC236}">
                  <a16:creationId xmlns:a16="http://schemas.microsoft.com/office/drawing/2014/main" id="{52DD3B30-7B84-18B9-C540-3949F666D4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4" name="Graphic 43">
              <a:extLst>
                <a:ext uri="{FF2B5EF4-FFF2-40B4-BE49-F238E27FC236}">
                  <a16:creationId xmlns:a16="http://schemas.microsoft.com/office/drawing/2014/main" id="{008F2CAF-DD35-BA57-09E2-FBECCC703C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66703DF1-6D04-EC7E-48EE-EB76D47CF1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noProof="0"/>
              <a:t>Microsoft 365 Copilot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14BAED2-DF60-A904-87A9-F3EB799AF4C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en-US" noProof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0AA4D6E-AB14-6103-99BB-E6ABD24B748E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277646" y="4357708"/>
            <a:ext cx="1914354" cy="250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701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267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Finance | Contract accounting guidance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