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11" Type="http://schemas.openxmlformats.org/officeDocument/2006/relationships/hyperlink" Target="https://www.microsoft.com/en-us/videoplayer/embed/RW1lwnu" TargetMode="External"/><Relationship Id="rId5" Type="http://schemas.openxmlformats.org/officeDocument/2006/relationships/image" Target="../media/image10.png"/><Relationship Id="rId10" Type="http://schemas.openxmlformats.org/officeDocument/2006/relationships/image" Target="../media/image14.sv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Finance | </a:t>
            </a:r>
            <a:r>
              <a:rPr lang="en-US" noProof="0" dirty="0"/>
              <a:t>Collections coordination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Surface outstanding invoices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Update legal team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Build call script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Update financial data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Call customers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Send payment reminders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94401" y="521099"/>
            <a:ext cx="4124528" cy="169277"/>
          </a:xfrm>
        </p:spPr>
        <p:txBody>
          <a:bodyPr/>
          <a:lstStyle/>
          <a:p>
            <a:pPr marL="0" marR="0" lvl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100" b="1" i="0" u="none" strike="noStrike" kern="1200" cap="none" spc="-2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rPr>
              <a:t>Microsoft 365 Copilot for Finance</a:t>
            </a:r>
            <a:endParaRPr kumimoji="0" lang="en-US" sz="800" b="1" i="1" u="none" strike="noStrike" kern="1200" cap="none" spc="-20" normalizeH="0" baseline="0" noProof="0">
              <a:ln>
                <a:noFill/>
              </a:ln>
              <a:solidFill>
                <a:srgbClr val="C03BC4"/>
              </a:solidFill>
              <a:effectLst/>
              <a:uLnTx/>
              <a:uFillTx/>
              <a:latin typeface="Segoe UI Semibold" panose="020B0502040204020203" pitchFamily="34" charset="0"/>
              <a:ea typeface="+mn-ea"/>
              <a:cs typeface="Segoe UI Semibold" panose="020B0502040204020203" pitchFamily="34" charset="0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DE598EE-5406-B032-5748-83EC5542E8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Use Copilot in Outlook to summarize recent email threads with customers. Use Copilot for Finance to identify outstanding invoices and related insights pulled directly from your ERP system.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516C6C2-314E-AF2C-89EC-42F58B9E318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Prompt Copilot to generate a call script. Use Copilot in Word to refine the call script and save as a template to be used again.</a:t>
            </a:r>
          </a:p>
        </p:txBody>
      </p:sp>
      <p:sp>
        <p:nvSpPr>
          <p:cNvPr id="147" name="Text Placeholder 146">
            <a:extLst>
              <a:ext uri="{FF2B5EF4-FFF2-40B4-BE49-F238E27FC236}">
                <a16:creationId xmlns:a16="http://schemas.microsoft.com/office/drawing/2014/main" id="{FB3D5C3A-BD8F-2CD7-C443-06E7198B11E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Call customers who have outstanding balances, using Copilot in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Teams Phone to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take meeting notes.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FE09640-9805-348A-DD62-E43A74C257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Speed analysis </a:t>
            </a:r>
            <a:r>
              <a:rPr lang="en-US" noProof="0"/>
              <a:t>and streamline customer communications by connecting your ERP and financial system data.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3F47823-A125-6F94-AC86-369F418FBE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Quickly find and summarize documents </a:t>
            </a:r>
            <a:br>
              <a:rPr lang="en-US" noProof="0"/>
            </a:br>
            <a:r>
              <a:rPr lang="en-US" noProof="0"/>
              <a:t>related to a customer.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C5CEE7E-DFE4-EFC8-3C53-41BC4142334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/>
              <a:t>Build conversation script, </a:t>
            </a:r>
            <a:r>
              <a:rPr lang="en-US" noProof="0"/>
              <a:t>suggesting the most effective and policy compliant approach to collect outstanding invoices and negotiate payment terms.</a:t>
            </a:r>
          </a:p>
        </p:txBody>
      </p:sp>
      <p:sp>
        <p:nvSpPr>
          <p:cNvPr id="148" name="Text Placeholder 147">
            <a:extLst>
              <a:ext uri="{FF2B5EF4-FFF2-40B4-BE49-F238E27FC236}">
                <a16:creationId xmlns:a16="http://schemas.microsoft.com/office/drawing/2014/main" id="{E82CA640-36AF-748C-B6B9-2600E24781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Simplify record updates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by updating ERP records from directly within Outlook. </a:t>
            </a:r>
          </a:p>
        </p:txBody>
      </p:sp>
      <p:sp>
        <p:nvSpPr>
          <p:cNvPr id="149" name="Text Placeholder 148">
            <a:extLst>
              <a:ext uri="{FF2B5EF4-FFF2-40B4-BE49-F238E27FC236}">
                <a16:creationId xmlns:a16="http://schemas.microsoft.com/office/drawing/2014/main" id="{7BDD29A1-FE19-88B4-660A-BB60498A70F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Simplify capture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of customer intent with generated call notes.</a:t>
            </a:r>
          </a:p>
        </p:txBody>
      </p:sp>
      <p:sp>
        <p:nvSpPr>
          <p:cNvPr id="150" name="Text Placeholder 149">
            <a:extLst>
              <a:ext uri="{FF2B5EF4-FFF2-40B4-BE49-F238E27FC236}">
                <a16:creationId xmlns:a16="http://schemas.microsoft.com/office/drawing/2014/main" id="{50936D86-A943-FC88-4A26-BBBC812E9B7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Automate drafting of emails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and use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Copilot to review the tone and customize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emails with relevant records and insight.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D4AC425-B156-DDFF-8C88-CC16474618C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Draft a summary of the collections cycle for </a:t>
            </a:r>
            <a:br>
              <a:rPr lang="en-US" noProof="0"/>
            </a:br>
            <a:r>
              <a:rPr lang="en-US" noProof="0"/>
              <a:t>the legal team. Draft the message with Copilot </a:t>
            </a:r>
            <a:br>
              <a:rPr lang="en-US" noProof="0"/>
            </a:br>
            <a:r>
              <a:rPr lang="en-US" noProof="0"/>
              <a:t>in Word, including references to associated documents and emails.</a:t>
            </a:r>
          </a:p>
        </p:txBody>
      </p:sp>
      <p:sp>
        <p:nvSpPr>
          <p:cNvPr id="151" name="Text Placeholder 150">
            <a:extLst>
              <a:ext uri="{FF2B5EF4-FFF2-40B4-BE49-F238E27FC236}">
                <a16:creationId xmlns:a16="http://schemas.microsoft.com/office/drawing/2014/main" id="{BB0DEC31-25C1-EFF4-BC2E-08EFBA0440F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>
            <a:normAutofit/>
          </a:bodyPr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Prompt Copilot in Outlook to summarize recent payment updates. </a:t>
            </a:r>
            <a:r>
              <a:rPr lang="en-US" kern="0" noProof="0">
                <a:solidFill>
                  <a:srgbClr val="1A1A1A"/>
                </a:solidFill>
                <a:latin typeface="Segoe UI"/>
              </a:rPr>
              <a:t>U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se Copilot for Finance to update your ERP system directly from Outlook with the latest payment plans and promise to pay dates. </a:t>
            </a:r>
          </a:p>
        </p:txBody>
      </p:sp>
      <p:sp>
        <p:nvSpPr>
          <p:cNvPr id="152" name="Text Placeholder 151">
            <a:extLst>
              <a:ext uri="{FF2B5EF4-FFF2-40B4-BE49-F238E27FC236}">
                <a16:creationId xmlns:a16="http://schemas.microsoft.com/office/drawing/2014/main" id="{EDD0CF00-3F00-A96B-9ACB-7B09B38B68D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Aptos" panose="020B0004020202020204" pitchFamily="34" charset="0"/>
                <a:cs typeface="Aptos" panose="020B0004020202020204" pitchFamily="34" charset="0"/>
              </a:rPr>
              <a:t>Use Copilot in Outlook to draft follow up emails to customers. With Copilot for Finance, view and attach related records and financial insight directly within Outlook.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554480" cy="216000"/>
            <a:chOff x="1198144" y="862657"/>
            <a:chExt cx="155448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5544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Days sales outstanding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4D5F7BCA-60BA-37FF-B065-CE18B1EB2733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2657420"/>
            <a:chExt cx="2351135" cy="360000"/>
          </a:xfrm>
        </p:grpSpPr>
        <p:pic>
          <p:nvPicPr>
            <p:cNvPr id="194" name="Picture 193">
              <a:extLst>
                <a:ext uri="{FF2B5EF4-FFF2-40B4-BE49-F238E27FC236}">
                  <a16:creationId xmlns:a16="http://schemas.microsoft.com/office/drawing/2014/main" id="{54B99548-C9E6-3D77-8088-B6804EA4FA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4D754603-0031-6E81-EF49-31F63C9ED35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C7140EF7-2093-6DE6-CFEF-A9F00E4B203E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3617084"/>
            <a:chExt cx="2351135" cy="360000"/>
          </a:xfrm>
        </p:grpSpPr>
        <p:pic>
          <p:nvPicPr>
            <p:cNvPr id="197" name="Picture 196">
              <a:extLst>
                <a:ext uri="{FF2B5EF4-FFF2-40B4-BE49-F238E27FC236}">
                  <a16:creationId xmlns:a16="http://schemas.microsoft.com/office/drawing/2014/main" id="{5AE38A54-7642-52BB-0541-6FEFB3C6C27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E0E78998-BA24-C35E-FE13-E91F365A8FA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AEBAC513-8147-E75E-B7F5-0C010484FD37}"/>
              </a:ext>
            </a:extLst>
          </p:cNvPr>
          <p:cNvGrpSpPr/>
          <p:nvPr/>
        </p:nvGrpSpPr>
        <p:grpSpPr>
          <a:xfrm>
            <a:off x="4276273" y="2754741"/>
            <a:ext cx="1092889" cy="366928"/>
            <a:chOff x="588263" y="1210996"/>
            <a:chExt cx="1092889" cy="366928"/>
          </a:xfrm>
        </p:grpSpPr>
        <p:pic>
          <p:nvPicPr>
            <p:cNvPr id="201" name="Picture 200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35BCABCD-8D57-50A9-E502-6BA3D5EC7C6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6F872863-AAA0-A99B-27C2-785D87D9052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210996"/>
              <a:ext cx="633938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AA2D9A06-FA41-4CD8-F53C-1FA038C0A170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1697756"/>
            <a:chExt cx="2351135" cy="360000"/>
          </a:xfrm>
        </p:grpSpPr>
        <p:pic>
          <p:nvPicPr>
            <p:cNvPr id="207" name="Picture 206">
              <a:extLst>
                <a:ext uri="{FF2B5EF4-FFF2-40B4-BE49-F238E27FC236}">
                  <a16:creationId xmlns:a16="http://schemas.microsoft.com/office/drawing/2014/main" id="{7D067952-0F00-4E5B-519C-CE526450525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1412159D-4754-BD1C-2FF0-E73CE3D40C5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23868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b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</a:b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+Copilot for Finance </a:t>
              </a:r>
              <a:r>
                <a:rPr lang="en-US" sz="900" i="1" noProof="0">
                  <a:solidFill>
                    <a:srgbClr val="0078D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Preview</a:t>
              </a:r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C2469642-1FB5-BB12-45DA-D3F3D34AA458}"/>
              </a:ext>
            </a:extLst>
          </p:cNvPr>
          <p:cNvGrpSpPr/>
          <p:nvPr/>
        </p:nvGrpSpPr>
        <p:grpSpPr>
          <a:xfrm>
            <a:off x="5369162" y="2761669"/>
            <a:ext cx="1002587" cy="360000"/>
            <a:chOff x="588263" y="2657420"/>
            <a:chExt cx="1002587" cy="360000"/>
          </a:xfrm>
        </p:grpSpPr>
        <p:pic>
          <p:nvPicPr>
            <p:cNvPr id="210" name="Picture 209">
              <a:extLst>
                <a:ext uri="{FF2B5EF4-FFF2-40B4-BE49-F238E27FC236}">
                  <a16:creationId xmlns:a16="http://schemas.microsoft.com/office/drawing/2014/main" id="{B655F0E9-C63B-EE44-69B0-87585CD15F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FDD875AE-CB86-3C05-2B1B-C17ADD8EBEA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668144"/>
              <a:ext cx="543636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3BD7EC55-774D-6A9D-4FBD-11503720C5BB}"/>
              </a:ext>
            </a:extLst>
          </p:cNvPr>
          <p:cNvGrpSpPr/>
          <p:nvPr/>
        </p:nvGrpSpPr>
        <p:grpSpPr>
          <a:xfrm>
            <a:off x="4381143" y="5228096"/>
            <a:ext cx="2474697" cy="360000"/>
            <a:chOff x="588263" y="1697756"/>
            <a:chExt cx="2474697" cy="360000"/>
          </a:xfrm>
        </p:grpSpPr>
        <p:pic>
          <p:nvPicPr>
            <p:cNvPr id="213" name="Picture 212">
              <a:extLst>
                <a:ext uri="{FF2B5EF4-FFF2-40B4-BE49-F238E27FC236}">
                  <a16:creationId xmlns:a16="http://schemas.microsoft.com/office/drawing/2014/main" id="{608D0CC5-1C36-B639-CEEA-76E5ED47A1F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D7794FBB-F4B9-F677-4267-A0F43C79D7A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23869"/>
              <a:ext cx="2015746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b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</a:b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+Copilot for Finance </a:t>
              </a:r>
              <a:r>
                <a:rPr lang="en-US" sz="900" i="1" noProof="0">
                  <a:solidFill>
                    <a:srgbClr val="0078D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Preview</a:t>
              </a:r>
            </a:p>
          </p:txBody>
        </p:sp>
      </p:grpSp>
      <p:sp>
        <p:nvSpPr>
          <p:cNvPr id="217" name="TextBox 216">
            <a:extLst>
              <a:ext uri="{FF2B5EF4-FFF2-40B4-BE49-F238E27FC236}">
                <a16:creationId xmlns:a16="http://schemas.microsoft.com/office/drawing/2014/main" id="{60512CDA-AA52-050D-4854-27D7264BBE5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63138" y="2787781"/>
            <a:ext cx="1892184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Outlook</a:t>
            </a:r>
            <a:b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</a:br>
            <a:r>
              <a:rPr lang="en-US" sz="900" noProof="0">
                <a:solidFill>
                  <a:srgbClr val="0078D4"/>
                </a:solidFill>
                <a:latin typeface="Segoe UI Semibold"/>
              </a:rPr>
              <a:t>+Copilot for Finance </a:t>
            </a:r>
            <a:r>
              <a:rPr lang="en-US" sz="900" i="1" noProof="0">
                <a:solidFill>
                  <a:srgbClr val="0078D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Preview</a:t>
            </a:r>
          </a:p>
        </p:txBody>
      </p:sp>
      <p:sp>
        <p:nvSpPr>
          <p:cNvPr id="3" name="Text Placeholder 40">
            <a:extLst>
              <a:ext uri="{FF2B5EF4-FFF2-40B4-BE49-F238E27FC236}">
                <a16:creationId xmlns:a16="http://schemas.microsoft.com/office/drawing/2014/main" id="{67F59E6E-D6A8-644A-1D2F-53B1D156CA5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5" name="Text Placeholder 41">
            <a:extLst>
              <a:ext uri="{FF2B5EF4-FFF2-40B4-BE49-F238E27FC236}">
                <a16:creationId xmlns:a16="http://schemas.microsoft.com/office/drawing/2014/main" id="{23B213C8-9361-C978-E396-AB85D97BBE7C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4" name="Text Placeholder 42">
            <a:extLst>
              <a:ext uri="{FF2B5EF4-FFF2-40B4-BE49-F238E27FC236}">
                <a16:creationId xmlns:a16="http://schemas.microsoft.com/office/drawing/2014/main" id="{32AC16CD-27CF-D21E-D1A0-62B037C9820D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206AD2B3-B7E8-3E6B-46CB-D8F577E063A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A2CB828-D743-1097-4F25-D4C3ECA408D0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4" name="Rectangle: Rounded Corners 6">
              <a:extLst>
                <a:ext uri="{FF2B5EF4-FFF2-40B4-BE49-F238E27FC236}">
                  <a16:creationId xmlns:a16="http://schemas.microsoft.com/office/drawing/2014/main" id="{3B54E191-C794-16DF-1756-6334CABEC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45" name="Graphic 44">
              <a:extLst>
                <a:ext uri="{FF2B5EF4-FFF2-40B4-BE49-F238E27FC236}">
                  <a16:creationId xmlns:a16="http://schemas.microsoft.com/office/drawing/2014/main" id="{9A35C079-802F-DD19-4FE3-1A4B508B480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6C08259-BE34-3BA1-B22C-ADBDB9B862D9}"/>
              </a:ext>
            </a:extLst>
          </p:cNvPr>
          <p:cNvGrpSpPr/>
          <p:nvPr/>
        </p:nvGrpSpPr>
        <p:grpSpPr>
          <a:xfrm>
            <a:off x="8868697" y="1127774"/>
            <a:ext cx="1260000" cy="216000"/>
            <a:chOff x="1194743" y="1140160"/>
            <a:chExt cx="1260000" cy="216000"/>
          </a:xfrm>
        </p:grpSpPr>
        <p:sp>
          <p:nvSpPr>
            <p:cNvPr id="47" name="Rectangle: Rounded Corners 6">
              <a:extLst>
                <a:ext uri="{FF2B5EF4-FFF2-40B4-BE49-F238E27FC236}">
                  <a16:creationId xmlns:a16="http://schemas.microsoft.com/office/drawing/2014/main" id="{BB159726-CEF4-C849-1BE3-22054619FF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Revenue Growth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800AA7F8-1C7C-486D-17AC-09F204FE190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19" name="Graphic 2">
            <a:hlinkClick r:id="rId11"/>
            <a:extLst>
              <a:ext uri="{FF2B5EF4-FFF2-40B4-BE49-F238E27FC236}">
                <a16:creationId xmlns:a16="http://schemas.microsoft.com/office/drawing/2014/main" id="{51BA0CC8-CF2D-10D7-DED8-67FEC2C12E00}"/>
              </a:ext>
            </a:extLst>
          </p:cNvPr>
          <p:cNvSpPr/>
          <p:nvPr/>
        </p:nvSpPr>
        <p:spPr>
          <a:xfrm>
            <a:off x="4152943" y="415804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334B777-32F9-2043-C930-7572CD9397A7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BD660BF-59D5-8A5D-8229-D44A3D79D184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4187" y="2749437"/>
            <a:ext cx="360000" cy="360000"/>
          </a:xfrm>
          <a:prstGeom prst="ellipse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12061616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357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Collections coordination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