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hyperlink" Target="https://copilot.cloud.microsoft/prompts/17b3f43b-eaae-493c-a894-bd38694c7888" TargetMode="External"/><Relationship Id="rId3" Type="http://schemas.openxmlformats.org/officeDocument/2006/relationships/image" Target="../media/image8.svg"/><Relationship Id="rId7" Type="http://schemas.openxmlformats.org/officeDocument/2006/relationships/image" Target="../media/image12.png"/><Relationship Id="rId12" Type="http://schemas.openxmlformats.org/officeDocument/2006/relationships/hyperlink" Target="https://copilot.cloud.microsoft/prompts/97ad49a6-6dcf-4471-873a-2e3074d49963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openxmlformats.org/officeDocument/2006/relationships/image" Target="../media/image10.svg"/><Relationship Id="rId15" Type="http://schemas.openxmlformats.org/officeDocument/2006/relationships/image" Target="../media/image16.pn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hyperlink" Target="https://support.microsoft.com/en-us/topic/overview-of-microsoft-365-chat-preview-5b00a52d-7296-48ee-b938-b95b7209f737" TargetMode="External"/><Relationship Id="rId14" Type="http://schemas.openxmlformats.org/officeDocument/2006/relationships/hyperlink" Target="https://copilot.cloud.microsoft/prompts/bafc6790-47a5-4513-8ced-8cad5c1055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Finance | </a:t>
            </a:r>
            <a:r>
              <a:rPr lang="en-US" noProof="0"/>
              <a:t>Build a business case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6E64E6-DACB-9E61-4FB5-2DF9550866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Define investment opportunity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62AF6B-8392-19D6-4008-8B9EDDD439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Test the business case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43261E-C01B-AAF7-FB79-BCB449EDE0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Gather project information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07F03A-7B5E-43DB-6297-704D97B841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Produce summary report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B7B1D6-90AA-812D-38AC-4FC308D825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Gather financial data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9A6375-D732-AEEC-8F08-CB20AB56EF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Produce forecast trends</a:t>
            </a:r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B5C2D03-DCAF-3A2F-F520-91089D02E4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84241" y="521099"/>
            <a:ext cx="4134688" cy="169277"/>
          </a:xfrm>
        </p:spPr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100" b="1" i="0" u="none" strike="noStrike" kern="1200" cap="none" spc="-20" normalizeH="0" baseline="0" noProof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 Semibold" panose="020B0502040204020203" pitchFamily="34" charset="0"/>
                <a:ea typeface="+mn-ea"/>
                <a:cs typeface="Segoe UI Semibold" panose="020B0502040204020203" pitchFamily="34" charset="0"/>
              </a:rPr>
              <a:t>Microsoft 365 Copilot for Finance</a:t>
            </a:r>
            <a:endParaRPr kumimoji="0" lang="en-US" sz="800" b="1" i="1" u="none" strike="noStrike" kern="1200" cap="none" spc="-20" normalizeH="0" baseline="0" noProof="0">
              <a:ln>
                <a:noFill/>
              </a:ln>
              <a:solidFill>
                <a:srgbClr val="C03BC4"/>
              </a:solidFill>
              <a:effectLst/>
              <a:uLnTx/>
              <a:uFillTx/>
              <a:latin typeface="Segoe UI Semibold" panose="020B0502040204020203" pitchFamily="34" charset="0"/>
              <a:ea typeface="+mn-ea"/>
              <a:cs typeface="Segoe UI Semibold" panose="020B0502040204020203" pitchFamily="34" charset="0"/>
            </a:endParaRP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C2E6F9FE-93EA-CB5B-4F3E-A9A7F6884F4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755593"/>
          </a:xfrm>
        </p:spPr>
        <p:txBody>
          <a:bodyPr>
            <a:normAutofit/>
          </a:bodyPr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rPr>
              <a:t>Ask Copilot to create a project brief including data from emails, competitive research, and financial records pulled from Copilot Agents. Copy the brief into Word and further edit using Copilot in Word.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8E7EC053-F1B5-5C3F-BD0E-EF4CE46BF53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Meet with the business development team to learn about the various options available and gather financial information. Use Copilot in Teams to suggest questions and summarize the meeting.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C141AB2F-B5DB-D79D-719E-4348D0919B9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751972"/>
          </a:xfrm>
        </p:spPr>
        <p:txBody>
          <a:bodyPr>
            <a:normAutofit lnSpcReduction="10000"/>
          </a:bodyPr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Analyze </a:t>
            </a:r>
            <a:r>
              <a:rPr lang="en-US" noProof="0">
                <a:solidFill>
                  <a:srgbClr val="1A1A1A"/>
                </a:solidFill>
                <a:latin typeface="Segoe UI"/>
              </a:rPr>
              <a:t>financial data with Copilot in Excel. Use Copilot for Finance to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pull in ERP system insights. The use Copilot in Excel to make suggestions and provide guidance like how to use the FORECAST function.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DEF27DE4-B62C-70AB-F91E-9B9DA46FDD2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Streamline the review process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and quickly understand key issues to be addressed with the potential investment.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45AF1896-5767-BAA6-1815-FE3CB6F3905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Speed analysis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by using Copilot for Finance to accelerate variance analyses.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E681C83B-A2BF-7284-B240-B26D7546A55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1" i="0" u="none" strike="noStrike" kern="1200" cap="none" spc="-2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Ensure a productive meeting </a:t>
            </a:r>
            <a:r>
              <a:rPr kumimoji="0" lang="en-US" sz="900" b="0" i="0" u="none" strike="noStrike" kern="1200" cap="none" spc="-2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by using Copilot in Teams to suggest questions and clarify what people said. Use the recap for a summary and action items.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7321A317-DBF6-43B1-D7A0-E949991D1DA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Save time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by using Copilot in PowerPoint to revise content and organize the slides.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E476DD07-8BD3-3F3C-A511-9FDE1025E52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Eliminate time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spent searching for data and information from across complex systems.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C0252044-FAF3-E38F-0A28-1C6B5FC4BE2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Collaborate effectively across teams and </a:t>
            </a:r>
            <a:b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functions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(e.g., legal, transportation) in a secure way. Use data for decision making in meetings and discussion. 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0A51BEE7-DFAD-8DB2-01F6-F7B913AFB3C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After the business case has been implemented </a:t>
            </a:r>
            <a:b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</a:b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for 6 months, use Copilot for Finance to conduct </a:t>
            </a:r>
            <a:b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</a:b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a variance analysis and capture project KPIs.</a:t>
            </a: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8F8FD0CD-BBCB-1FF9-8EA7-4C793869321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Once the business case analysis is complete use Copilot in PowerPoint to turn the project brief into a set of slides for the executive presentation. 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F4695251-7E7A-6AD6-D1B2-74A06C14FD7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41907"/>
            <a:ext cx="2808000" cy="775931"/>
          </a:xfrm>
        </p:spPr>
        <p:txBody>
          <a:bodyPr>
            <a:normAutofit/>
          </a:bodyPr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Prompt Copilot to get the latest sales forecasts </a:t>
            </a:r>
            <a:r>
              <a:rPr lang="en-US" kern="0" noProof="0">
                <a:solidFill>
                  <a:srgbClr val="1A1A1A"/>
                </a:solidFill>
                <a:latin typeface="Segoe UI"/>
              </a:rPr>
              <a:t>from your email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. Use Copilot in Excel to filter the information and produce trend charts. Update the project brief in Word with the latest charts and tables.</a:t>
            </a:r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Reduce spending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2DB5643-4EDF-5AA4-0CFC-F468613B6ADD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35" name="Rectangle: Rounded Corners 6">
              <a:extLst>
                <a:ext uri="{FF2B5EF4-FFF2-40B4-BE49-F238E27FC236}">
                  <a16:creationId xmlns:a16="http://schemas.microsoft.com/office/drawing/2014/main" id="{4C1BE2AB-2F1E-286E-07D7-7D8E23ADE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4BF516A6-94E8-D81E-8335-52C5D6BA7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F3589D2-4FAC-5E72-970D-75473C3B4B6F}"/>
              </a:ext>
            </a:extLst>
          </p:cNvPr>
          <p:cNvGrpSpPr/>
          <p:nvPr/>
        </p:nvGrpSpPr>
        <p:grpSpPr>
          <a:xfrm>
            <a:off x="8868697" y="1127774"/>
            <a:ext cx="1260000" cy="216000"/>
            <a:chOff x="1194743" y="1140160"/>
            <a:chExt cx="1260000" cy="216000"/>
          </a:xfrm>
        </p:grpSpPr>
        <p:sp>
          <p:nvSpPr>
            <p:cNvPr id="38" name="Rectangle: Rounded Corners 6">
              <a:extLst>
                <a:ext uri="{FF2B5EF4-FFF2-40B4-BE49-F238E27FC236}">
                  <a16:creationId xmlns:a16="http://schemas.microsoft.com/office/drawing/2014/main" id="{47694ED9-322C-F8E3-6D0D-F170B6469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Revenue Growth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39" name="Graphic 38">
              <a:extLst>
                <a:ext uri="{FF2B5EF4-FFF2-40B4-BE49-F238E27FC236}">
                  <a16:creationId xmlns:a16="http://schemas.microsoft.com/office/drawing/2014/main" id="{CB49ED0C-8E03-502F-F821-E3B0A533441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B9BDE4B5-BE83-6C84-7221-E15BAEF4B5D6}"/>
              </a:ext>
            </a:extLst>
          </p:cNvPr>
          <p:cNvGrpSpPr/>
          <p:nvPr/>
        </p:nvGrpSpPr>
        <p:grpSpPr>
          <a:xfrm>
            <a:off x="4276273" y="2761669"/>
            <a:ext cx="2351135" cy="360000"/>
            <a:chOff x="588263" y="3617084"/>
            <a:chExt cx="2351135" cy="360000"/>
          </a:xfrm>
        </p:grpSpPr>
        <p:pic>
          <p:nvPicPr>
            <p:cNvPr id="195" name="Picture 194">
              <a:extLst>
                <a:ext uri="{FF2B5EF4-FFF2-40B4-BE49-F238E27FC236}">
                  <a16:creationId xmlns:a16="http://schemas.microsoft.com/office/drawing/2014/main" id="{DB4A7433-C582-C017-896D-C624B6B90A4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BF25CB75-55AC-AC39-61B7-63394AEDAE0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B5796332-B441-01C0-98D8-898A641928D1}"/>
              </a:ext>
            </a:extLst>
          </p:cNvPr>
          <p:cNvGrpSpPr/>
          <p:nvPr/>
        </p:nvGrpSpPr>
        <p:grpSpPr>
          <a:xfrm>
            <a:off x="4276273" y="5158847"/>
            <a:ext cx="2351135" cy="360000"/>
            <a:chOff x="588263" y="2177588"/>
            <a:chExt cx="2351135" cy="360000"/>
          </a:xfrm>
        </p:grpSpPr>
        <p:pic>
          <p:nvPicPr>
            <p:cNvPr id="198" name="Picture 197">
              <a:extLst>
                <a:ext uri="{FF2B5EF4-FFF2-40B4-BE49-F238E27FC236}">
                  <a16:creationId xmlns:a16="http://schemas.microsoft.com/office/drawing/2014/main" id="{591593AA-0986-8B86-71FE-B35EFC85581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BD5FB38E-8275-341A-E8B7-DAC5B8AB340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40C0C8F1-1AB4-3EAF-2229-4CA0E4EB064D}"/>
              </a:ext>
            </a:extLst>
          </p:cNvPr>
          <p:cNvGrpSpPr/>
          <p:nvPr/>
        </p:nvGrpSpPr>
        <p:grpSpPr>
          <a:xfrm>
            <a:off x="7739914" y="2761669"/>
            <a:ext cx="2361959" cy="360000"/>
            <a:chOff x="577439" y="3137252"/>
            <a:chExt cx="2361959" cy="360000"/>
          </a:xfrm>
        </p:grpSpPr>
        <p:pic>
          <p:nvPicPr>
            <p:cNvPr id="202" name="Picture 201">
              <a:extLst>
                <a:ext uri="{FF2B5EF4-FFF2-40B4-BE49-F238E27FC236}">
                  <a16:creationId xmlns:a16="http://schemas.microsoft.com/office/drawing/2014/main" id="{A1759E13-1DBA-797F-41A4-044F8E748F3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79AFD676-65B5-1C8D-C320-B3C63E038AA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163364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b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</a:b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+Copilot for Finance </a:t>
              </a:r>
              <a:r>
                <a:rPr lang="en-US" sz="900" i="1" noProof="0">
                  <a:solidFill>
                    <a:srgbClr val="0078D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Preview</a:t>
              </a: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99582797-E7EA-8DBC-3DCB-11067547D642}"/>
              </a:ext>
            </a:extLst>
          </p:cNvPr>
          <p:cNvGrpSpPr/>
          <p:nvPr/>
        </p:nvGrpSpPr>
        <p:grpSpPr>
          <a:xfrm>
            <a:off x="804187" y="5158847"/>
            <a:ext cx="2361959" cy="360000"/>
            <a:chOff x="577439" y="3137252"/>
            <a:chExt cx="2361959" cy="360000"/>
          </a:xfrm>
        </p:grpSpPr>
        <p:pic>
          <p:nvPicPr>
            <p:cNvPr id="205" name="Picture 204">
              <a:extLst>
                <a:ext uri="{FF2B5EF4-FFF2-40B4-BE49-F238E27FC236}">
                  <a16:creationId xmlns:a16="http://schemas.microsoft.com/office/drawing/2014/main" id="{B55C2959-A81B-5180-881E-6BF70BC78D3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B54F8AEF-B64B-E235-22AF-9C9524AA610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163364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b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</a:b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+Copilot for Finance </a:t>
              </a:r>
              <a:r>
                <a:rPr lang="en-US" sz="900" i="1" noProof="0">
                  <a:solidFill>
                    <a:srgbClr val="0078D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Preview</a:t>
              </a:r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3C5723B5-D653-AE6D-1D99-BC4FB1552F7B}"/>
              </a:ext>
            </a:extLst>
          </p:cNvPr>
          <p:cNvGrpSpPr/>
          <p:nvPr/>
        </p:nvGrpSpPr>
        <p:grpSpPr>
          <a:xfrm>
            <a:off x="7739914" y="5158847"/>
            <a:ext cx="1128783" cy="375171"/>
            <a:chOff x="588263" y="1217924"/>
            <a:chExt cx="1128783" cy="375171"/>
          </a:xfrm>
        </p:grpSpPr>
        <p:pic>
          <p:nvPicPr>
            <p:cNvPr id="208" name="Picture 207" descr="Zip Co logo SVG free download, id: 101874 - Brandlogos.net">
              <a:hlinkClick r:id="rId9"/>
              <a:extLst>
                <a:ext uri="{FF2B5EF4-FFF2-40B4-BE49-F238E27FC236}">
                  <a16:creationId xmlns:a16="http://schemas.microsoft.com/office/drawing/2014/main" id="{B505EB12-1B21-CC28-FD8F-18E02A3B188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63A6E820-16CB-129A-BBFB-DE9058E933F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254541"/>
              <a:ext cx="669832" cy="3385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82DE2FF5-4479-7F3C-0703-AB1C8F1B5C35}"/>
              </a:ext>
            </a:extLst>
          </p:cNvPr>
          <p:cNvGrpSpPr/>
          <p:nvPr/>
        </p:nvGrpSpPr>
        <p:grpSpPr>
          <a:xfrm>
            <a:off x="8783373" y="5158847"/>
            <a:ext cx="1043459" cy="360000"/>
            <a:chOff x="577439" y="3137252"/>
            <a:chExt cx="1043459" cy="360000"/>
          </a:xfrm>
        </p:grpSpPr>
        <p:pic>
          <p:nvPicPr>
            <p:cNvPr id="211" name="Picture 210">
              <a:extLst>
                <a:ext uri="{FF2B5EF4-FFF2-40B4-BE49-F238E27FC236}">
                  <a16:creationId xmlns:a16="http://schemas.microsoft.com/office/drawing/2014/main" id="{AEFDB18B-6736-8C1B-45D8-C986E8E8687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11D37D27-E2E1-5D0E-F312-72D3A06F024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147976"/>
              <a:ext cx="573684" cy="3385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12" name="Text Placeholder 40">
            <a:extLst>
              <a:ext uri="{FF2B5EF4-FFF2-40B4-BE49-F238E27FC236}">
                <a16:creationId xmlns:a16="http://schemas.microsoft.com/office/drawing/2014/main" id="{844F56C3-1C77-F68A-F144-9316F6FA9098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3" name="Text Placeholder 41">
            <a:extLst>
              <a:ext uri="{FF2B5EF4-FFF2-40B4-BE49-F238E27FC236}">
                <a16:creationId xmlns:a16="http://schemas.microsoft.com/office/drawing/2014/main" id="{CABC06DD-8E84-5A0F-3E8F-F6BD86E9AB2C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4" name="Text Placeholder 42">
            <a:extLst>
              <a:ext uri="{FF2B5EF4-FFF2-40B4-BE49-F238E27FC236}">
                <a16:creationId xmlns:a16="http://schemas.microsoft.com/office/drawing/2014/main" id="{66E38062-44EF-FC5A-5577-7FDEA4AE80FB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7A19E61-4274-AD25-C4ED-D0583D41C5BA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77646" y="4357708"/>
            <a:ext cx="1914354" cy="2500291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1A6C033-B401-B2A8-B072-2D3C054F434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noProof="0"/>
              <a:t>Extend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D4F00E4-41E7-D430-5B1A-BF336C900EE2}"/>
              </a:ext>
            </a:extLst>
          </p:cNvPr>
          <p:cNvGrpSpPr/>
          <p:nvPr/>
        </p:nvGrpSpPr>
        <p:grpSpPr>
          <a:xfrm>
            <a:off x="3022536" y="1132756"/>
            <a:ext cx="1692000" cy="216000"/>
            <a:chOff x="2707850" y="862657"/>
            <a:chExt cx="1692000" cy="216000"/>
          </a:xfrm>
        </p:grpSpPr>
        <p:sp>
          <p:nvSpPr>
            <p:cNvPr id="17" name="Rectangle: Rounded Corners 6">
              <a:extLst>
                <a:ext uri="{FF2B5EF4-FFF2-40B4-BE49-F238E27FC236}">
                  <a16:creationId xmlns:a16="http://schemas.microsoft.com/office/drawing/2014/main" id="{E84AF630-9D20-F0B9-6643-89EC8EDF4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69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Risk management</a:t>
              </a:r>
            </a:p>
          </p:txBody>
        </p:sp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31132114-F46C-AA52-305A-F53EDB5ACE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5" name="TextBox 4">
            <a:hlinkClick r:id="rId12"/>
            <a:extLst>
              <a:ext uri="{FF2B5EF4-FFF2-40B4-BE49-F238E27FC236}">
                <a16:creationId xmlns:a16="http://schemas.microsoft.com/office/drawing/2014/main" id="{695DBC4D-4962-4B36-B4CA-E5DE1159425F}"/>
              </a:ext>
            </a:extLst>
          </p:cNvPr>
          <p:cNvSpPr txBox="1"/>
          <p:nvPr/>
        </p:nvSpPr>
        <p:spPr>
          <a:xfrm>
            <a:off x="4165603" y="3795091"/>
            <a:ext cx="1968488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900" u="sng" noProof="0">
                <a:solidFill>
                  <a:srgbClr val="0070C0"/>
                </a:solidFill>
                <a:cs typeface="Segoe UI" panose="020B0502040204020203" pitchFamily="34" charset="0"/>
              </a:rPr>
              <a:t>Try in Copilot Lab: Keep things moving</a:t>
            </a:r>
            <a:endParaRPr lang="en-US" sz="1000" u="sng" noProof="0">
              <a:solidFill>
                <a:srgbClr val="0070C0"/>
              </a:solidFill>
            </a:endParaRPr>
          </a:p>
        </p:txBody>
      </p:sp>
      <p:sp>
        <p:nvSpPr>
          <p:cNvPr id="19" name="TextBox 18">
            <a:hlinkClick r:id="rId13"/>
            <a:extLst>
              <a:ext uri="{FF2B5EF4-FFF2-40B4-BE49-F238E27FC236}">
                <a16:creationId xmlns:a16="http://schemas.microsoft.com/office/drawing/2014/main" id="{D32AB045-18F9-C4AE-699D-7CDD312D51E6}"/>
              </a:ext>
            </a:extLst>
          </p:cNvPr>
          <p:cNvSpPr txBox="1"/>
          <p:nvPr/>
        </p:nvSpPr>
        <p:spPr>
          <a:xfrm>
            <a:off x="7642157" y="6283653"/>
            <a:ext cx="1594988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900" u="sng" noProof="0">
                <a:solidFill>
                  <a:srgbClr val="0070C0"/>
                </a:solidFill>
                <a:cs typeface="Segoe UI" panose="020B0502040204020203" pitchFamily="34" charset="0"/>
              </a:rPr>
              <a:t>Try in Copilot Lab: Find insights</a:t>
            </a:r>
            <a:endParaRPr lang="en-US" sz="1000" u="sng" noProof="0">
              <a:solidFill>
                <a:srgbClr val="0070C0"/>
              </a:solidFill>
            </a:endParaRPr>
          </a:p>
        </p:txBody>
      </p:sp>
      <p:sp>
        <p:nvSpPr>
          <p:cNvPr id="20" name="TextBox 19">
            <a:hlinkClick r:id="rId14"/>
            <a:extLst>
              <a:ext uri="{FF2B5EF4-FFF2-40B4-BE49-F238E27FC236}">
                <a16:creationId xmlns:a16="http://schemas.microsoft.com/office/drawing/2014/main" id="{4E28061B-588A-2DC2-B2A9-57C3718FF4B2}"/>
              </a:ext>
            </a:extLst>
          </p:cNvPr>
          <p:cNvSpPr txBox="1"/>
          <p:nvPr/>
        </p:nvSpPr>
        <p:spPr>
          <a:xfrm>
            <a:off x="4170669" y="6217342"/>
            <a:ext cx="2164054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900" u="sng" noProof="0">
                <a:solidFill>
                  <a:srgbClr val="0070C0"/>
                </a:solidFill>
                <a:cs typeface="Segoe UI" panose="020B0502040204020203" pitchFamily="34" charset="0"/>
              </a:rPr>
              <a:t>Try in Copilot Lab: Organize your thoughts</a:t>
            </a:r>
            <a:endParaRPr lang="en-US" sz="1000" u="sng" noProof="0">
              <a:solidFill>
                <a:srgbClr val="0070C0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3D9C5CF-062B-610A-1699-0D68944CAF7D}"/>
              </a:ext>
            </a:extLst>
          </p:cNvPr>
          <p:cNvGrpSpPr/>
          <p:nvPr/>
        </p:nvGrpSpPr>
        <p:grpSpPr>
          <a:xfrm>
            <a:off x="762175" y="2722704"/>
            <a:ext cx="2350571" cy="365760"/>
            <a:chOff x="762175" y="2722704"/>
            <a:chExt cx="2350571" cy="36576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32D9487-D555-2D71-EE72-DEC0EA7011F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220562" y="2764673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+Connection to ERP system</a:t>
              </a:r>
            </a:p>
          </p:txBody>
        </p:sp>
        <p:pic>
          <p:nvPicPr>
            <p:cNvPr id="27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A4173081-980F-8009-5678-9F0E3EF0515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2175" y="2722704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5682305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437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Finance | Build a business case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2025-02-11T21:35:53Z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