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hyperlink" Target="https://copilot.cloud.microsoft/prompts/17b3f43b-eaae-493c-a894-bd38694c7888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hyperlink" Target="https://copilot.cloud.microsoft/prompts/97ad49a6-6dcf-4471-873a-2e3074d49963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image" Target="../media/image16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hyperlink" Target="https://support.microsoft.com/en-us/topic/overview-of-microsoft-365-chat-preview-5b00a52d-7296-48ee-b938-b95b7209f737" TargetMode="External"/><Relationship Id="rId14" Type="http://schemas.openxmlformats.org/officeDocument/2006/relationships/hyperlink" Target="https://copilot.cloud.microsoft/prompts/bafc6790-47a5-4513-8ced-8cad5c1055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 </a:t>
            </a:r>
            <a:r>
              <a:rPr lang="en-US" noProof="0"/>
              <a:t>Build a business case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Define investment opportunity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Test the business case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Gather project information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Produce summary report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Gather financial data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Produce forecast trends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84241" y="521099"/>
            <a:ext cx="4134688" cy="169277"/>
          </a:xfrm>
        </p:spPr>
        <p:txBody>
          <a:bodyPr/>
          <a:lstStyle/>
          <a:p>
            <a:pPr marL="0" marR="0" lvl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100" b="1" i="0" u="none" strike="noStrike" kern="1200" cap="none" spc="-2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rPr>
              <a:t>Microsoft 365 Copilot for Finance</a:t>
            </a:r>
            <a:endParaRPr kumimoji="0" lang="en-US" sz="800" b="1" i="1" u="none" strike="noStrike" kern="1200" cap="none" spc="-20" normalizeH="0" baseline="0" noProof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 Semibold" panose="020B0502040204020203" pitchFamily="34" charset="0"/>
              <a:ea typeface="+mn-ea"/>
              <a:cs typeface="Segoe UI Semibold" panose="020B0502040204020203" pitchFamily="34" charset="0"/>
            </a:endParaRP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2E6F9FE-93EA-CB5B-4F3E-A9A7F6884F4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55593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Ask Copilot to create a project brief including data from emails, competitive research, and financial records pulled from Copilot Agents. Copy the brief into Word and further edit using Copilot in Word.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8E7EC053-F1B5-5C3F-BD0E-EF4CE46BF53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Meet with the business development team to learn about the various options available and gather financial information. Use Copilot in Teams to suggest questions and summarize the meeting.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C141AB2F-B5DB-D79D-719E-4348D0919B9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751972"/>
          </a:xfrm>
        </p:spPr>
        <p:txBody>
          <a:bodyPr>
            <a:normAutofit lnSpcReduction="10000"/>
          </a:bodyPr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Analyze </a:t>
            </a:r>
            <a:r>
              <a:rPr lang="en-US" noProof="0">
                <a:solidFill>
                  <a:srgbClr val="1A1A1A"/>
                </a:solidFill>
                <a:latin typeface="Segoe UI"/>
              </a:rPr>
              <a:t>financial data with Copilot in Excel. Use Copilot for Finance to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pull in ERP system insights. The use Copilot in Excel to make suggestions and provide guidance like how to use the FORECAST function.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DEF27DE4-B62C-70AB-F91E-9B9DA46FDD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Streamline the review process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quickly understand key issues to be addressed with the potential investment.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45AF1896-5767-BAA6-1815-FE3CB6F3905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Speed analysis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by using Copilot for Finance to accelerate variance analyses.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E681C83B-A2BF-7284-B240-B26D7546A55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Ensure a productive meeting </a:t>
            </a:r>
            <a:r>
              <a:rPr kumimoji="0" lang="en-US" sz="900" b="0" i="0" u="none" strike="noStrike" kern="120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by using Copilot in Teams to suggest questions and clarify what people said. Use the recap for a summary and action items.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7321A317-DBF6-43B1-D7A0-E949991D1D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Save time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using Copilot in PowerPoint to revise content and organize the slides.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E476DD07-8BD3-3F3C-A511-9FDE1025E52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Eliminate time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spent searching for data and information from across complex systems.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0252044-FAF3-E38F-0A28-1C6B5FC4BE2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Collaborate effectively across teams and </a:t>
            </a:r>
            <a:b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functions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(e.g., legal, transportation) in a secure way. Use data for decision making in meetings and discussion. 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0A51BEE7-DFAD-8DB2-01F6-F7B913AFB3C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After the business case has been implemented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for 6 months, use Copilot for Finance to conduct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 variance analysis and capture project KPIs.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8F8FD0CD-BBCB-1FF9-8EA7-4C793869321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Once the business case analysis is complete use Copilot in PowerPoint to turn the project brief into a set of slides for the executive presentation. 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F4695251-7E7A-6AD6-D1B2-74A06C14FD7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41907"/>
            <a:ext cx="2808000" cy="775931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Prompt Copilot to get the latest sales forecasts </a:t>
            </a:r>
            <a:r>
              <a:rPr lang="en-US" kern="0" noProof="0">
                <a:solidFill>
                  <a:srgbClr val="1A1A1A"/>
                </a:solidFill>
                <a:latin typeface="Segoe UI"/>
              </a:rPr>
              <a:t>from your email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. Use Copilot in Excel to filter the information and produce trend charts. Update the project brief in Word with the latest charts and tables.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spending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Revenue Growth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B9BDE4B5-BE83-6C84-7221-E15BAEF4B5D6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3617084"/>
            <a:chExt cx="2351135" cy="360000"/>
          </a:xfrm>
        </p:grpSpPr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DB4A7433-C582-C017-896D-C624B6B90A4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BF25CB75-55AC-AC39-61B7-63394AEDAE0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B5796332-B441-01C0-98D8-898A641928D1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177588"/>
            <a:chExt cx="2351135" cy="360000"/>
          </a:xfrm>
        </p:grpSpPr>
        <p:pic>
          <p:nvPicPr>
            <p:cNvPr id="198" name="Picture 197">
              <a:extLst>
                <a:ext uri="{FF2B5EF4-FFF2-40B4-BE49-F238E27FC236}">
                  <a16:creationId xmlns:a16="http://schemas.microsoft.com/office/drawing/2014/main" id="{591593AA-0986-8B86-71FE-B35EFC855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BD5FB38E-8275-341A-E8B7-DAC5B8AB340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40C0C8F1-1AB4-3EAF-2229-4CA0E4EB064D}"/>
              </a:ext>
            </a:extLst>
          </p:cNvPr>
          <p:cNvGrpSpPr/>
          <p:nvPr/>
        </p:nvGrpSpPr>
        <p:grpSpPr>
          <a:xfrm>
            <a:off x="7739914" y="2761669"/>
            <a:ext cx="2361959" cy="360000"/>
            <a:chOff x="577439" y="3137252"/>
            <a:chExt cx="2361959" cy="360000"/>
          </a:xfrm>
        </p:grpSpPr>
        <p:pic>
          <p:nvPicPr>
            <p:cNvPr id="202" name="Picture 201">
              <a:extLst>
                <a:ext uri="{FF2B5EF4-FFF2-40B4-BE49-F238E27FC236}">
                  <a16:creationId xmlns:a16="http://schemas.microsoft.com/office/drawing/2014/main" id="{A1759E13-1DBA-797F-41A4-044F8E748F3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79AFD676-65B5-1C8D-C320-B3C63E038AA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6336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b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Finance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99582797-E7EA-8DBC-3DCB-11067547D642}"/>
              </a:ext>
            </a:extLst>
          </p:cNvPr>
          <p:cNvGrpSpPr/>
          <p:nvPr/>
        </p:nvGrpSpPr>
        <p:grpSpPr>
          <a:xfrm>
            <a:off x="804187" y="5158847"/>
            <a:ext cx="2361959" cy="360000"/>
            <a:chOff x="577439" y="3137252"/>
            <a:chExt cx="2361959" cy="360000"/>
          </a:xfrm>
        </p:grpSpPr>
        <p:pic>
          <p:nvPicPr>
            <p:cNvPr id="205" name="Picture 204">
              <a:extLst>
                <a:ext uri="{FF2B5EF4-FFF2-40B4-BE49-F238E27FC236}">
                  <a16:creationId xmlns:a16="http://schemas.microsoft.com/office/drawing/2014/main" id="{B55C2959-A81B-5180-881E-6BF70BC78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B54F8AEF-B64B-E235-22AF-9C9524AA610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6336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b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Finance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3C5723B5-D653-AE6D-1D99-BC4FB1552F7B}"/>
              </a:ext>
            </a:extLst>
          </p:cNvPr>
          <p:cNvGrpSpPr/>
          <p:nvPr/>
        </p:nvGrpSpPr>
        <p:grpSpPr>
          <a:xfrm>
            <a:off x="7739914" y="5158847"/>
            <a:ext cx="1128783" cy="375171"/>
            <a:chOff x="588263" y="1217924"/>
            <a:chExt cx="1128783" cy="375171"/>
          </a:xfrm>
        </p:grpSpPr>
        <p:pic>
          <p:nvPicPr>
            <p:cNvPr id="208" name="Picture 207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B505EB12-1B21-CC28-FD8F-18E02A3B188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63A6E820-16CB-129A-BBFB-DE9058E933F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254541"/>
              <a:ext cx="669832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82DE2FF5-4479-7F3C-0703-AB1C8F1B5C35}"/>
              </a:ext>
            </a:extLst>
          </p:cNvPr>
          <p:cNvGrpSpPr/>
          <p:nvPr/>
        </p:nvGrpSpPr>
        <p:grpSpPr>
          <a:xfrm>
            <a:off x="8783373" y="5158847"/>
            <a:ext cx="1043459" cy="360000"/>
            <a:chOff x="577439" y="3137252"/>
            <a:chExt cx="1043459" cy="360000"/>
          </a:xfrm>
        </p:grpSpPr>
        <p:pic>
          <p:nvPicPr>
            <p:cNvPr id="211" name="Picture 210">
              <a:extLst>
                <a:ext uri="{FF2B5EF4-FFF2-40B4-BE49-F238E27FC236}">
                  <a16:creationId xmlns:a16="http://schemas.microsoft.com/office/drawing/2014/main" id="{AEFDB18B-6736-8C1B-45D8-C986E8E86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11D37D27-E2E1-5D0E-F312-72D3A06F024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47976"/>
              <a:ext cx="573684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2" name="Text Placeholder 40">
            <a:extLst>
              <a:ext uri="{FF2B5EF4-FFF2-40B4-BE49-F238E27FC236}">
                <a16:creationId xmlns:a16="http://schemas.microsoft.com/office/drawing/2014/main" id="{844F56C3-1C77-F68A-F144-9316F6FA909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3" name="Text Placeholder 41">
            <a:extLst>
              <a:ext uri="{FF2B5EF4-FFF2-40B4-BE49-F238E27FC236}">
                <a16:creationId xmlns:a16="http://schemas.microsoft.com/office/drawing/2014/main" id="{CABC06DD-8E84-5A0F-3E8F-F6BD86E9AB2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" name="Text Placeholder 42">
            <a:extLst>
              <a:ext uri="{FF2B5EF4-FFF2-40B4-BE49-F238E27FC236}">
                <a16:creationId xmlns:a16="http://schemas.microsoft.com/office/drawing/2014/main" id="{66E38062-44EF-FC5A-5577-7FDEA4AE80F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A19E61-4274-AD25-C4ED-D0583D41C5BA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1A6C033-B401-B2A8-B072-2D3C054F434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D4F00E4-41E7-D430-5B1A-BF336C900EE2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E84AF630-9D20-F0B9-6643-89EC8EDF4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Risk management</a:t>
              </a: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31132114-F46C-AA52-305A-F53EDB5AC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" name="TextBox 4">
            <a:hlinkClick r:id="rId12"/>
            <a:extLst>
              <a:ext uri="{FF2B5EF4-FFF2-40B4-BE49-F238E27FC236}">
                <a16:creationId xmlns:a16="http://schemas.microsoft.com/office/drawing/2014/main" id="{695DBC4D-4962-4B36-B4CA-E5DE1159425F}"/>
              </a:ext>
            </a:extLst>
          </p:cNvPr>
          <p:cNvSpPr txBox="1"/>
          <p:nvPr/>
        </p:nvSpPr>
        <p:spPr>
          <a:xfrm>
            <a:off x="4165603" y="3795091"/>
            <a:ext cx="1968488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Keep things moving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D32AB045-18F9-C4AE-699D-7CDD312D51E6}"/>
              </a:ext>
            </a:extLst>
          </p:cNvPr>
          <p:cNvSpPr txBox="1"/>
          <p:nvPr/>
        </p:nvSpPr>
        <p:spPr>
          <a:xfrm>
            <a:off x="7642157" y="6283653"/>
            <a:ext cx="1594988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Find insights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20" name="TextBox 19">
            <a:hlinkClick r:id="rId14"/>
            <a:extLst>
              <a:ext uri="{FF2B5EF4-FFF2-40B4-BE49-F238E27FC236}">
                <a16:creationId xmlns:a16="http://schemas.microsoft.com/office/drawing/2014/main" id="{4E28061B-588A-2DC2-B2A9-57C3718FF4B2}"/>
              </a:ext>
            </a:extLst>
          </p:cNvPr>
          <p:cNvSpPr txBox="1"/>
          <p:nvPr/>
        </p:nvSpPr>
        <p:spPr>
          <a:xfrm>
            <a:off x="4170669" y="6217342"/>
            <a:ext cx="2164054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Organize your thoughts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3D9C5CF-062B-610A-1699-0D68944CAF7D}"/>
              </a:ext>
            </a:extLst>
          </p:cNvPr>
          <p:cNvGrpSpPr/>
          <p:nvPr/>
        </p:nvGrpSpPr>
        <p:grpSpPr>
          <a:xfrm>
            <a:off x="762175" y="2722704"/>
            <a:ext cx="2350571" cy="365760"/>
            <a:chOff x="762175" y="2722704"/>
            <a:chExt cx="2350571" cy="36576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2D9487-D555-2D71-EE72-DEC0EA7011F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ERP system</a:t>
              </a:r>
            </a:p>
          </p:txBody>
        </p:sp>
        <p:pic>
          <p:nvPicPr>
            <p:cNvPr id="2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A4173081-980F-8009-5678-9F0E3EF0515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682305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437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Build a business case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