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upport.microsoft.com/en-us/topic/overview-of-microsoft-365-chat-preview-5b00a52d-7296-48ee-b938-b95b7209f737" TargetMode="External"/><Relationship Id="rId3" Type="http://schemas.openxmlformats.org/officeDocument/2006/relationships/image" Target="../media/image8.sv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3BE9C6-D821-CB85-7F76-35113FE236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>
            <a:extLst>
              <a:ext uri="{FF2B5EF4-FFF2-40B4-BE49-F238E27FC236}">
                <a16:creationId xmlns:a16="http://schemas.microsoft.com/office/drawing/2014/main" id="{ED3F7A8D-EE88-3093-A191-785196E54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 dirty="0">
                <a:solidFill>
                  <a:srgbClr val="0078D4"/>
                </a:solidFill>
              </a:rPr>
              <a:t>Finance | </a:t>
            </a:r>
            <a:r>
              <a:rPr lang="en-US" noProof="0" dirty="0"/>
              <a:t>Automate financial query management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A429DE12-859C-27CC-5765-3678EFE704D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Query collection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9F03EE51-AD55-5D25-B11F-F5FB909A41E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 dirty="0"/>
              <a:t>6. Gather information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F344D91B-3B6E-DD41-3B2C-85A66F796D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Knowledge base integration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FA1D76F6-06B1-49A9-AA1D-4120E17449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 dirty="0"/>
              <a:t>5. Clarify terms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533B071A-A85D-EB7B-444D-A641F5EC62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Automated feedback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4004543F-0DF0-140B-E153-D7E8C3994AF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noProof="0"/>
              <a:t>4. Case escalation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99DB7192-77C9-C65E-295B-4BF27D15D6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noProof="0" dirty="0"/>
              <a:t>Microsoft 365 Copilot Chat and Copilot Studio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3E6BA89D-84C9-2ABE-E912-C2D723430AD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noProof="0"/>
              <a:t>Use Copilot Studio to create an agent that answers common Finance questions from employees at your organization and logs items to a quality control database.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EA64A019-2B33-D972-3D61-D023E4FF49E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noProof="0"/>
              <a:t>Empower the agent to respond to questions using a custom copilot trained on knowledge base documents.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F3C5CF26-AA33-F0A6-4CCF-F8F1667956F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noProof="0"/>
              <a:t>Utilize the agent to prompt employees to give feedback on the information provided. 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B3D6F0CF-F332-AF3A-95EA-17BA04127EB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Ensures that all internal queries are captured </a:t>
            </a:r>
            <a:r>
              <a:rPr lang="en-US" noProof="0"/>
              <a:t>and properly categorized for efficient handling.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FE10094E-B9EE-F120-41FD-CE4C37C8AA4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Prompt:</a:t>
            </a: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Generate a summary that provides insights into the current state of the steel industry based on recent financial news, stock market data, and economic indicators.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77830FA0-153D-8B97-39B0-2299DCA5350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Access to a comprehensive knowledge base </a:t>
            </a:r>
            <a:r>
              <a:rPr lang="en-US" noProof="0"/>
              <a:t>ensures accurate and consistent information is used in responses.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C52579B6-8C98-CCD8-C3BA-F9F5B639FD2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noProof="0" dirty="0"/>
              <a:t>Benefit: </a:t>
            </a:r>
            <a:r>
              <a:rPr lang="en-US" b="1" noProof="0" dirty="0"/>
              <a:t>Get clear explanations </a:t>
            </a:r>
            <a:r>
              <a:rPr lang="en-US" noProof="0" dirty="0"/>
              <a:t>of terms and equations to expand financial knowledge in the organization.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2BAB7C04-21DF-E25F-1155-C5E83837B43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Gather user feedback </a:t>
            </a:r>
            <a:r>
              <a:rPr lang="en-US" noProof="0"/>
              <a:t>to refine the knowledge base and response mechanisms.</a:t>
            </a:r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2CF84E7E-7EC9-E124-50E8-4D3F0B0B44B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Direct complex issues</a:t>
            </a:r>
            <a:r>
              <a:rPr lang="en-US" noProof="0"/>
              <a:t> to the right experts, ensuring high-quality support.</a:t>
            </a:r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50FB5B4D-4535-F35C-0E00-5378664447B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 vert="horz" wrap="square" lIns="90000" tIns="36000" rIns="90000" bIns="36000" rtlCol="0" anchor="t">
            <a:normAutofit/>
          </a:bodyPr>
          <a:lstStyle/>
          <a:p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Make sure you’re caught up with the latest industry news and trends by asking Copilot for a summary. </a:t>
            </a: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A203DC88-4BBB-CC43-D123-356D65B59E1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noProof="0" dirty="0"/>
              <a:t>Using Copilot</a:t>
            </a:r>
            <a:r>
              <a:rPr lang="en-US" dirty="0"/>
              <a:t> to better understand financial terms or redraft financial jargon into common language to help with Finance-related discussions.</a:t>
            </a:r>
            <a:endParaRPr lang="en-US" noProof="0" dirty="0"/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121DF535-EDA3-F4AC-8FF3-A2A53D22A4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>
            <a:normAutofit/>
          </a:bodyPr>
          <a:lstStyle/>
          <a:p>
            <a:r>
              <a:rPr lang="en-US" noProof="0"/>
              <a:t>Have the agent escalate via e-mail when the feedback indicates further action is required.</a:t>
            </a:r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C850EE31-5D38-498C-5042-A9830442B87B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95DF0B-E85C-CBFC-A94B-634AFA898047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97FA70-BED7-C11B-12EA-396313D08823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3DA202-9D28-2C0A-BCE8-0F56AABEEE7B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B32AC11B-151E-97C4-40D8-3CDC0C5989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4E55C69-125F-54CA-3ACC-AAD69FDD279A}"/>
              </a:ext>
            </a:extLst>
          </p:cNvPr>
          <p:cNvGrpSpPr/>
          <p:nvPr/>
        </p:nvGrpSpPr>
        <p:grpSpPr>
          <a:xfrm>
            <a:off x="1624328" y="1132756"/>
            <a:ext cx="1280160" cy="216000"/>
            <a:chOff x="1198144" y="862657"/>
            <a:chExt cx="1280160" cy="216000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03B3AAC5-CEB0-25E3-3A6A-99AB53CDCC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28016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Spend on systems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CE4D33AC-B39F-F7A5-5471-2A0E228183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8071ABE8-0C78-0225-C117-13B8325D9D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747DB29-5B9A-3F39-816A-2FB49F93A712}"/>
              </a:ext>
            </a:extLst>
          </p:cNvPr>
          <p:cNvGrpSpPr/>
          <p:nvPr/>
        </p:nvGrpSpPr>
        <p:grpSpPr>
          <a:xfrm>
            <a:off x="7523373" y="1127774"/>
            <a:ext cx="1005840" cy="216000"/>
            <a:chOff x="1194743" y="1140160"/>
            <a:chExt cx="1005840" cy="216000"/>
          </a:xfrm>
        </p:grpSpPr>
        <p:sp>
          <p:nvSpPr>
            <p:cNvPr id="35" name="Rectangle: Rounded Corners 6">
              <a:extLst>
                <a:ext uri="{FF2B5EF4-FFF2-40B4-BE49-F238E27FC236}">
                  <a16:creationId xmlns:a16="http://schemas.microsoft.com/office/drawing/2014/main" id="{B2A2CDC0-A1AC-130C-E62B-C6E6523AA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0058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AA0FB94C-C7D3-5A10-0AC2-0809D25C3FD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5DEEE1AE-916A-0F2F-E460-D73315874564}"/>
              </a:ext>
            </a:extLst>
          </p:cNvPr>
          <p:cNvGrpSpPr/>
          <p:nvPr/>
        </p:nvGrpSpPr>
        <p:grpSpPr>
          <a:xfrm>
            <a:off x="8611522" y="1127774"/>
            <a:ext cx="1463040" cy="216000"/>
            <a:chOff x="1194743" y="1140160"/>
            <a:chExt cx="1463040" cy="216000"/>
          </a:xfrm>
        </p:grpSpPr>
        <p:sp>
          <p:nvSpPr>
            <p:cNvPr id="38" name="Rectangle: Rounded Corners 6">
              <a:extLst>
                <a:ext uri="{FF2B5EF4-FFF2-40B4-BE49-F238E27FC236}">
                  <a16:creationId xmlns:a16="http://schemas.microsoft.com/office/drawing/2014/main" id="{BA224D63-F5B3-06E6-0A01-BCC639DD15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630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Employee experience</a:t>
              </a:r>
            </a:p>
          </p:txBody>
        </p:sp>
        <p:pic>
          <p:nvPicPr>
            <p:cNvPr id="39" name="Graphic 38">
              <a:extLst>
                <a:ext uri="{FF2B5EF4-FFF2-40B4-BE49-F238E27FC236}">
                  <a16:creationId xmlns:a16="http://schemas.microsoft.com/office/drawing/2014/main" id="{1F9FB896-1EA9-D16F-4770-AA7043986C2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pic>
        <p:nvPicPr>
          <p:cNvPr id="69" name="Picture 68">
            <a:extLst>
              <a:ext uri="{FF2B5EF4-FFF2-40B4-BE49-F238E27FC236}">
                <a16:creationId xmlns:a16="http://schemas.microsoft.com/office/drawing/2014/main" id="{900BCB24-C36A-9439-A1C2-8A97F629855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77646" y="4357708"/>
            <a:ext cx="1914354" cy="2500291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2C01D343-005B-A64A-5E16-33C17FE5B09A}"/>
              </a:ext>
            </a:extLst>
          </p:cNvPr>
          <p:cNvGrpSpPr/>
          <p:nvPr/>
        </p:nvGrpSpPr>
        <p:grpSpPr>
          <a:xfrm>
            <a:off x="4272332" y="2744524"/>
            <a:ext cx="2350571" cy="365760"/>
            <a:chOff x="762175" y="2722704"/>
            <a:chExt cx="2350571" cy="36576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62CC1CE-4269-A18C-0230-C3B97976980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220562" y="2764673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+Connection to SharePoint</a:t>
              </a:r>
            </a:p>
          </p:txBody>
        </p:sp>
        <p:pic>
          <p:nvPicPr>
            <p:cNvPr id="22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0AC2F7E2-9DF3-197E-63E5-AEF81FA04B7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2175" y="2722704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08BD12A-BCD0-AD91-C143-524BC985A7F9}"/>
              </a:ext>
            </a:extLst>
          </p:cNvPr>
          <p:cNvGrpSpPr/>
          <p:nvPr/>
        </p:nvGrpSpPr>
        <p:grpSpPr>
          <a:xfrm>
            <a:off x="7714157" y="2716530"/>
            <a:ext cx="2350571" cy="365760"/>
            <a:chOff x="762175" y="2722704"/>
            <a:chExt cx="2350571" cy="365760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53ED62D-8A59-C76C-7D32-A78EFDFBF8A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220562" y="2764673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+Connection to SharePoint</a:t>
              </a:r>
            </a:p>
          </p:txBody>
        </p:sp>
        <p:pic>
          <p:nvPicPr>
            <p:cNvPr id="29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1D2B1B53-8ED4-9FE7-3F5E-2B33D122C6C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2175" y="2722704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FC334FF-B620-9884-F86C-875802AC7E53}"/>
              </a:ext>
            </a:extLst>
          </p:cNvPr>
          <p:cNvGrpSpPr/>
          <p:nvPr/>
        </p:nvGrpSpPr>
        <p:grpSpPr>
          <a:xfrm>
            <a:off x="838168" y="2807292"/>
            <a:ext cx="2350571" cy="365760"/>
            <a:chOff x="762175" y="2722704"/>
            <a:chExt cx="2350571" cy="365760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C9AE4796-36B4-17DE-CBF2-DF669B93EC6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220562" y="2764673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+Connection to SharePoint</a:t>
              </a:r>
            </a:p>
          </p:txBody>
        </p:sp>
        <p:pic>
          <p:nvPicPr>
            <p:cNvPr id="62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4472B943-E991-C796-C175-C3D4EFD0C07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2175" y="2722704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99E7C5A5-B5EB-3612-9A8C-D2CE03B97D25}"/>
              </a:ext>
            </a:extLst>
          </p:cNvPr>
          <p:cNvGrpSpPr/>
          <p:nvPr/>
        </p:nvGrpSpPr>
        <p:grpSpPr>
          <a:xfrm>
            <a:off x="7779567" y="5166418"/>
            <a:ext cx="2350571" cy="365760"/>
            <a:chOff x="762175" y="2722704"/>
            <a:chExt cx="2350571" cy="365760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278EC0BA-EA89-FDFB-C760-9790B8DCE33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220562" y="2764673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+Connection to Outlook</a:t>
              </a:r>
            </a:p>
          </p:txBody>
        </p:sp>
        <p:pic>
          <p:nvPicPr>
            <p:cNvPr id="65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E09BE427-D53B-62B1-3ED1-A8AA0D908E9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2175" y="2722704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5FAD39B-3477-D83C-B931-3046CB147F4B}"/>
              </a:ext>
            </a:extLst>
          </p:cNvPr>
          <p:cNvGrpSpPr/>
          <p:nvPr/>
        </p:nvGrpSpPr>
        <p:grpSpPr>
          <a:xfrm>
            <a:off x="4505409" y="5225213"/>
            <a:ext cx="1469368" cy="360000"/>
            <a:chOff x="588263" y="1217924"/>
            <a:chExt cx="1469368" cy="360000"/>
          </a:xfrm>
        </p:grpSpPr>
        <p:pic>
          <p:nvPicPr>
            <p:cNvPr id="10" name="Picture 9" descr="Zip Co logo SVG free download, id: 101874 - Brandlogos.net">
              <a:hlinkClick r:id="rId8"/>
              <a:extLst>
                <a:ext uri="{FF2B5EF4-FFF2-40B4-BE49-F238E27FC236}">
                  <a16:creationId xmlns:a16="http://schemas.microsoft.com/office/drawing/2014/main" id="{A9AC8811-60E0-A42D-6738-A28F393AEC7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047497B-3F5B-571A-EB50-804A973C93C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01041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C18FAAF-9BEA-43EF-0E46-AD369B697D29}"/>
              </a:ext>
            </a:extLst>
          </p:cNvPr>
          <p:cNvGrpSpPr/>
          <p:nvPr/>
        </p:nvGrpSpPr>
        <p:grpSpPr>
          <a:xfrm>
            <a:off x="908301" y="5230057"/>
            <a:ext cx="1469368" cy="360000"/>
            <a:chOff x="588263" y="1217924"/>
            <a:chExt cx="1469368" cy="360000"/>
          </a:xfrm>
        </p:grpSpPr>
        <p:pic>
          <p:nvPicPr>
            <p:cNvPr id="13" name="Picture 12" descr="Zip Co logo SVG free download, id: 101874 - Brandlogos.net">
              <a:hlinkClick r:id="rId8"/>
              <a:extLst>
                <a:ext uri="{FF2B5EF4-FFF2-40B4-BE49-F238E27FC236}">
                  <a16:creationId xmlns:a16="http://schemas.microsoft.com/office/drawing/2014/main" id="{053E08B3-766D-CEF5-4753-DEDD9403C2B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2331EF5-4CDB-1907-17D2-38DB1D629EB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01041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>
                <a:solidFill>
                  <a:prstClr val="black"/>
                </a:solidFill>
                <a:latin typeface="Segoe UI Semi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6073177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1726</TotalTime>
  <Words>298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Finance | Automate financial query management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2025-02-11T21:34:18Z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