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5FDDA-D777-F530-C10B-4A9885BDE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382AF-E555-6C7F-B92C-A214E972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</a:t>
            </a:r>
            <a:r>
              <a:rPr lang="en-US" sz="1800" b="0" i="0" u="none" strike="noStrike" noProof="0">
                <a:solidFill>
                  <a:srgbClr val="000000"/>
                </a:solidFill>
                <a:effectLst/>
                <a:latin typeface="Segoe UI Semibold" panose="020B0702040204020203" pitchFamily="34" charset="0"/>
              </a:rPr>
              <a:t> </a:t>
            </a:r>
            <a:r>
              <a:rPr lang="en-US" noProof="0"/>
              <a:t>Analyze cashflow variances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9399A-3CCD-1971-2795-309B1135E3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Generate formulas to clean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5415F6-55BD-585E-05B0-65A534C919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Distribute summary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E0256-CFEA-59AE-4A70-9E186E8BDA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2. Analyze cashflow patterns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AE83E7-4DCC-83A2-6039-F745666839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Generate premeeting report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E8D8A3-BCEB-B1B6-F52B-8A31A62BF1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3. Review cashflow analysis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AB9E21D-5772-70B2-FD1C-21216D6B1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4. Review Teams conversations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BAF855-BA07-A9BF-567C-CFC2202DD7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for Finance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F17CC4C-AAD2-A511-F4F3-1462D753B7A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72B427D-FA04-5BFE-1D74-80FDF27B501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849321-2515-0B44-5AA2-60F9D345EBF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089824F-2284-9BA4-2482-8A594D866FD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87337F44-E59F-8727-45C3-0C87A0100D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sp>
        <p:nvSpPr>
          <p:cNvPr id="26" name="Rectangle: Rounded Corners 6">
            <a:extLst>
              <a:ext uri="{FF2B5EF4-FFF2-40B4-BE49-F238E27FC236}">
                <a16:creationId xmlns:a16="http://schemas.microsoft.com/office/drawing/2014/main" id="{BF6AFE92-6E3B-7F6A-6C6C-812C3B234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5561CCB-BAA2-E886-8FF9-BE8F7EBF6584}"/>
              </a:ext>
            </a:extLst>
          </p:cNvPr>
          <p:cNvGrpSpPr/>
          <p:nvPr/>
        </p:nvGrpSpPr>
        <p:grpSpPr>
          <a:xfrm>
            <a:off x="1624327" y="1129417"/>
            <a:ext cx="1703770" cy="216000"/>
            <a:chOff x="1198143" y="859318"/>
            <a:chExt cx="1703770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36A63D3C-BD43-6B00-348C-6B8F3C8E3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59318"/>
              <a:ext cx="170377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Times New Roman" panose="02020603050405020304" pitchFamily="18" charset="0"/>
                  <a:cs typeface="+mn-cs"/>
                </a:rPr>
                <a:t>Operating cash flow ratio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5FC2B6CB-92B3-0CC2-26BA-2160F3D5B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7D5EDDF-3903-D13D-3761-E1A358352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274465" y="1118767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72009C0-BFA1-A30E-09BF-4A1F45642589}"/>
              </a:ext>
            </a:extLst>
          </p:cNvPr>
          <p:cNvGrpSpPr/>
          <p:nvPr/>
        </p:nvGrpSpPr>
        <p:grpSpPr>
          <a:xfrm>
            <a:off x="3403797" y="1132756"/>
            <a:ext cx="1786211" cy="216000"/>
            <a:chOff x="1198143" y="862657"/>
            <a:chExt cx="1786211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F21D73FE-A2BA-E6BA-964B-A882AD907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78621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Times New Roman" panose="02020603050405020304" pitchFamily="18" charset="0"/>
                  <a:cs typeface="+mn-cs"/>
                </a:rPr>
                <a:t>Days sales outstanding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3FD5303-3B42-F6B0-AE9C-C1FC1AC6E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95456C2-0BE5-86A9-2042-29D1AA0F8D82}"/>
              </a:ext>
            </a:extLst>
          </p:cNvPr>
          <p:cNvGrpSpPr/>
          <p:nvPr/>
        </p:nvGrpSpPr>
        <p:grpSpPr>
          <a:xfrm>
            <a:off x="8316447" y="1118767"/>
            <a:ext cx="1323104" cy="216000"/>
            <a:chOff x="1194743" y="1140160"/>
            <a:chExt cx="1323104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9082C9B7-6FAE-4BF7-F090-106CB78E9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32310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96D828A1-4C55-EBA6-9C25-A6AC0304F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DC5D742-3484-1159-722A-E228C8F5B016}"/>
              </a:ext>
            </a:extLst>
          </p:cNvPr>
          <p:cNvGrpSpPr/>
          <p:nvPr/>
        </p:nvGrpSpPr>
        <p:grpSpPr>
          <a:xfrm>
            <a:off x="5289683" y="1129417"/>
            <a:ext cx="1566157" cy="216000"/>
            <a:chOff x="1198143" y="862657"/>
            <a:chExt cx="1566157" cy="216000"/>
          </a:xfrm>
        </p:grpSpPr>
        <p:sp>
          <p:nvSpPr>
            <p:cNvPr id="70" name="Rectangle: Rounded Corners 6">
              <a:extLst>
                <a:ext uri="{FF2B5EF4-FFF2-40B4-BE49-F238E27FC236}">
                  <a16:creationId xmlns:a16="http://schemas.microsoft.com/office/drawing/2014/main" id="{BE8FD94C-096E-15EC-C190-19864A8D8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6615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 panose="020B0702040204020203" pitchFamily="34" charset="0"/>
                </a:rPr>
                <a:t>Decision-making speed</a:t>
              </a:r>
            </a:p>
          </p:txBody>
        </p:sp>
        <p:pic>
          <p:nvPicPr>
            <p:cNvPr id="71" name="Graphic 70">
              <a:extLst>
                <a:ext uri="{FF2B5EF4-FFF2-40B4-BE49-F238E27FC236}">
                  <a16:creationId xmlns:a16="http://schemas.microsoft.com/office/drawing/2014/main" id="{9EE6B86B-A83C-0430-6F86-BE305C390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96" name="Text Placeholder 34">
            <a:extLst>
              <a:ext uri="{FF2B5EF4-FFF2-40B4-BE49-F238E27FC236}">
                <a16:creationId xmlns:a16="http://schemas.microsoft.com/office/drawing/2014/main" id="{E38F42B3-876F-81F0-A153-F326C770E6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199" y="2032188"/>
            <a:ext cx="3010383" cy="626701"/>
          </a:xfrm>
        </p:spPr>
        <p:txBody>
          <a:bodyPr/>
          <a:lstStyle/>
          <a:p>
            <a:r>
              <a:rPr lang="en-US" noProof="0"/>
              <a:t>Aggregate customer and supplier invoice and payment data into an Excel spreadsheet, then use Copilot for guidance on how to standardize the data formatting.</a:t>
            </a:r>
          </a:p>
        </p:txBody>
      </p:sp>
      <p:sp>
        <p:nvSpPr>
          <p:cNvPr id="97" name="Text Placeholder 35">
            <a:extLst>
              <a:ext uri="{FF2B5EF4-FFF2-40B4-BE49-F238E27FC236}">
                <a16:creationId xmlns:a16="http://schemas.microsoft.com/office/drawing/2014/main" id="{C294B396-9079-F896-D223-29F9020ACD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Use Copilot for Finance in Excel to analyze variances across a 12-month rolling average to better understand seasonality shifts. </a:t>
            </a:r>
          </a:p>
        </p:txBody>
      </p:sp>
      <p:sp>
        <p:nvSpPr>
          <p:cNvPr id="98" name="Text Placeholder 36">
            <a:extLst>
              <a:ext uri="{FF2B5EF4-FFF2-40B4-BE49-F238E27FC236}">
                <a16:creationId xmlns:a16="http://schemas.microsoft.com/office/drawing/2014/main" id="{8DF4C37F-CBDC-55DA-680A-F409F34E2BA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anchor="t"/>
          <a:lstStyle/>
          <a:p>
            <a:r>
              <a:rPr lang="en-US" noProof="0"/>
              <a:t>Review the variance analysis report for any major discrepancies.</a:t>
            </a:r>
          </a:p>
        </p:txBody>
      </p:sp>
      <p:sp>
        <p:nvSpPr>
          <p:cNvPr id="99" name="Text Placeholder 92">
            <a:extLst>
              <a:ext uri="{FF2B5EF4-FFF2-40B4-BE49-F238E27FC236}">
                <a16:creationId xmlns:a16="http://schemas.microsoft.com/office/drawing/2014/main" id="{77E1F9A6-4E36-BB8E-6B1C-6704CEE617A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28227"/>
            <a:ext cx="2808000" cy="626701"/>
          </a:xfrm>
        </p:spPr>
        <p:txBody>
          <a:bodyPr anchor="t">
            <a:noAutofit/>
          </a:bodyPr>
          <a:lstStyle/>
          <a:p>
            <a:r>
              <a:rPr lang="en-US" noProof="0"/>
              <a:t>Example prompt: Suggest formulas to standardize the data formatting, including removing trailing spaces and correcting capitalization.</a:t>
            </a:r>
          </a:p>
        </p:txBody>
      </p:sp>
      <p:sp>
        <p:nvSpPr>
          <p:cNvPr id="100" name="Text Placeholder 94">
            <a:extLst>
              <a:ext uri="{FF2B5EF4-FFF2-40B4-BE49-F238E27FC236}">
                <a16:creationId xmlns:a16="http://schemas.microsoft.com/office/drawing/2014/main" id="{2408DB95-5D22-BC47-4B34-56538C762E62}"/>
              </a:ext>
            </a:extLst>
          </p:cNvPr>
          <p:cNvSpPr txBox="1">
            <a:spLocks/>
          </p:cNvSpPr>
          <p:nvPr/>
        </p:nvSpPr>
        <p:spPr>
          <a:xfrm>
            <a:off x="4047840" y="3228227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t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Action: Open Copilot for Finance in Excel and select Analyze variances. Define the threshold, e.g. 10%. </a:t>
            </a:r>
          </a:p>
        </p:txBody>
      </p:sp>
      <p:sp>
        <p:nvSpPr>
          <p:cNvPr id="101" name="Text Placeholder 72">
            <a:extLst>
              <a:ext uri="{FF2B5EF4-FFF2-40B4-BE49-F238E27FC236}">
                <a16:creationId xmlns:a16="http://schemas.microsoft.com/office/drawing/2014/main" id="{F834E0A4-67B0-BCE3-C59B-24811601DAE1}"/>
              </a:ext>
            </a:extLst>
          </p:cNvPr>
          <p:cNvSpPr txBox="1">
            <a:spLocks/>
          </p:cNvSpPr>
          <p:nvPr/>
        </p:nvSpPr>
        <p:spPr>
          <a:xfrm>
            <a:off x="7511481" y="3228227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t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Action: Review variances across a 12-month period, highlighting major variances to explore further.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E73F0DA-DAD8-E62E-2304-4033A3B92E56}"/>
              </a:ext>
            </a:extLst>
          </p:cNvPr>
          <p:cNvGrpSpPr/>
          <p:nvPr/>
        </p:nvGrpSpPr>
        <p:grpSpPr>
          <a:xfrm>
            <a:off x="4276273" y="2669184"/>
            <a:ext cx="2361959" cy="360000"/>
            <a:chOff x="577439" y="3137252"/>
            <a:chExt cx="2361959" cy="360000"/>
          </a:xfrm>
        </p:grpSpPr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8CD444D2-101C-C595-B2D9-4450E126D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38932A0-9921-073F-D17E-6807DDF80A9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Finance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</a:t>
              </a:r>
              <a:r>
                <a:rPr kumimoji="0" lang="en-US" sz="900" b="0" i="1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18623855-D236-345F-8719-45516399495B}"/>
              </a:ext>
            </a:extLst>
          </p:cNvPr>
          <p:cNvGrpSpPr/>
          <p:nvPr/>
        </p:nvGrpSpPr>
        <p:grpSpPr>
          <a:xfrm>
            <a:off x="883168" y="2669184"/>
            <a:ext cx="2324175" cy="360000"/>
            <a:chOff x="883168" y="2751202"/>
            <a:chExt cx="2324175" cy="360000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1B3F8D98-B7D0-6063-DE0B-D4944647D6C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107" name="Picture 106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A8DED485-8C2E-2770-132A-556DEAF7DCB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75FEA0F-8755-83CC-8F2E-B7C539E179AA}"/>
              </a:ext>
            </a:extLst>
          </p:cNvPr>
          <p:cNvGrpSpPr/>
          <p:nvPr/>
        </p:nvGrpSpPr>
        <p:grpSpPr>
          <a:xfrm>
            <a:off x="7813032" y="2669184"/>
            <a:ext cx="2341284" cy="360000"/>
            <a:chOff x="7813032" y="2751202"/>
            <a:chExt cx="2341284" cy="360000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B57F1C4B-4233-550D-023B-A95460D7312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262132" y="277731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Finance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</a:t>
              </a:r>
              <a:r>
                <a:rPr kumimoji="0" lang="en-US" sz="900" b="0" i="1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10" name="Picture 109">
              <a:extLst>
                <a:ext uri="{FF2B5EF4-FFF2-40B4-BE49-F238E27FC236}">
                  <a16:creationId xmlns:a16="http://schemas.microsoft.com/office/drawing/2014/main" id="{1F9C0E44-2977-93CD-95DF-756F45432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13032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111" name="Text Placeholder 37">
            <a:extLst>
              <a:ext uri="{FF2B5EF4-FFF2-40B4-BE49-F238E27FC236}">
                <a16:creationId xmlns:a16="http://schemas.microsoft.com/office/drawing/2014/main" id="{D29939CA-D9F9-81EF-7DD1-B365BD36FBD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 anchor="t"/>
          <a:lstStyle/>
          <a:p>
            <a:r>
              <a:rPr lang="en-US" noProof="0"/>
              <a:t>Example prompt: Recap the meeting and list any action items.</a:t>
            </a:r>
          </a:p>
        </p:txBody>
      </p:sp>
      <p:sp>
        <p:nvSpPr>
          <p:cNvPr id="112" name="Text Placeholder 73">
            <a:extLst>
              <a:ext uri="{FF2B5EF4-FFF2-40B4-BE49-F238E27FC236}">
                <a16:creationId xmlns:a16="http://schemas.microsoft.com/office/drawing/2014/main" id="{18DDD80D-90C9-B5BE-A9C9-725BAF43F69A}"/>
              </a:ext>
            </a:extLst>
          </p:cNvPr>
          <p:cNvSpPr txBox="1">
            <a:spLocks/>
          </p:cNvSpPr>
          <p:nvPr/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t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Example prompt: Summarize the key conversation points and questions from the last 3 months regarding cashflow.</a:t>
            </a:r>
          </a:p>
        </p:txBody>
      </p:sp>
      <p:sp>
        <p:nvSpPr>
          <p:cNvPr id="113" name="Text Placeholder 68">
            <a:extLst>
              <a:ext uri="{FF2B5EF4-FFF2-40B4-BE49-F238E27FC236}">
                <a16:creationId xmlns:a16="http://schemas.microsoft.com/office/drawing/2014/main" id="{E2AE0D81-05B1-F3D1-9393-8B9BAF673519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90000" tIns="36000" rIns="90000" bIns="36000" rtlCol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After your meeting, use Copilot in Teams to share a summary of your meeting and next steps.</a:t>
            </a:r>
          </a:p>
        </p:txBody>
      </p:sp>
      <p:sp>
        <p:nvSpPr>
          <p:cNvPr id="114" name="Text Placeholder 58">
            <a:extLst>
              <a:ext uri="{FF2B5EF4-FFF2-40B4-BE49-F238E27FC236}">
                <a16:creationId xmlns:a16="http://schemas.microsoft.com/office/drawing/2014/main" id="{8E526EFD-A9E9-17D3-A8B7-953CCF4A9E44}"/>
              </a:ext>
            </a:extLst>
          </p:cNvPr>
          <p:cNvSpPr txBox="1">
            <a:spLocks/>
          </p:cNvSpPr>
          <p:nvPr/>
        </p:nvSpPr>
        <p:spPr>
          <a:xfrm>
            <a:off x="4047841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Use Copilot in Word to draft a premeeting report.</a:t>
            </a:r>
          </a:p>
        </p:txBody>
      </p:sp>
      <p:sp>
        <p:nvSpPr>
          <p:cNvPr id="115" name="Text Placeholder 59">
            <a:extLst>
              <a:ext uri="{FF2B5EF4-FFF2-40B4-BE49-F238E27FC236}">
                <a16:creationId xmlns:a16="http://schemas.microsoft.com/office/drawing/2014/main" id="{A90A16C8-B62D-F070-DE24-3A79DD233318}"/>
              </a:ext>
            </a:extLst>
          </p:cNvPr>
          <p:cNvSpPr txBox="1">
            <a:spLocks/>
          </p:cNvSpPr>
          <p:nvPr/>
        </p:nvSpPr>
        <p:spPr>
          <a:xfrm>
            <a:off x="7511481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Review Teams conversations for specific questions related to cashflow.</a:t>
            </a: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CF01B61-9D0E-A1A2-DB53-C2746E6243A5}"/>
              </a:ext>
            </a:extLst>
          </p:cNvPr>
          <p:cNvGrpSpPr/>
          <p:nvPr/>
        </p:nvGrpSpPr>
        <p:grpSpPr>
          <a:xfrm>
            <a:off x="4210633" y="5115708"/>
            <a:ext cx="1589945" cy="360000"/>
            <a:chOff x="588263" y="2657420"/>
            <a:chExt cx="1589945" cy="360000"/>
          </a:xfrm>
        </p:grpSpPr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id="{B6C979D1-C5EF-548D-D89F-B6191FCFA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D411BFA0-900D-5301-7C58-7509E25A48F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13099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55D7BD8-9716-2B8E-6FAC-88207CD470E0}"/>
              </a:ext>
            </a:extLst>
          </p:cNvPr>
          <p:cNvGrpSpPr/>
          <p:nvPr/>
        </p:nvGrpSpPr>
        <p:grpSpPr>
          <a:xfrm>
            <a:off x="7878761" y="5188614"/>
            <a:ext cx="1562665" cy="259814"/>
            <a:chOff x="615543" y="2730326"/>
            <a:chExt cx="1562665" cy="259814"/>
          </a:xfrm>
        </p:grpSpPr>
        <p:pic>
          <p:nvPicPr>
            <p:cNvPr id="120" name="Picture 65">
              <a:extLst>
                <a:ext uri="{FF2B5EF4-FFF2-40B4-BE49-F238E27FC236}">
                  <a16:creationId xmlns:a16="http://schemas.microsoft.com/office/drawing/2014/main" id="{7CFDAC0F-0F10-2CBD-21D3-957C1E509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615543" y="2730326"/>
              <a:ext cx="259814" cy="259814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FE08224C-ED1F-4D21-0D2A-A19BBB248FB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13099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A37D54C3-EA42-014E-D62C-8C60FF33E15C}"/>
              </a:ext>
            </a:extLst>
          </p:cNvPr>
          <p:cNvGrpSpPr/>
          <p:nvPr/>
        </p:nvGrpSpPr>
        <p:grpSpPr>
          <a:xfrm>
            <a:off x="882974" y="5188614"/>
            <a:ext cx="1562665" cy="259814"/>
            <a:chOff x="615543" y="2730326"/>
            <a:chExt cx="1562665" cy="259814"/>
          </a:xfrm>
        </p:grpSpPr>
        <p:pic>
          <p:nvPicPr>
            <p:cNvPr id="123" name="Picture 65">
              <a:extLst>
                <a:ext uri="{FF2B5EF4-FFF2-40B4-BE49-F238E27FC236}">
                  <a16:creationId xmlns:a16="http://schemas.microsoft.com/office/drawing/2014/main" id="{FDB1A108-129F-7BAE-41CE-A5F9E1C5C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615543" y="2730326"/>
              <a:ext cx="259814" cy="259814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8BDE9DF-658B-9E8A-1711-105532E9CA9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13099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25" name="Text Placeholder 38">
            <a:extLst>
              <a:ext uri="{FF2B5EF4-FFF2-40B4-BE49-F238E27FC236}">
                <a16:creationId xmlns:a16="http://schemas.microsoft.com/office/drawing/2014/main" id="{3B6A7F30-06EA-590C-F1B4-2D7A27F9F1F2}"/>
              </a:ext>
            </a:extLst>
          </p:cNvPr>
          <p:cNvSpPr txBox="1">
            <a:spLocks/>
          </p:cNvSpPr>
          <p:nvPr/>
        </p:nvSpPr>
        <p:spPr>
          <a:xfrm>
            <a:off x="4047840" y="5641938"/>
            <a:ext cx="2808000" cy="843689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t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Example prompt: Generate a premeeting report with a meeting agenda, key highlights from the cashflow analysis, and key questions for discussion. [Paste cashflow analysis summary and summary from Teams conversations.]</a:t>
            </a:r>
          </a:p>
        </p:txBody>
      </p:sp>
    </p:spTree>
    <p:extLst>
      <p:ext uri="{BB962C8B-B14F-4D97-AF65-F5344CB8AC3E}">
        <p14:creationId xmlns:p14="http://schemas.microsoft.com/office/powerpoint/2010/main" val="60699297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304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Analyze cashflow variances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