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48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enario five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536876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5" name="Level">
            <a:extLst>
              <a:ext uri="{FF2B5EF4-FFF2-40B4-BE49-F238E27FC236}">
                <a16:creationId xmlns:a16="http://schemas.microsoft.com/office/drawing/2014/main" id="{4E598159-8F90-2398-990A-87C7DBACA3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75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68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4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7966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4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7966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4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966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5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1602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5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02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5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1602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5" name="Circle 1">
            <a:extLst>
              <a:ext uri="{FF2B5EF4-FFF2-40B4-BE49-F238E27FC236}">
                <a16:creationId xmlns:a16="http://schemas.microsoft.com/office/drawing/2014/main" id="{E2C3EC85-C88F-225A-CBED-DE830492865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6" name="Circle 2">
            <a:extLst>
              <a:ext uri="{FF2B5EF4-FFF2-40B4-BE49-F238E27FC236}">
                <a16:creationId xmlns:a16="http://schemas.microsoft.com/office/drawing/2014/main" id="{8306C7F5-7630-A9FC-5340-EC699EA3585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7" name="Circle 3">
            <a:extLst>
              <a:ext uri="{FF2B5EF4-FFF2-40B4-BE49-F238E27FC236}">
                <a16:creationId xmlns:a16="http://schemas.microsoft.com/office/drawing/2014/main" id="{EA95473D-CB97-F734-8142-4581EFDF4F4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C40694EA-E93C-CD87-D768-864D7386EFE3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275476045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9" r:id="rId6"/>
    <p:sldLayoutId id="2147483813" r:id="rId7"/>
    <p:sldLayoutId id="2147483816" r:id="rId8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support.microsoft.com/en-us/topic/overview-of-microsoft-365-chat-preview-5b00a52d-7296-48ee-b938-b95b7209f737" TargetMode="External"/><Relationship Id="rId3" Type="http://schemas.openxmlformats.org/officeDocument/2006/relationships/image" Target="../media/image8.sv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10" Type="http://schemas.openxmlformats.org/officeDocument/2006/relationships/image" Target="../media/image14.sv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4CB03-66D4-92EC-C7A8-7ED90D671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Finance |</a:t>
            </a:r>
            <a:r>
              <a:rPr lang="en-US" sz="1800" b="0" i="0" u="none" strike="noStrike" noProof="0">
                <a:solidFill>
                  <a:srgbClr val="000000"/>
                </a:solidFill>
                <a:effectLst/>
                <a:latin typeface="Segoe UI Semibold" panose="020B0702040204020203" pitchFamily="34" charset="0"/>
              </a:rPr>
              <a:t> </a:t>
            </a:r>
            <a:r>
              <a:rPr lang="en-US" noProof="0"/>
              <a:t>Analyze business performance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33F70C-74E2-37CF-A8B9-61F02B42B32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/>
              <a:t>1. Generate formulas to clean data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A5D5FB-6173-E6C6-1646-25EBD415F78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/>
              <a:t>5. Distribute findings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7FEFE72-CC11-9EAD-EF21-FDC3DF4206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/>
              <a:t>2. Analyze budget variances</a:t>
            </a: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502040204020203" pitchFamily="34" charset="0"/>
              <a:ea typeface="+mn-ea"/>
              <a:cs typeface="Segoe UI Semibold" panose="020B0502040204020203" pitchFamily="34" charset="0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B28E237-1165-CEED-3A52-23668397409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/>
              <a:t>4. Report findings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AB728B2-B14B-DD8E-2140-51C20CAA81A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/>
              <a:t>3. Review discrepancies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947AAE0-9B72-7F0D-0B85-6C7BEB8C2C9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noProof="0"/>
              <a:t>Microsoft 365 Copilot for Finance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CE339F4-D2E9-AB06-2E7E-62C428517B1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noProof="0"/>
              <a:t>Aggregate budget and spend data into an Excel spreadsheet, then use Copilot for guidance on how to standardize the data formatting.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9DF277C-2F9F-683D-9CFE-DC603FB4C23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noProof="0"/>
              <a:t>Use Copilot for Finance in Excel to streamline the variance analysis process, looking at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actuals and budgeted figures</a:t>
            </a:r>
            <a:r>
              <a:rPr lang="en-US" noProof="0"/>
              <a:t>.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4581602-4FF1-7E41-5FEE-D0CCD0A12A5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noProof="0"/>
              <a:t>Review the variance analysis summary report for any large or unexpected variances.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0920989-4A4A-9227-81F1-4942F90CD93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noProof="0"/>
              <a:t>Example prompt: Suggest formulas to standardize the data formatting, including removing trailing spaces and correcting capitalization.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4D2F51BB-4BBF-1D4B-601E-208E64EC1F9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noProof="0"/>
              <a:t>Example prompt: Draft an email to stakeholders based on the following variance analysis summary. 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6AB6C627-B0BF-C73A-198D-505AE6EC6C1D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noProof="0"/>
              <a:t>Action: Open Copilot for Finance in Excel and select Analyze variances. Define variance threshold.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8A063B3-8CDB-682A-B36E-21445FBB3A4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noProof="0"/>
              <a:t>Example prompt: Create a presentation from the following variance analysis summary [Paste summary].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8D2C622B-734A-2331-68F9-9F6D28BDF2F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noProof="0"/>
              <a:t>Action: Review any budget variances using the threshold set in step 2.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11710E3A-8D12-A30C-96C3-3D5E57059F3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noProof="0"/>
              <a:t>Use Copilot in Outlook to draft an email summarizing the variance analysis summary. Attach the PowerPoint and share with stakeholders.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E267FEE8-370E-7ECB-A9E0-52CCA17AB4CF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noProof="0"/>
              <a:t>Use Copilot in PowerPoint to accelerate the creation of a presentation summarizing key findings from the variance analysis summary. 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B67D5DB-F824-7F5B-E12C-396BE2857A23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noProof="0"/>
              <a:t>Extend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9D62CDF2-128E-EAFD-6FD5-82892E4C5134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F003A40B-B65E-08D5-EA45-EA16C6F9A14A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671166F7-2D8F-8CD1-488C-B753A4DF55EF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4" name="Rectangle: Rounded Corners 6">
            <a:extLst>
              <a:ext uri="{FF2B5EF4-FFF2-40B4-BE49-F238E27FC236}">
                <a16:creationId xmlns:a16="http://schemas.microsoft.com/office/drawing/2014/main" id="{BC8805BE-5C84-67B4-1B54-B4A1F666F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82823DF4-F0E4-3C2D-A4C3-CBCC31FA7BB5}"/>
              </a:ext>
            </a:extLst>
          </p:cNvPr>
          <p:cNvGrpSpPr/>
          <p:nvPr/>
        </p:nvGrpSpPr>
        <p:grpSpPr>
          <a:xfrm>
            <a:off x="1624327" y="1132756"/>
            <a:ext cx="1566157" cy="216000"/>
            <a:chOff x="1198143" y="862657"/>
            <a:chExt cx="1566157" cy="216000"/>
          </a:xfrm>
        </p:grpSpPr>
        <p:sp>
          <p:nvSpPr>
            <p:cNvPr id="26" name="Rectangle: Rounded Corners 6">
              <a:extLst>
                <a:ext uri="{FF2B5EF4-FFF2-40B4-BE49-F238E27FC236}">
                  <a16:creationId xmlns:a16="http://schemas.microsoft.com/office/drawing/2014/main" id="{41548C25-ABDC-F065-ED54-EE11EE6BB8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3" y="862657"/>
              <a:ext cx="1566157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 panose="020B0702040204020203" pitchFamily="34" charset="0"/>
                </a:rPr>
                <a:t>Decision-making speed</a:t>
              </a:r>
            </a:p>
          </p:txBody>
        </p:sp>
        <p:pic>
          <p:nvPicPr>
            <p:cNvPr id="27" name="Graphic 26">
              <a:extLst>
                <a:ext uri="{FF2B5EF4-FFF2-40B4-BE49-F238E27FC236}">
                  <a16:creationId xmlns:a16="http://schemas.microsoft.com/office/drawing/2014/main" id="{5A9F497B-000F-98AF-0A3D-D5DE6E33711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28" name="Rectangle: Rounded Corners 6">
            <a:extLst>
              <a:ext uri="{FF2B5EF4-FFF2-40B4-BE49-F238E27FC236}">
                <a16:creationId xmlns:a16="http://schemas.microsoft.com/office/drawing/2014/main" id="{B522F935-B8AA-8CBB-67A3-9AEAB0A90F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A447760-50F3-BE21-0CEF-7E2D1DEB36AC}"/>
              </a:ext>
            </a:extLst>
          </p:cNvPr>
          <p:cNvGrpSpPr/>
          <p:nvPr/>
        </p:nvGrpSpPr>
        <p:grpSpPr>
          <a:xfrm>
            <a:off x="3257413" y="1132756"/>
            <a:ext cx="1108154" cy="211018"/>
            <a:chOff x="1198144" y="862657"/>
            <a:chExt cx="1108154" cy="211018"/>
          </a:xfrm>
        </p:grpSpPr>
        <p:sp>
          <p:nvSpPr>
            <p:cNvPr id="30" name="Rectangle: Rounded Corners 6">
              <a:extLst>
                <a:ext uri="{FF2B5EF4-FFF2-40B4-BE49-F238E27FC236}">
                  <a16:creationId xmlns:a16="http://schemas.microsoft.com/office/drawing/2014/main" id="{73EAE3D5-B013-8DC0-D871-8878DDF65C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108154" cy="211018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Times New Roman" panose="02020603050405020304" pitchFamily="18" charset="0"/>
                  <a:cs typeface="+mn-cs"/>
                </a:rPr>
                <a:t>Profit margin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739CBAF2-7FDF-02D7-F90C-CEF4271BEC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94AD406-1F69-0753-CA16-4FE56187E5C9}"/>
              </a:ext>
            </a:extLst>
          </p:cNvPr>
          <p:cNvGrpSpPr/>
          <p:nvPr/>
        </p:nvGrpSpPr>
        <p:grpSpPr>
          <a:xfrm>
            <a:off x="7511480" y="1127774"/>
            <a:ext cx="1323104" cy="216000"/>
            <a:chOff x="1194743" y="1140160"/>
            <a:chExt cx="1323104" cy="216000"/>
          </a:xfrm>
        </p:grpSpPr>
        <p:sp>
          <p:nvSpPr>
            <p:cNvPr id="33" name="Rectangle: Rounded Corners 6">
              <a:extLst>
                <a:ext uri="{FF2B5EF4-FFF2-40B4-BE49-F238E27FC236}">
                  <a16:creationId xmlns:a16="http://schemas.microsoft.com/office/drawing/2014/main" id="{C0DA3595-7548-D0F1-1460-513CD80B92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32310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Increase revenue</a:t>
              </a:r>
            </a:p>
          </p:txBody>
        </p:sp>
        <p:pic>
          <p:nvPicPr>
            <p:cNvPr id="34" name="Graphic 33">
              <a:extLst>
                <a:ext uri="{FF2B5EF4-FFF2-40B4-BE49-F238E27FC236}">
                  <a16:creationId xmlns:a16="http://schemas.microsoft.com/office/drawing/2014/main" id="{0AB8148F-CD90-D643-D48A-8244D405130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200964D5-48C2-C1E0-F557-0C8279977C13}"/>
              </a:ext>
            </a:extLst>
          </p:cNvPr>
          <p:cNvGrpSpPr/>
          <p:nvPr/>
        </p:nvGrpSpPr>
        <p:grpSpPr>
          <a:xfrm>
            <a:off x="883168" y="2669184"/>
            <a:ext cx="2324175" cy="360000"/>
            <a:chOff x="883168" y="2751202"/>
            <a:chExt cx="2324175" cy="360000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A40CD7E4-E33A-7695-9AD3-B08BC8C19B5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315159" y="284656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</a:p>
          </p:txBody>
        </p:sp>
        <p:pic>
          <p:nvPicPr>
            <p:cNvPr id="38" name="Picture 37" descr="A green square with white x in it&#10;&#10;Description automatically generated">
              <a:extLst>
                <a:ext uri="{FF2B5EF4-FFF2-40B4-BE49-F238E27FC236}">
                  <a16:creationId xmlns:a16="http://schemas.microsoft.com/office/drawing/2014/main" id="{0C9C7221-C8D1-48C1-1BD2-93170C9A740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3168" y="275120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5BDACC36-C7F9-B002-ABF2-AEBBB08E8C4C}"/>
              </a:ext>
            </a:extLst>
          </p:cNvPr>
          <p:cNvGrpSpPr/>
          <p:nvPr/>
        </p:nvGrpSpPr>
        <p:grpSpPr>
          <a:xfrm>
            <a:off x="4276273" y="2669184"/>
            <a:ext cx="2361959" cy="360000"/>
            <a:chOff x="577439" y="3137252"/>
            <a:chExt cx="2361959" cy="360000"/>
          </a:xfrm>
        </p:grpSpPr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9B7C1EA8-D6FD-FDFE-52D1-E567E7066B0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C7317CA-F441-1FB2-7717-A99783A0DD0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163364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+Copilot for Finance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</a:t>
              </a:r>
              <a:r>
                <a:rPr kumimoji="0" lang="en-US" sz="900" b="0" i="1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Preview</a:t>
              </a:r>
              <a:endParaRPr kumimoji="0" lang="en-US" sz="900" b="0" i="0" u="none" strike="noStrike" kern="1200" cap="none" spc="0" normalizeH="0" baseline="3000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4AC42484-ABFD-0AB8-58C2-8E9D6057ECAE}"/>
              </a:ext>
            </a:extLst>
          </p:cNvPr>
          <p:cNvGrpSpPr/>
          <p:nvPr/>
        </p:nvGrpSpPr>
        <p:grpSpPr>
          <a:xfrm>
            <a:off x="7813032" y="2669184"/>
            <a:ext cx="2341284" cy="360000"/>
            <a:chOff x="7813032" y="2751202"/>
            <a:chExt cx="2341284" cy="360000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2E4626F5-5209-C4C5-8C8A-05C36032D7B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8262132" y="2777314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+Copilot for Finance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</a:t>
              </a:r>
              <a:r>
                <a:rPr kumimoji="0" lang="en-US" sz="900" b="0" i="1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Preview</a:t>
              </a:r>
              <a:endParaRPr kumimoji="0" lang="en-US" sz="900" b="0" i="0" u="none" strike="noStrike" kern="1200" cap="none" spc="0" normalizeH="0" baseline="3000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9A331AD2-FB3C-9A5B-F12E-D0F6A25D34F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813032" y="275120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0D21B2D0-5C70-91F9-AD24-B47E3F4F3D7D}"/>
              </a:ext>
            </a:extLst>
          </p:cNvPr>
          <p:cNvGrpSpPr/>
          <p:nvPr/>
        </p:nvGrpSpPr>
        <p:grpSpPr>
          <a:xfrm>
            <a:off x="2544453" y="5178726"/>
            <a:ext cx="2351135" cy="360000"/>
            <a:chOff x="588263" y="1697756"/>
            <a:chExt cx="2351135" cy="360000"/>
          </a:xfrm>
        </p:grpSpPr>
        <p:pic>
          <p:nvPicPr>
            <p:cNvPr id="46" name="Picture 45">
              <a:extLst>
                <a:ext uri="{FF2B5EF4-FFF2-40B4-BE49-F238E27FC236}">
                  <a16:creationId xmlns:a16="http://schemas.microsoft.com/office/drawing/2014/main" id="{ED956052-0258-1D24-B74C-345A40A065D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1B0F6CCA-EE07-E8A7-27AD-4909147D834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1D0AD9B8-1937-9483-88EF-82F24B55EC52}"/>
              </a:ext>
            </a:extLst>
          </p:cNvPr>
          <p:cNvGrpSpPr/>
          <p:nvPr/>
        </p:nvGrpSpPr>
        <p:grpSpPr>
          <a:xfrm>
            <a:off x="6065721" y="5235784"/>
            <a:ext cx="2294077" cy="245885"/>
            <a:chOff x="645321" y="1274982"/>
            <a:chExt cx="2294077" cy="245885"/>
          </a:xfrm>
        </p:grpSpPr>
        <p:pic>
          <p:nvPicPr>
            <p:cNvPr id="49" name="Picture 181">
              <a:hlinkClick r:id="rId8"/>
              <a:extLst>
                <a:ext uri="{FF2B5EF4-FFF2-40B4-BE49-F238E27FC236}">
                  <a16:creationId xmlns:a16="http://schemas.microsoft.com/office/drawing/2014/main" id="{B2E24344-4C07-269A-9D6C-E8A9D5062C5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/>
          </p:blipFill>
          <p:spPr bwMode="auto">
            <a:xfrm>
              <a:off x="645321" y="1274982"/>
              <a:ext cx="245885" cy="245885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627B9EB3-E063-7E05-CCAE-1F1175167DE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9435526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250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Finance | Analyze business performance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2025-02-11T21:23:15Z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