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9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ECC1DF-A244-DDB3-D38F-6DB6BCD2A2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FFAD582-C1CE-FFEA-B67E-EFD30A03F6E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ED43FF6-280E-E8BA-4F8E-E2A9C3D2DD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67F26E-F212-84FF-A212-463B95F65F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7A88C-D68B-7E43-B6BD-8EAA306090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5136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hyperlink" Target="https://support.microsoft.com/en-us/topic/overview-of-microsoft-365-chat-preview-5b00a52d-7296-48ee-b938-b95b7209f737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6FC9F2-96C7-DE85-4010-9DAD885D2E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>
            <a:extLst>
              <a:ext uri="{FF2B5EF4-FFF2-40B4-BE49-F238E27FC236}">
                <a16:creationId xmlns:a16="http://schemas.microsoft.com/office/drawing/2014/main" id="{C3A6350A-8FDE-12FB-9D5E-0BD3A9B38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Finance | </a:t>
            </a:r>
            <a:r>
              <a:rPr lang="en-US" noProof="0"/>
              <a:t>Accounting document evaluation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5AA8D99-429A-7F76-DE41-0067906104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Summarize requirements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5D47FFAB-2964-AFC3-33E2-F3199DFC62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6. Draft an email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74A99F2E-14A6-EEE5-0E55-D8B810AAE8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Discover documents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219307D6-561F-1809-0ED6-802CBA7AF98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5. Summarize updates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74D22A66-9FDB-15CC-38E7-6087838BBA2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Make updates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C3610E93-C5AD-4AF9-1DD6-F17452A0A68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noProof="0"/>
              <a:t>4. Recap meeting</a:t>
            </a:r>
          </a:p>
        </p:txBody>
      </p:sp>
      <p:sp>
        <p:nvSpPr>
          <p:cNvPr id="77" name="Text Placeholder 76">
            <a:extLst>
              <a:ext uri="{FF2B5EF4-FFF2-40B4-BE49-F238E27FC236}">
                <a16:creationId xmlns:a16="http://schemas.microsoft.com/office/drawing/2014/main" id="{A50F404A-D4A3-86F5-ECD2-515546EF812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noProof="0">
                <a:solidFill>
                  <a:srgbClr val="000000"/>
                </a:solidFill>
                <a:latin typeface="Segoe UI"/>
                <a:cs typeface="Segoe UI"/>
              </a:rPr>
              <a:t>Prompt Copilot to find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 and reference the most recent accounting standards changes related to cloud computing.</a:t>
            </a:r>
            <a:endParaRPr lang="en-US" noProof="0"/>
          </a:p>
        </p:txBody>
      </p:sp>
      <p:sp>
        <p:nvSpPr>
          <p:cNvPr id="78" name="Text Placeholder 77">
            <a:extLst>
              <a:ext uri="{FF2B5EF4-FFF2-40B4-BE49-F238E27FC236}">
                <a16:creationId xmlns:a16="http://schemas.microsoft.com/office/drawing/2014/main" id="{243E5FC8-C57E-54ED-424C-30A15D1E529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Ask Copilot to find the relevant work documents that need updating.</a:t>
            </a: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cs typeface="Segoe UI" pitchFamily="34" charset="0"/>
            </a:endParaRPr>
          </a:p>
        </p:txBody>
      </p:sp>
      <p:sp>
        <p:nvSpPr>
          <p:cNvPr id="79" name="Text Placeholder 78">
            <a:extLst>
              <a:ext uri="{FF2B5EF4-FFF2-40B4-BE49-F238E27FC236}">
                <a16:creationId xmlns:a16="http://schemas.microsoft.com/office/drawing/2014/main" id="{33198BAE-3125-D52B-74A7-6E43C393DF6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noProof="0">
                <a:ln w="3175">
                  <a:noFill/>
                </a:ln>
                <a:solidFill>
                  <a:prstClr val="black"/>
                </a:solidFill>
                <a:latin typeface="Segoe UI"/>
              </a:rPr>
              <a:t>Make updates to the relevant documents based on the new standards, leveraging suggestions from Copilot to edit the Word document.</a:t>
            </a:r>
            <a:endParaRPr kumimoji="0" lang="en-US" sz="900" b="0" i="0" u="none" strike="noStrike" kern="1200" cap="none" spc="0" normalizeH="0" baseline="0" noProof="0">
              <a:ln w="3175"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80" name="Text Placeholder 79">
            <a:extLst>
              <a:ext uri="{FF2B5EF4-FFF2-40B4-BE49-F238E27FC236}">
                <a16:creationId xmlns:a16="http://schemas.microsoft.com/office/drawing/2014/main" id="{4D4B4E4D-9CEE-6F5C-8E9A-E4BF616B395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/>
          </a:bodyPr>
          <a:lstStyle/>
          <a:p>
            <a:r>
              <a:rPr lang="en-US" noProof="0"/>
              <a:t>Example prompt: </a:t>
            </a:r>
            <a:r>
              <a:rPr lang="en-US" b="1" noProof="0">
                <a:solidFill>
                  <a:srgbClr val="000000"/>
                </a:solidFill>
                <a:latin typeface="Segoe UI"/>
                <a:cs typeface="+mn-cs"/>
              </a:rPr>
              <a:t>Find and summarize </a:t>
            </a:r>
            <a:r>
              <a:rPr lang="en-US" noProof="0">
                <a:solidFill>
                  <a:srgbClr val="000000"/>
                </a:solidFill>
                <a:latin typeface="Segoe UI"/>
                <a:cs typeface="+mn-cs"/>
              </a:rPr>
              <a:t>information from the web on the latest accounting regulations.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81" name="Text Placeholder 80">
            <a:extLst>
              <a:ext uri="{FF2B5EF4-FFF2-40B4-BE49-F238E27FC236}">
                <a16:creationId xmlns:a16="http://schemas.microsoft.com/office/drawing/2014/main" id="{E023917D-0D76-9F43-63A8-C5D0D6E8D85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noProof="0"/>
              <a:t>Example 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Draft an email</a:t>
            </a:r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outlining key changes to the document and next steps for review.</a:t>
            </a: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82" name="Text Placeholder 81">
            <a:extLst>
              <a:ext uri="{FF2B5EF4-FFF2-40B4-BE49-F238E27FC236}">
                <a16:creationId xmlns:a16="http://schemas.microsoft.com/office/drawing/2014/main" id="{BA6AF516-807F-2FD3-56DF-A3DCE2F0122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 lnSpcReduction="10000"/>
          </a:bodyPr>
          <a:lstStyle/>
          <a:p>
            <a:r>
              <a:rPr lang="en-US" noProof="0"/>
              <a:t>Example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Find documents </a:t>
            </a: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that are relevant to the modified standards</a:t>
            </a:r>
            <a:r>
              <a:rPr lang="en-US" noProof="0">
                <a:solidFill>
                  <a:srgbClr val="000000"/>
                </a:solidFill>
                <a:latin typeface="Segoe UI"/>
                <a:cs typeface="+mn-cs"/>
              </a:rPr>
              <a:t>. Suggest changes to the documents to align with new regulations.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C6B5B282-17AC-E4AB-709B-EA5D9132A5D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noProof="0"/>
              <a:t>Example 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Generate a bulleted list </a:t>
            </a:r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that summarizes the updated section in [document.docx] about cloud computing.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7DB46FD2-7F0B-3B5F-7DDC-70803E12D6E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>
            <a:normAutofit lnSpcReduction="10000"/>
          </a:bodyPr>
          <a:lstStyle/>
          <a:p>
            <a:r>
              <a:rPr lang="en-US" noProof="0"/>
              <a:t>Example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Suggest updates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to [Document.docx] </a:t>
            </a:r>
            <a:b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</a:b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based on [U.S. GAAP ASU 1234-56 </a:t>
            </a:r>
            <a:b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</a:b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Subtopic 123-45].</a:t>
            </a: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9D207202-DFA7-48F3-D04E-71B5377F9FF7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>
            <a:normAutofit/>
          </a:bodyPr>
          <a:lstStyle/>
          <a:p>
            <a:r>
              <a:rPr lang="en-US" noProof="0"/>
              <a:t>Example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Recap the last meeting </a:t>
            </a: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with my manager, highlighting action items.</a:t>
            </a:r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/>
            </a:endParaRPr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6B80188A-35D4-5B2C-3B47-0E6A87EB8C2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Use Copilot in Outlook to draft an email to your manager, including a summary of the updates you made and next steps.</a:t>
            </a:r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619536F7-C989-14CB-6D59-A5FFA6DE4AE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kern="0" noProof="0">
                <a:solidFill>
                  <a:srgbClr val="000000"/>
                </a:solidFill>
                <a:latin typeface="Segoe UI"/>
                <a:cs typeface="Segoe UI"/>
              </a:rPr>
              <a:t>Summarize the updated document using Copilot in Word.</a:t>
            </a: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cs typeface="Segoe UI" pitchFamily="34" charset="0"/>
            </a:endParaRPr>
          </a:p>
        </p:txBody>
      </p:sp>
      <p:sp>
        <p:nvSpPr>
          <p:cNvPr id="2" name="Text Placeholder 185">
            <a:extLst>
              <a:ext uri="{FF2B5EF4-FFF2-40B4-BE49-F238E27FC236}">
                <a16:creationId xmlns:a16="http://schemas.microsoft.com/office/drawing/2014/main" id="{C94A2D02-9686-099F-666F-1C5FAED5FFD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Use Copilot</a:t>
            </a:r>
            <a:r>
              <a:rPr lang="en-US" baseline="30000" noProof="0">
                <a:solidFill>
                  <a:srgbClr val="000000"/>
                </a:solidFill>
                <a:latin typeface="Segoe UI"/>
                <a:cs typeface="Segoe UI"/>
              </a:rPr>
              <a:t> </a:t>
            </a:r>
            <a:r>
              <a:rPr lang="en-US" kern="0" noProof="0">
                <a:solidFill>
                  <a:srgbClr val="1A1A1A"/>
                </a:solidFill>
                <a:latin typeface="Segoe UI"/>
              </a:rPr>
              <a:t>to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review necessary steps and action items from an earlier meeting with your manager where they outlined their request to update a document based on new accounting guidance. </a:t>
            </a:r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3AD33350-D418-E7A1-7128-C7A010352E39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endParaRPr lang="en-US" noProof="0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814ACAAC-B549-1464-07AF-8CF18C3563A3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0134AF54-17E7-A3F4-7465-BC7992E63666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87D939F2-20C8-117F-B3FD-DAD051A1DB41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n-US" noProof="0"/>
              <a:t>Get started</a:t>
            </a:r>
          </a:p>
        </p:txBody>
      </p: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3CAA847E-DE81-7A45-A459-BB62287F8CBC}"/>
              </a:ext>
            </a:extLst>
          </p:cNvPr>
          <p:cNvGrpSpPr/>
          <p:nvPr/>
        </p:nvGrpSpPr>
        <p:grpSpPr>
          <a:xfrm>
            <a:off x="4276273" y="2761669"/>
            <a:ext cx="2351135" cy="360000"/>
            <a:chOff x="588263" y="1217924"/>
            <a:chExt cx="2351135" cy="360000"/>
          </a:xfrm>
        </p:grpSpPr>
        <p:pic>
          <p:nvPicPr>
            <p:cNvPr id="156" name="Picture 155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936D14D2-B6B5-0620-E832-C3EF4DE52A0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FF0ABA1A-47F7-17CB-E637-595995169A8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AAF70052-3D73-B5A9-99CF-1C159A3F04C9}"/>
              </a:ext>
            </a:extLst>
          </p:cNvPr>
          <p:cNvGrpSpPr/>
          <p:nvPr/>
        </p:nvGrpSpPr>
        <p:grpSpPr>
          <a:xfrm>
            <a:off x="7739914" y="2761669"/>
            <a:ext cx="2351135" cy="360000"/>
            <a:chOff x="588263" y="1217924"/>
            <a:chExt cx="2351135" cy="360000"/>
          </a:xfrm>
        </p:grpSpPr>
        <p:pic>
          <p:nvPicPr>
            <p:cNvPr id="159" name="Picture 158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D2FBA285-D9AD-32D5-E825-39129B707BA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FC3EF33C-6D75-9418-A2E6-FB8263525B9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E0D5318E-B965-142F-3B08-0C7CF1C9A0BB}"/>
              </a:ext>
            </a:extLst>
          </p:cNvPr>
          <p:cNvGrpSpPr/>
          <p:nvPr/>
        </p:nvGrpSpPr>
        <p:grpSpPr>
          <a:xfrm>
            <a:off x="7739914" y="5158847"/>
            <a:ext cx="2351135" cy="360000"/>
            <a:chOff x="588263" y="1217924"/>
            <a:chExt cx="2351135" cy="360000"/>
          </a:xfrm>
        </p:grpSpPr>
        <p:pic>
          <p:nvPicPr>
            <p:cNvPr id="162" name="Picture 161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2D663F01-74F0-1E85-A524-154DC5CA612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BF455254-B5D9-F8EB-CC14-2A5CC675B6A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9EEA0915-7233-A5ED-BFDD-BD86A4605DED}"/>
              </a:ext>
            </a:extLst>
          </p:cNvPr>
          <p:cNvGrpSpPr/>
          <p:nvPr/>
        </p:nvGrpSpPr>
        <p:grpSpPr>
          <a:xfrm>
            <a:off x="804187" y="5158847"/>
            <a:ext cx="2351135" cy="360000"/>
            <a:chOff x="588263" y="1697756"/>
            <a:chExt cx="2351135" cy="360000"/>
          </a:xfrm>
        </p:grpSpPr>
        <p:pic>
          <p:nvPicPr>
            <p:cNvPr id="165" name="Picture 164">
              <a:extLst>
                <a:ext uri="{FF2B5EF4-FFF2-40B4-BE49-F238E27FC236}">
                  <a16:creationId xmlns:a16="http://schemas.microsoft.com/office/drawing/2014/main" id="{8D477B56-6FCA-519C-16FA-D43D55E8C87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E3A2652E-23B7-CDAF-21AB-9723DD220B1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98FF259A-D816-0AF6-8BC2-74D0214C6DFB}"/>
              </a:ext>
            </a:extLst>
          </p:cNvPr>
          <p:cNvGrpSpPr/>
          <p:nvPr/>
        </p:nvGrpSpPr>
        <p:grpSpPr>
          <a:xfrm>
            <a:off x="4276273" y="5158847"/>
            <a:ext cx="2351135" cy="360000"/>
            <a:chOff x="588263" y="2657420"/>
            <a:chExt cx="2351135" cy="360000"/>
          </a:xfrm>
        </p:grpSpPr>
        <p:pic>
          <p:nvPicPr>
            <p:cNvPr id="168" name="Picture 167">
              <a:extLst>
                <a:ext uri="{FF2B5EF4-FFF2-40B4-BE49-F238E27FC236}">
                  <a16:creationId xmlns:a16="http://schemas.microsoft.com/office/drawing/2014/main" id="{FF34B881-EEAF-AFA0-D16C-155B49BB87F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DA4F759B-97F7-996A-2524-978E5C89A87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172" name="TextBox 171">
            <a:extLst>
              <a:ext uri="{FF2B5EF4-FFF2-40B4-BE49-F238E27FC236}">
                <a16:creationId xmlns:a16="http://schemas.microsoft.com/office/drawing/2014/main" id="{4E9A3430-0F4A-A650-0590-89A08489EF6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263138" y="2857031"/>
            <a:ext cx="18921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Chat</a:t>
            </a:r>
            <a:r>
              <a: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1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F8F8D2B-29A3-3050-56AA-955BF81E0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1ADA112-048D-EE06-D907-6FB351144F5F}"/>
              </a:ext>
            </a:extLst>
          </p:cNvPr>
          <p:cNvGrpSpPr/>
          <p:nvPr/>
        </p:nvGrpSpPr>
        <p:grpSpPr>
          <a:xfrm>
            <a:off x="1624328" y="1132756"/>
            <a:ext cx="1737360" cy="216000"/>
            <a:chOff x="1198144" y="862657"/>
            <a:chExt cx="1737360" cy="216000"/>
          </a:xfrm>
        </p:grpSpPr>
        <p:sp>
          <p:nvSpPr>
            <p:cNvPr id="9" name="Rectangle: Rounded Corners 6">
              <a:extLst>
                <a:ext uri="{FF2B5EF4-FFF2-40B4-BE49-F238E27FC236}">
                  <a16:creationId xmlns:a16="http://schemas.microsoft.com/office/drawing/2014/main" id="{B639EB0D-CAE5-91CC-26E6-AE68142930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73736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Improve risk management</a:t>
              </a:r>
            </a:p>
          </p:txBody>
        </p:sp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CD664F30-AFDF-4677-667E-82E789900F7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17" name="Rectangle: Rounded Corners 6">
            <a:extLst>
              <a:ext uri="{FF2B5EF4-FFF2-40B4-BE49-F238E27FC236}">
                <a16:creationId xmlns:a16="http://schemas.microsoft.com/office/drawing/2014/main" id="{EAA43F49-A9DD-5E3B-BF8A-8ECA1D6A7B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DC8DC17-D268-C2D0-6B12-EE7F64515F4B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19" name="Rectangle: Rounded Corners 6">
              <a:extLst>
                <a:ext uri="{FF2B5EF4-FFF2-40B4-BE49-F238E27FC236}">
                  <a16:creationId xmlns:a16="http://schemas.microsoft.com/office/drawing/2014/main" id="{7CCEB297-494C-5D6C-4BC6-4E2B1C8128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20" name="Graphic 19">
              <a:extLst>
                <a:ext uri="{FF2B5EF4-FFF2-40B4-BE49-F238E27FC236}">
                  <a16:creationId xmlns:a16="http://schemas.microsoft.com/office/drawing/2014/main" id="{53A7323E-ACC5-463B-CBC2-90812EEBCE8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9691B5A7-826D-B3DB-3F5E-5F4FB8D2947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noProof="0"/>
              <a:t>Microsoft 365 Copilot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531C1B2-A211-9CD6-EE04-77A768C5D330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77646" y="4357708"/>
            <a:ext cx="1914354" cy="2500291"/>
          </a:xfrm>
          <a:prstGeom prst="rect">
            <a:avLst/>
          </a:prstGeom>
        </p:spPr>
      </p:pic>
      <p:pic>
        <p:nvPicPr>
          <p:cNvPr id="12" name="Picture 11" descr="Zip Co logo SVG free download, id: 101874 - Brandlogos.net">
            <a:hlinkClick r:id="rId3"/>
            <a:extLst>
              <a:ext uri="{FF2B5EF4-FFF2-40B4-BE49-F238E27FC236}">
                <a16:creationId xmlns:a16="http://schemas.microsoft.com/office/drawing/2014/main" id="{BB764639-F1A7-B9D0-2D55-BFA4F49714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812632" y="2761669"/>
            <a:ext cx="360000" cy="360000"/>
          </a:xfrm>
          <a:prstGeom prst="ellipse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22176972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295</Words>
  <Application>Microsoft Office PowerPoint</Application>
  <PresentationFormat>Widescreen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Finance | Accounting document evaluation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2025-02-11T21:28:20Z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