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7DDC4-DA76-B65E-E495-0D632CCE8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F31CC-5522-C3FC-51B4-C8D67933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/>
              <a:t>Streamline permitting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C6384-9E17-F0C7-C8CB-A06FE5BB11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1. Understand local regulations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E86205-8D92-4DE1-8E76-D64A6CC308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5. Improve a specific section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E4E322-605E-0708-D7FC-40A0E4E37F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2. Compare regulations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01573-E99D-C0AE-1058-76EA2CE049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4. Fill the permitting document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ABC36C1-2DCA-E13B-E33A-EA18C2FDD4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22234" y="1575603"/>
            <a:ext cx="2808000" cy="345600"/>
          </a:xfrm>
        </p:spPr>
        <p:txBody>
          <a:bodyPr/>
          <a:lstStyle/>
          <a:p>
            <a:r>
              <a:rPr lang="en-US"/>
              <a:t>3. Draft permitting document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F81F61-3420-1F6D-36C9-AB86F0DEAE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/>
              <a:t>Microsoft 365 Copilot and Copilot Studio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64840B-D6B8-FD16-9AD2-796262C32B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/>
              <a:t>Ask Copilot what regulation is relevant to drafting Environmental Impact Statements for Wind Power Plant in this [Country]? Please provide links to each relevant piece of regulation.</a:t>
            </a:r>
          </a:p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C4B883-2577-5017-6F00-FBF0825F77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/>
              <a:t>Ask Copilot to generate a table which compares the regulations between the PA and Texas.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505A29D-8DAF-DC89-3D8D-90296727D4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1978738"/>
            <a:ext cx="2808000" cy="878889"/>
          </a:xfrm>
        </p:spPr>
        <p:txBody>
          <a:bodyPr>
            <a:normAutofit/>
          </a:bodyPr>
          <a:lstStyle/>
          <a:p>
            <a:r>
              <a:rPr lang="en-US"/>
              <a:t>Ask Copilot to create a document with all sections and subsections required to create an Environmental Impact Statement. Use this [source document] to retrieve information about  the design of the power plant.</a:t>
            </a:r>
          </a:p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4C21742-4540-B003-4BE4-831E4F665B8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Benefit: </a:t>
            </a:r>
            <a:r>
              <a:rPr lang="en-US" b="1"/>
              <a:t>Quickly get up to speed </a:t>
            </a:r>
            <a:r>
              <a:rPr lang="en-US"/>
              <a:t>with he most relevant information on specific regulations.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060BD78-9C16-58D6-7319-66B994E949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Benefit: Provide more information to Copilot and ask to </a:t>
            </a:r>
            <a:r>
              <a:rPr lang="en-US" b="1"/>
              <a:t>enrich a section of the document.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6B46C6F-3592-4E06-D4D7-45FC85FE02F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/>
              <a:t>Benefit: Copilot can compare key regulation aspects and </a:t>
            </a:r>
            <a:r>
              <a:rPr lang="en-US" b="1"/>
              <a:t>lay out differences in a table format.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61EAACE-1C5E-524D-2B8B-BAAC666265B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/>
              <a:t>Benefit: </a:t>
            </a:r>
            <a:r>
              <a:rPr lang="en-US" b="1"/>
              <a:t>Collect relevant data and generate a new section </a:t>
            </a:r>
            <a:r>
              <a:rPr lang="en-US"/>
              <a:t>of the document.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6DF0936-6E3A-FE61-195C-8A89F1D8E80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/>
              <a:t>Benefit: </a:t>
            </a:r>
            <a:r>
              <a:rPr lang="en-US" b="1"/>
              <a:t>Generate a first draft quickly </a:t>
            </a:r>
            <a:r>
              <a:rPr lang="en-US"/>
              <a:t>saving time on long and complex permitting documents.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DCDBFDF-2AB9-07A9-779F-3ED811E5477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739924"/>
          </a:xfrm>
        </p:spPr>
        <p:txBody>
          <a:bodyPr/>
          <a:lstStyle/>
          <a:p>
            <a:r>
              <a:rPr lang="en-US"/>
              <a:t>We are using “Contoso” power generation units for this project. Are there specific information I should include to improve the “Waste Disposal” section?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327FB67-CB1F-EFBF-C022-DCDD74E91BD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705392"/>
          </a:xfrm>
        </p:spPr>
        <p:txBody>
          <a:bodyPr>
            <a:normAutofit lnSpcReduction="10000"/>
          </a:bodyPr>
          <a:lstStyle/>
          <a:p>
            <a:r>
              <a:rPr lang="en-US"/>
              <a:t>Find relevant data related to flooding, earthquake and other natural disasters occurred in the past 20 years in [location] and write the section “Hazards” considering that the plant will be built in that location.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C2B21D8-437F-890B-AB2C-B574FBDFFF0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/>
              <a:t>Extend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3C7B783-36BB-72EC-D31F-38FAD8D4FAB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C9C0FC0-FF94-125D-D940-34FA65B35E0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7F76F8D1-4341-52AD-872A-F7AC8B950EA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B9B66973-0E2E-0750-CCCB-F3FC8FEB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29" name="Rectangle: Rounded Corners 6">
            <a:extLst>
              <a:ext uri="{FF2B5EF4-FFF2-40B4-BE49-F238E27FC236}">
                <a16:creationId xmlns:a16="http://schemas.microsoft.com/office/drawing/2014/main" id="{307A9476-6A5A-5BD0-6679-E35010DBC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5CC9E54-D534-ACAE-963D-D092BB9236F6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F4689BAE-F51F-FB40-0E4E-BF0DEF45B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7E7F62B2-B9DA-EAAF-02CC-CA6E64A06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54D4C28-7BF1-6DFB-564A-F32D51E02856}"/>
              </a:ext>
            </a:extLst>
          </p:cNvPr>
          <p:cNvGrpSpPr/>
          <p:nvPr/>
        </p:nvGrpSpPr>
        <p:grpSpPr>
          <a:xfrm>
            <a:off x="3196972" y="1139644"/>
            <a:ext cx="1517685" cy="219456"/>
            <a:chOff x="1198143" y="862657"/>
            <a:chExt cx="1517685" cy="207740"/>
          </a:xfrm>
        </p:grpSpPr>
        <p:sp>
          <p:nvSpPr>
            <p:cNvPr id="37" name="Rectangle: Rounded Corners 6">
              <a:extLst>
                <a:ext uri="{FF2B5EF4-FFF2-40B4-BE49-F238E27FC236}">
                  <a16:creationId xmlns:a16="http://schemas.microsoft.com/office/drawing/2014/main" id="{AF6EDB9E-30B4-3170-4ED7-00A197D9F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>
                  <a:solidFill>
                    <a:srgbClr val="0078D4"/>
                  </a:solidFill>
                  <a:latin typeface="Segoe UI Semibold"/>
                  <a:cs typeface="Segoe UI Semibold"/>
                </a:rPr>
                <a:t>Revenue generation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9AD12D88-EFA8-4330-A782-33D47D89C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7EC4AFF-280D-5E60-1FB5-E308D46B6352}"/>
              </a:ext>
            </a:extLst>
          </p:cNvPr>
          <p:cNvGrpSpPr/>
          <p:nvPr/>
        </p:nvGrpSpPr>
        <p:grpSpPr>
          <a:xfrm>
            <a:off x="8896436" y="1124241"/>
            <a:ext cx="1450784" cy="216000"/>
            <a:chOff x="1194743" y="1140160"/>
            <a:chExt cx="1450784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52E5F981-63DE-D7FB-F64D-B87056A79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EEA31677-6C15-E6C2-4F59-820967A0A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4F47ABF-E08B-E9BD-EF8F-1C6131E91949}"/>
              </a:ext>
            </a:extLst>
          </p:cNvPr>
          <p:cNvGrpSpPr/>
          <p:nvPr/>
        </p:nvGrpSpPr>
        <p:grpSpPr>
          <a:xfrm>
            <a:off x="1624328" y="1132756"/>
            <a:ext cx="1487320" cy="216000"/>
            <a:chOff x="1198144" y="862657"/>
            <a:chExt cx="148732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CC33AB4E-DADF-C5CF-4364-97DA86B38E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873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>
                  <a:solidFill>
                    <a:srgbClr val="0078D4"/>
                  </a:solidFill>
                  <a:latin typeface="Segoe UI Semibold"/>
                  <a:cs typeface="Segoe UI Semibold"/>
                </a:rPr>
                <a:t>Safety &amp; compliance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96508195-5025-ABF8-0A4D-8D2C37013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FE56B94-0ADF-BFEE-F7A5-241F92442AEF}"/>
              </a:ext>
            </a:extLst>
          </p:cNvPr>
          <p:cNvGrpSpPr/>
          <p:nvPr/>
        </p:nvGrpSpPr>
        <p:grpSpPr>
          <a:xfrm>
            <a:off x="8245744" y="2790930"/>
            <a:ext cx="1538951" cy="360000"/>
            <a:chOff x="588263" y="2657420"/>
            <a:chExt cx="1538951" cy="360000"/>
          </a:xfrm>
        </p:grpSpPr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E65DB7CB-CC88-E9CE-27D5-A17DBAEAA9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653E01A-DB63-C6DC-F2B5-3C0713AC9DE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800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DBD3A55-99EC-B534-2E18-0DF806D763A3}"/>
              </a:ext>
            </a:extLst>
          </p:cNvPr>
          <p:cNvGrpSpPr/>
          <p:nvPr/>
        </p:nvGrpSpPr>
        <p:grpSpPr>
          <a:xfrm>
            <a:off x="901322" y="2712041"/>
            <a:ext cx="2428059" cy="411140"/>
            <a:chOff x="767112" y="2825909"/>
            <a:chExt cx="2927459" cy="41114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C7CDF16-A4E8-27E0-9DD8-0D31D1443E0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929272"/>
              <a:ext cx="256959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Permitting solution</a:t>
              </a:r>
            </a:p>
          </p:txBody>
        </p:sp>
        <p:pic>
          <p:nvPicPr>
            <p:cNvPr id="4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70AC7AE-6707-C6A7-E8B9-247A064ED4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5D2E129-8006-3332-FA32-F1C1D737A960}"/>
              </a:ext>
            </a:extLst>
          </p:cNvPr>
          <p:cNvGrpSpPr/>
          <p:nvPr/>
        </p:nvGrpSpPr>
        <p:grpSpPr>
          <a:xfrm>
            <a:off x="4237811" y="2712041"/>
            <a:ext cx="2428059" cy="411140"/>
            <a:chOff x="767112" y="2825909"/>
            <a:chExt cx="2927459" cy="41114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499D758-70E3-2107-7C0C-6CB6B9FD28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929272"/>
              <a:ext cx="256959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Permitting solution</a:t>
              </a:r>
            </a:p>
          </p:txBody>
        </p:sp>
        <p:pic>
          <p:nvPicPr>
            <p:cNvPr id="5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8AB472E5-D268-05A7-D8E2-0C0D3EF9E97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AC2DAEE-AF45-4736-B2E9-994F7198851E}"/>
              </a:ext>
            </a:extLst>
          </p:cNvPr>
          <p:cNvGrpSpPr/>
          <p:nvPr/>
        </p:nvGrpSpPr>
        <p:grpSpPr>
          <a:xfrm>
            <a:off x="5969630" y="5212278"/>
            <a:ext cx="2428059" cy="411140"/>
            <a:chOff x="767112" y="2825909"/>
            <a:chExt cx="2927459" cy="41114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6CD701F-AE70-4F8E-0612-1392AB85ED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929272"/>
              <a:ext cx="256959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Permitting solution</a:t>
              </a:r>
            </a:p>
          </p:txBody>
        </p:sp>
        <p:pic>
          <p:nvPicPr>
            <p:cNvPr id="5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FB39D2F-9EBF-AE67-C568-EFBEE239588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E94DF32-EDF0-2FC4-B1C6-CB1FBD6F2D66}"/>
              </a:ext>
            </a:extLst>
          </p:cNvPr>
          <p:cNvGrpSpPr/>
          <p:nvPr/>
        </p:nvGrpSpPr>
        <p:grpSpPr>
          <a:xfrm>
            <a:off x="2547553" y="5226969"/>
            <a:ext cx="2428059" cy="411140"/>
            <a:chOff x="767112" y="2825909"/>
            <a:chExt cx="2927459" cy="411140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E643FC9-5E17-1D8B-E841-2A42DD0E671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929272"/>
              <a:ext cx="256959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Permitting solution</a:t>
              </a:r>
            </a:p>
          </p:txBody>
        </p:sp>
        <p:pic>
          <p:nvPicPr>
            <p:cNvPr id="6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C25D002-0390-3469-BD3E-18D2903A2D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CA59279F-63D8-FE33-6AFD-9015E370F1A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857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Streamline permitting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