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54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enario five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536876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5" name="Level">
            <a:extLst>
              <a:ext uri="{FF2B5EF4-FFF2-40B4-BE49-F238E27FC236}">
                <a16:creationId xmlns:a16="http://schemas.microsoft.com/office/drawing/2014/main" id="{4E598159-8F90-2398-990A-87C7DBACA3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75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68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4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7966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4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7966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4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77966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5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1602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5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31602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5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31602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5" name="Circle 1">
            <a:extLst>
              <a:ext uri="{FF2B5EF4-FFF2-40B4-BE49-F238E27FC236}">
                <a16:creationId xmlns:a16="http://schemas.microsoft.com/office/drawing/2014/main" id="{E2C3EC85-C88F-225A-CBED-DE830492865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6" name="Circle 2">
            <a:extLst>
              <a:ext uri="{FF2B5EF4-FFF2-40B4-BE49-F238E27FC236}">
                <a16:creationId xmlns:a16="http://schemas.microsoft.com/office/drawing/2014/main" id="{8306C7F5-7630-A9FC-5340-EC699EA35853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7" name="Circle 3">
            <a:extLst>
              <a:ext uri="{FF2B5EF4-FFF2-40B4-BE49-F238E27FC236}">
                <a16:creationId xmlns:a16="http://schemas.microsoft.com/office/drawing/2014/main" id="{EA95473D-CB97-F734-8142-4581EFDF4F4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C40694EA-E93C-CD87-D768-864D7386EFE3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275476045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9" r:id="rId6"/>
    <p:sldLayoutId id="2147483813" r:id="rId7"/>
    <p:sldLayoutId id="2147483816" r:id="rId8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svg"/><Relationship Id="rId7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support.microsoft.com/en-us/topic/overview-of-microsoft-365-chat-preview-5b00a52d-7296-48ee-b938-b95b7209f737" TargetMode="External"/><Relationship Id="rId11" Type="http://schemas.openxmlformats.org/officeDocument/2006/relationships/image" Target="../media/image15.png"/><Relationship Id="rId5" Type="http://schemas.openxmlformats.org/officeDocument/2006/relationships/image" Target="../media/image10.svg"/><Relationship Id="rId10" Type="http://schemas.openxmlformats.org/officeDocument/2006/relationships/image" Target="../media/image14.png"/><Relationship Id="rId4" Type="http://schemas.openxmlformats.org/officeDocument/2006/relationships/image" Target="../media/image9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6D0F7A-F6BB-8FC8-8F15-5127990F2E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7EFB1-4210-C881-3A4B-14A454844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199" y="387766"/>
            <a:ext cx="6985957" cy="526298"/>
          </a:xfrm>
        </p:spPr>
        <p:txBody>
          <a:bodyPr/>
          <a:lstStyle/>
          <a:p>
            <a:r>
              <a:rPr lang="en-US"/>
              <a:t>Streamline electric vehicle charging business development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772FC7-CC24-9A66-0C56-D0744EB2F46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/>
              <a:t>1. Assess the opportunity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726993-5C67-1C6B-849C-07DD796616F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/>
              <a:t>5. Prepare to present the opportunity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AAD2ECF-3F25-4493-F170-1A78624816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2. Analyze the market potential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91FF78B-EEFB-6A29-D6CA-2F473F5D588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/>
              <a:t>4. Improve the presentation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CCE8CF4-A7FE-A494-3C0C-9AC5E21D798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/>
              <a:t>3. Draft an executive presentation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97D8C38-9BF0-E151-73D1-913E8827EAF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/>
              <a:t>Microsoft 365 Copilot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569A763-DC94-2EE4-4D34-BEDA3048809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1939482"/>
            <a:ext cx="2808000" cy="909014"/>
          </a:xfrm>
        </p:spPr>
        <p:txBody>
          <a:bodyPr>
            <a:normAutofit/>
          </a:bodyPr>
          <a:lstStyle/>
          <a:p>
            <a:r>
              <a:rPr lang="en-US"/>
              <a:t>Get data on shopping malls to assess the EV charging opportunity. How many shopping malls are in the [location] metropolitan area? How many customers in and out daily? How many parking spaces do they have and how many EV chargers are there? 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EA3C2E06-9BBB-E922-07A9-08699477C47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1965973"/>
            <a:ext cx="2808000" cy="954102"/>
          </a:xfrm>
        </p:spPr>
        <p:txBody>
          <a:bodyPr>
            <a:normAutofit/>
          </a:bodyPr>
          <a:lstStyle/>
          <a:p>
            <a:r>
              <a:rPr lang="en-US"/>
              <a:t>To understand the potential of the opportunity, the business developer asks Copilot how many electric vehicle in the [location] metropolitan area and how was the growth over the past 3 years. Then asks Copilot in Excel to create a chart with a 5-year outlook of the opportunity potential.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BB0A9F6-F27B-278C-17C9-0751D4F5E32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1974060"/>
            <a:ext cx="2808000" cy="954101"/>
          </a:xfrm>
        </p:spPr>
        <p:txBody>
          <a:bodyPr vert="horz" wrap="square" lIns="90000" tIns="36000" rIns="90000" bIns="36000" rtlCol="0" anchor="t">
            <a:normAutofit/>
          </a:bodyPr>
          <a:lstStyle/>
          <a:p>
            <a:r>
              <a:rPr lang="en-US">
                <a:cs typeface="Segoe UI"/>
              </a:rPr>
              <a:t>The Business Developer asks the narrative builder Copilot in Power Point to draft an executive presentation. Why commercial EV charging stations would be valuable for a retail organization, including how it will help attract customers and increase foot traffic and sales.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E9A07E8-7B09-AAAB-34F5-32E84B1FD7B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rmAutofit/>
          </a:bodyPr>
          <a:lstStyle/>
          <a:p>
            <a:r>
              <a:rPr lang="en-US"/>
              <a:t>Benefit: </a:t>
            </a:r>
            <a:r>
              <a:rPr lang="en-US" b="1"/>
              <a:t>Quickly find public data </a:t>
            </a:r>
            <a:r>
              <a:rPr lang="en-US"/>
              <a:t>to help assess the size of the opportunity in terms of potential customers. 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76688A59-86D3-2944-E737-A853C2F043C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/>
              <a:t>Benefits: Ask Copilot to </a:t>
            </a:r>
            <a:r>
              <a:rPr lang="en-US" b="1"/>
              <a:t>create a draft of your speech </a:t>
            </a:r>
            <a:r>
              <a:rPr lang="en-US"/>
              <a:t>from the current presentation.</a:t>
            </a:r>
          </a:p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959B769C-A247-B485-5461-35EA24DB376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/>
              <a:t>Benefit: Easily </a:t>
            </a:r>
            <a:r>
              <a:rPr lang="en-US" b="1"/>
              <a:t>create a 5-year forecast and chart </a:t>
            </a:r>
            <a:r>
              <a:rPr lang="en-US"/>
              <a:t>of the potential revenues without in-depth Excel knowledge.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90690C1D-D628-66C0-E4D8-068D1985C25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>
            <a:normAutofit/>
          </a:bodyPr>
          <a:lstStyle/>
          <a:p>
            <a:r>
              <a:rPr lang="en-US" dirty="0"/>
              <a:t>Benefits: </a:t>
            </a:r>
            <a:r>
              <a:rPr lang="en-US" b="1" dirty="0"/>
              <a:t>Improve the presentation from your notes, documents </a:t>
            </a:r>
            <a:r>
              <a:rPr lang="en-US" dirty="0"/>
              <a:t>and market research.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8E119C30-0DDF-9245-096B-1EC7053AD80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61600"/>
            <a:ext cx="2808000" cy="626701"/>
          </a:xfrm>
        </p:spPr>
        <p:txBody>
          <a:bodyPr>
            <a:normAutofit/>
          </a:bodyPr>
          <a:lstStyle/>
          <a:p>
            <a:r>
              <a:rPr lang="en-US"/>
              <a:t>Benefit: </a:t>
            </a:r>
            <a:r>
              <a:rPr lang="en-US" b="1"/>
              <a:t>Quickly create a draft of a presentation </a:t>
            </a:r>
            <a:r>
              <a:rPr lang="en-US"/>
              <a:t>to present the opportunity at next executive meeting.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6885FC25-3772-8049-409D-65996070BE39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>
            <a:normAutofit/>
          </a:bodyPr>
          <a:lstStyle/>
          <a:p>
            <a:r>
              <a:rPr lang="en-US"/>
              <a:t>The Business Developer asks Copilot in Word to generate the draft of the speech to present the opportunity to top management.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DF18C24E-DAA4-EBA5-9A90-6F66C74B9E25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79660" y="4396165"/>
            <a:ext cx="2808000" cy="988679"/>
          </a:xfrm>
        </p:spPr>
        <p:txBody>
          <a:bodyPr>
            <a:normAutofit/>
          </a:bodyPr>
          <a:lstStyle/>
          <a:p>
            <a:r>
              <a:rPr lang="en-US"/>
              <a:t>Using Copilot, the business developer keeps improving the presentation by adding images and by revising few key slides using recap from internal brainstorming meetings. Then he asks Copilot to a add a new slide on market potential using an internal marketing research report.</a:t>
            </a:r>
          </a:p>
          <a:p>
            <a:endParaRPr lang="en-US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3C9BBA67-A9C3-5171-AFE5-85CBE7BB8094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/>
              <a:t>Buy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CB91D83D-57BD-5CB8-3FF8-94222AEFD509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7831D31E-D6A6-5212-C6F9-D67D56B40006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F7BAFF57-168E-EB75-974A-EB2A7C46708E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Rectangle: Rounded Corners 6">
            <a:extLst>
              <a:ext uri="{FF2B5EF4-FFF2-40B4-BE49-F238E27FC236}">
                <a16:creationId xmlns:a16="http://schemas.microsoft.com/office/drawing/2014/main" id="{52B9EA8B-8520-31A4-57AF-2A3ED64678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434DEC53-31F7-4340-5032-9EFC78F6114B}"/>
              </a:ext>
            </a:extLst>
          </p:cNvPr>
          <p:cNvGrpSpPr/>
          <p:nvPr/>
        </p:nvGrpSpPr>
        <p:grpSpPr>
          <a:xfrm>
            <a:off x="1624328" y="1132756"/>
            <a:ext cx="1487320" cy="216000"/>
            <a:chOff x="1198144" y="862657"/>
            <a:chExt cx="1487320" cy="216000"/>
          </a:xfrm>
        </p:grpSpPr>
        <p:sp>
          <p:nvSpPr>
            <p:cNvPr id="26" name="Rectangle: Rounded Corners 6">
              <a:extLst>
                <a:ext uri="{FF2B5EF4-FFF2-40B4-BE49-F238E27FC236}">
                  <a16:creationId xmlns:a16="http://schemas.microsoft.com/office/drawing/2014/main" id="{653929F7-8BE6-0F7E-A9B0-44F00640A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48732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defTabSz="932742">
                <a:defRPr/>
              </a:pPr>
              <a:r>
                <a:rPr lang="en-US" sz="900">
                  <a:solidFill>
                    <a:srgbClr val="0078D4"/>
                  </a:solidFill>
                  <a:latin typeface="Segoe UI Semibold"/>
                  <a:cs typeface="Segoe UI Semibold"/>
                </a:rPr>
                <a:t>Market development</a:t>
              </a:r>
            </a:p>
          </p:txBody>
        </p:sp>
        <p:pic>
          <p:nvPicPr>
            <p:cNvPr id="27" name="Graphic 26">
              <a:extLst>
                <a:ext uri="{FF2B5EF4-FFF2-40B4-BE49-F238E27FC236}">
                  <a16:creationId xmlns:a16="http://schemas.microsoft.com/office/drawing/2014/main" id="{214D9749-EAA5-C88E-6A90-258176A9E77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28" name="Rectangle: Rounded Corners 6">
            <a:extLst>
              <a:ext uri="{FF2B5EF4-FFF2-40B4-BE49-F238E27FC236}">
                <a16:creationId xmlns:a16="http://schemas.microsoft.com/office/drawing/2014/main" id="{DC3FA98A-5FBE-A5FF-5706-3E405E625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65D0C51D-FFA8-D8C7-4F83-ECF23DF342DA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30" name="Rectangle: Rounded Corners 6">
              <a:extLst>
                <a:ext uri="{FF2B5EF4-FFF2-40B4-BE49-F238E27FC236}">
                  <a16:creationId xmlns:a16="http://schemas.microsoft.com/office/drawing/2014/main" id="{D3757626-DAFF-24E2-2F7A-A0F007507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Increase revenue</a:t>
              </a:r>
            </a:p>
          </p:txBody>
        </p:sp>
        <p:pic>
          <p:nvPicPr>
            <p:cNvPr id="31" name="Graphic 30">
              <a:extLst>
                <a:ext uri="{FF2B5EF4-FFF2-40B4-BE49-F238E27FC236}">
                  <a16:creationId xmlns:a16="http://schemas.microsoft.com/office/drawing/2014/main" id="{E0247FEA-AC52-544C-4249-D0700625464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5522FFF6-E616-65C4-6085-1397F826324C}"/>
              </a:ext>
            </a:extLst>
          </p:cNvPr>
          <p:cNvGrpSpPr/>
          <p:nvPr/>
        </p:nvGrpSpPr>
        <p:grpSpPr>
          <a:xfrm>
            <a:off x="1075814" y="2890624"/>
            <a:ext cx="1078150" cy="360000"/>
            <a:chOff x="588263" y="1217924"/>
            <a:chExt cx="1078150" cy="360000"/>
          </a:xfrm>
        </p:grpSpPr>
        <p:pic>
          <p:nvPicPr>
            <p:cNvPr id="40" name="Picture 39" descr="Zip Co logo SVG free download, id: 101874 - Brandlogos.net">
              <a:hlinkClick r:id="rId6"/>
              <a:extLst>
                <a:ext uri="{FF2B5EF4-FFF2-40B4-BE49-F238E27FC236}">
                  <a16:creationId xmlns:a16="http://schemas.microsoft.com/office/drawing/2014/main" id="{B5A51B94-F479-020C-E07F-2907A4960BE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F104BFDF-E9DA-1127-2BEB-FFE902372FB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3" y="1313286"/>
              <a:ext cx="619200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>
                  <a:solidFill>
                    <a:prstClr val="black"/>
                  </a:solidFill>
                  <a:latin typeface="Segoe UI Semibold"/>
                </a:rPr>
                <a:t>Copilot</a:t>
              </a:r>
              <a:r>
                <a:rPr lang="pl-PL" sz="1100" baseline="30000">
                  <a:solidFill>
                    <a:prstClr val="black"/>
                  </a:solidFill>
                  <a:latin typeface="Segoe UI Semibold"/>
                </a:rPr>
                <a:t>1</a:t>
              </a:r>
              <a:endParaRPr lang="en-US" sz="110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935A0013-8909-BE5A-F8FB-8701D67A6A9B}"/>
              </a:ext>
            </a:extLst>
          </p:cNvPr>
          <p:cNvGrpSpPr/>
          <p:nvPr/>
        </p:nvGrpSpPr>
        <p:grpSpPr>
          <a:xfrm>
            <a:off x="4531592" y="2899713"/>
            <a:ext cx="1508964" cy="360000"/>
            <a:chOff x="577439" y="3137252"/>
            <a:chExt cx="1508964" cy="360000"/>
          </a:xfrm>
        </p:grpSpPr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D6025D2D-C93E-54DA-CF0F-4FC5790CEDB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3CF0FED3-6990-91B3-CF16-AF312AB1466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039189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870E363C-7F5C-11FE-EF48-AC2BBC97E28F}"/>
              </a:ext>
            </a:extLst>
          </p:cNvPr>
          <p:cNvGrpSpPr/>
          <p:nvPr/>
        </p:nvGrpSpPr>
        <p:grpSpPr>
          <a:xfrm>
            <a:off x="2883617" y="5386048"/>
            <a:ext cx="1538951" cy="360000"/>
            <a:chOff x="588263" y="2657420"/>
            <a:chExt cx="1538951" cy="360000"/>
          </a:xfrm>
        </p:grpSpPr>
        <p:pic>
          <p:nvPicPr>
            <p:cNvPr id="51" name="Picture 50">
              <a:extLst>
                <a:ext uri="{FF2B5EF4-FFF2-40B4-BE49-F238E27FC236}">
                  <a16:creationId xmlns:a16="http://schemas.microsoft.com/office/drawing/2014/main" id="{A01E907B-8424-FE11-E98E-EB98301FCB8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AC93542A-A9EC-F550-8FB7-8F20112E737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080000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F7409A35-6F1F-415B-4FC3-E3E87289F82A}"/>
              </a:ext>
            </a:extLst>
          </p:cNvPr>
          <p:cNvGrpSpPr/>
          <p:nvPr/>
        </p:nvGrpSpPr>
        <p:grpSpPr>
          <a:xfrm>
            <a:off x="6040556" y="5387620"/>
            <a:ext cx="2351135" cy="360000"/>
            <a:chOff x="588263" y="2177588"/>
            <a:chExt cx="2351135" cy="360000"/>
          </a:xfrm>
        </p:grpSpPr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DBE362A9-6520-6FE7-A859-9311FDDE7A30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3BF1AC68-59EA-2760-6927-9E0869C95E38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829AC72C-6105-D529-4D9B-259EF9018B44}"/>
              </a:ext>
            </a:extLst>
          </p:cNvPr>
          <p:cNvGrpSpPr/>
          <p:nvPr/>
        </p:nvGrpSpPr>
        <p:grpSpPr>
          <a:xfrm>
            <a:off x="7739913" y="2899713"/>
            <a:ext cx="2351135" cy="360000"/>
            <a:chOff x="588263" y="2177588"/>
            <a:chExt cx="2351135" cy="360000"/>
          </a:xfrm>
        </p:grpSpPr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2AAC7A9F-ECC5-F342-3F71-E317438B126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F565998D-CFAA-1376-E53A-55CB11FD90E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1ECA4474-BD21-5DB2-0A89-273F8E8694A7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50203" y="4199112"/>
            <a:ext cx="1941797" cy="2658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71154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360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Streamline electric vehicle charging business development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2025-02-11T02:27:15Z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