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D0F7A-F6BB-8FC8-8F15-5127990F2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EFB1-4210-C881-3A4B-14A45484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985957" cy="526298"/>
          </a:xfrm>
        </p:spPr>
        <p:txBody>
          <a:bodyPr/>
          <a:lstStyle/>
          <a:p>
            <a:r>
              <a:rPr lang="en-US"/>
              <a:t>Streamline electric vehicle charging business development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72FC7-CC24-9A66-0C56-D0744EB2F4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 Assess the opportunity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726993-5C67-1C6B-849C-07DD796616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5. Prepare to present the opportunity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AD2ECF-3F25-4493-F170-1A78624816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2. Analyze the market potential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91FF78B-EEFB-6A29-D6CA-2F473F5D58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4. Improve the presentation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CCE8CF4-A7FE-A494-3C0C-9AC5E21D79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3. Draft an executive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7D8C38-9BF0-E151-73D1-913E8827EA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69A763-DC94-2EE4-4D34-BEDA304880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1939482"/>
            <a:ext cx="2808000" cy="909014"/>
          </a:xfrm>
        </p:spPr>
        <p:txBody>
          <a:bodyPr>
            <a:normAutofit/>
          </a:bodyPr>
          <a:lstStyle/>
          <a:p>
            <a:r>
              <a:rPr lang="en-US"/>
              <a:t>Get data on shopping malls to assess the EV charging opportunity. How many shopping malls are in the [location] metropolitan area? How many customers in and out daily? How many parking spaces do they have and how many EV chargers are there?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A3C2E06-9BBB-E922-07A9-08699477C4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1965973"/>
            <a:ext cx="2808000" cy="954102"/>
          </a:xfrm>
        </p:spPr>
        <p:txBody>
          <a:bodyPr>
            <a:normAutofit/>
          </a:bodyPr>
          <a:lstStyle/>
          <a:p>
            <a:r>
              <a:rPr lang="en-US"/>
              <a:t>To understand the potential of the opportunity, the business developer asks Copilot how many electric vehicle in the [location] metropolitan area and how was the growth over the past 3 years. Then asks Copilot in Excel to create a chart with a 5-year outlook of the opportunity potential.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BB0A9F6-F27B-278C-17C9-0751D4F5E32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1974060"/>
            <a:ext cx="2808000" cy="9541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>
                <a:cs typeface="Segoe UI"/>
              </a:rPr>
              <a:t>The Business Developer asks the narrative builder Copilot in Power Point to draft an executive presentation. Why commercial EV charging stations would be valuable for a retail organization, including how it will help attract customers and increase foot traffic and sales.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9A07E8-7B09-AAAB-34F5-32E84B1FD7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/>
              <a:t>Benefit: </a:t>
            </a:r>
            <a:r>
              <a:rPr lang="en-US" b="1"/>
              <a:t>Quickly find public data </a:t>
            </a:r>
            <a:r>
              <a:rPr lang="en-US"/>
              <a:t>to help assess the size of the opportunity in terms of potential customers.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6688A59-86D3-2944-E737-A853C2F043C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Benefits: Ask Copilot to </a:t>
            </a:r>
            <a:r>
              <a:rPr lang="en-US" b="1"/>
              <a:t>create a draft of your speech </a:t>
            </a:r>
            <a:r>
              <a:rPr lang="en-US"/>
              <a:t>from the current presentation.</a:t>
            </a:r>
          </a:p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59B769C-A247-B485-5461-35EA24DB37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/>
              <a:t>Benefit: Easily </a:t>
            </a:r>
            <a:r>
              <a:rPr lang="en-US" b="1"/>
              <a:t>create a 5-year forecast and chart </a:t>
            </a:r>
            <a:r>
              <a:rPr lang="en-US"/>
              <a:t>of the potential revenues without in-depth Excel knowledge.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0690C1D-D628-66C0-E4D8-068D1985C25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Benefits: </a:t>
            </a:r>
            <a:r>
              <a:rPr lang="en-US" b="1" dirty="0"/>
              <a:t>Improve the presentation from your notes, documents </a:t>
            </a:r>
            <a:r>
              <a:rPr lang="en-US" dirty="0"/>
              <a:t>and market research.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E119C30-0DDF-9245-096B-1EC7053AD80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61600"/>
            <a:ext cx="2808000" cy="626701"/>
          </a:xfrm>
        </p:spPr>
        <p:txBody>
          <a:bodyPr>
            <a:normAutofit/>
          </a:bodyPr>
          <a:lstStyle/>
          <a:p>
            <a:r>
              <a:rPr lang="en-US"/>
              <a:t>Benefit: </a:t>
            </a:r>
            <a:r>
              <a:rPr lang="en-US" b="1"/>
              <a:t>Quickly create a draft of a presentation </a:t>
            </a:r>
            <a:r>
              <a:rPr lang="en-US"/>
              <a:t>to present the opportunity at next executive meeting.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85FC25-3772-8049-409D-65996070BE3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/>
              <a:t>The Business Developer asks Copilot in Word to generate the draft of the speech to present the opportunity to top management.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F18C24E-DAA4-EBA5-9A90-6F66C74B9E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396165"/>
            <a:ext cx="2808000" cy="988679"/>
          </a:xfrm>
        </p:spPr>
        <p:txBody>
          <a:bodyPr>
            <a:normAutofit/>
          </a:bodyPr>
          <a:lstStyle/>
          <a:p>
            <a:r>
              <a:rPr lang="en-US"/>
              <a:t>Using Copilot, the business developer keeps improving the presentation by adding images and by revising few key slides using recap from internal brainstorming meetings. Then he asks Copilot to a add a new slide on market potential using an internal marketing research report.</a:t>
            </a:r>
          </a:p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C9BBA67-A9C3-5171-AFE5-85CBE7BB809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Buy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B91D83D-57BD-5CB8-3FF8-94222AEFD50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831D31E-D6A6-5212-C6F9-D67D56B4000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7BAFF57-168E-EB75-974A-EB2A7C46708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52B9EA8B-8520-31A4-57AF-2A3ED6467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34DEC53-31F7-4340-5032-9EFC78F6114B}"/>
              </a:ext>
            </a:extLst>
          </p:cNvPr>
          <p:cNvGrpSpPr/>
          <p:nvPr/>
        </p:nvGrpSpPr>
        <p:grpSpPr>
          <a:xfrm>
            <a:off x="1624328" y="1132756"/>
            <a:ext cx="1487320" cy="216000"/>
            <a:chOff x="1198144" y="862657"/>
            <a:chExt cx="148732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653929F7-8BE6-0F7E-A9B0-44F00640A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873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>
                  <a:solidFill>
                    <a:srgbClr val="0078D4"/>
                  </a:solidFill>
                  <a:latin typeface="Segoe UI Semibold"/>
                  <a:cs typeface="Segoe UI Semibold"/>
                </a:rPr>
                <a:t>Market development</a:t>
              </a: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214D9749-EAA5-C88E-6A90-258176A9E7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DC3FA98A-5FBE-A5FF-5706-3E405E62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D0C51D-FFA8-D8C7-4F83-ECF23DF342D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D3757626-DAFF-24E2-2F7A-A0F007507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E0247FEA-AC52-544C-4249-D07006254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522FFF6-E616-65C4-6085-1397F826324C}"/>
              </a:ext>
            </a:extLst>
          </p:cNvPr>
          <p:cNvGrpSpPr/>
          <p:nvPr/>
        </p:nvGrpSpPr>
        <p:grpSpPr>
          <a:xfrm>
            <a:off x="1075814" y="2890624"/>
            <a:ext cx="1078150" cy="360000"/>
            <a:chOff x="588263" y="1217924"/>
            <a:chExt cx="1078150" cy="360000"/>
          </a:xfrm>
        </p:grpSpPr>
        <p:pic>
          <p:nvPicPr>
            <p:cNvPr id="40" name="Picture 39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B5A51B94-F479-020C-E07F-2907A4960B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04BFDF-E9DA-1127-2BEB-FFE902372F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6192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>
                  <a:solidFill>
                    <a:prstClr val="black"/>
                  </a:solidFill>
                  <a:latin typeface="Segoe UI Semibold"/>
                </a:rPr>
                <a:t>Copilot</a:t>
              </a:r>
              <a:r>
                <a:rPr lang="pl-PL" sz="1100" baseline="3000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35A0013-8909-BE5A-F8FB-8701D67A6A9B}"/>
              </a:ext>
            </a:extLst>
          </p:cNvPr>
          <p:cNvGrpSpPr/>
          <p:nvPr/>
        </p:nvGrpSpPr>
        <p:grpSpPr>
          <a:xfrm>
            <a:off x="4531592" y="2899713"/>
            <a:ext cx="1508964" cy="360000"/>
            <a:chOff x="577439" y="3137252"/>
            <a:chExt cx="1508964" cy="360000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6025D2D-C93E-54DA-CF0F-4FC5790CE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CF0FED3-6990-91B3-CF16-AF312AB146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3918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70E363C-7F5C-11FE-EF48-AC2BBC97E28F}"/>
              </a:ext>
            </a:extLst>
          </p:cNvPr>
          <p:cNvGrpSpPr/>
          <p:nvPr/>
        </p:nvGrpSpPr>
        <p:grpSpPr>
          <a:xfrm>
            <a:off x="2883617" y="5386048"/>
            <a:ext cx="1538951" cy="360000"/>
            <a:chOff x="588263" y="2657420"/>
            <a:chExt cx="1538951" cy="3600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01E907B-8424-FE11-E98E-EB98301FC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C93542A-A9EC-F550-8FB7-8F20112E737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0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409A35-6F1F-415B-4FC3-E3E87289F82A}"/>
              </a:ext>
            </a:extLst>
          </p:cNvPr>
          <p:cNvGrpSpPr/>
          <p:nvPr/>
        </p:nvGrpSpPr>
        <p:grpSpPr>
          <a:xfrm>
            <a:off x="6040556" y="5387620"/>
            <a:ext cx="2351135" cy="360000"/>
            <a:chOff x="588263" y="2177588"/>
            <a:chExt cx="2351135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DBE362A9-6520-6FE7-A859-9311FDDE7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BF1AC68-59EA-2760-6927-9E0869C95E3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9AC72C-6105-D529-4D9B-259EF9018B44}"/>
              </a:ext>
            </a:extLst>
          </p:cNvPr>
          <p:cNvGrpSpPr/>
          <p:nvPr/>
        </p:nvGrpSpPr>
        <p:grpSpPr>
          <a:xfrm>
            <a:off x="7739913" y="2899713"/>
            <a:ext cx="2351135" cy="360000"/>
            <a:chOff x="588263" y="2177588"/>
            <a:chExt cx="2351135" cy="360000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AAC7A9F-ECC5-F342-3F71-E317438B1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65998D-CFAA-1376-E53A-55CB11FD90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ECA4474-BD21-5DB2-0A89-273F8E8694A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115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Streamline electric vehicle charging business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