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53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8.svg"/><Relationship Id="rId7"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Layout" Target="../slideLayouts/slideLayout6.xml"/><Relationship Id="rId6" Type="http://schemas.openxmlformats.org/officeDocument/2006/relationships/hyperlink" Target="https://support.microsoft.com/en-us/topic/overview-of-microsoft-365-chat-preview-5b00a52d-7296-48ee-b938-b95b7209f737" TargetMode="External"/><Relationship Id="rId5" Type="http://schemas.openxmlformats.org/officeDocument/2006/relationships/image" Target="../media/image10.svg"/><Relationship Id="rId4" Type="http://schemas.openxmlformats.org/officeDocument/2006/relationships/image" Target="../media/image9.png"/><Relationship Id="rId9"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B3CA22-F69B-E0E0-9516-D20A19B7EE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8C310D-093E-3D8F-834F-965B55560B5E}"/>
              </a:ext>
            </a:extLst>
          </p:cNvPr>
          <p:cNvSpPr>
            <a:spLocks noGrp="1"/>
          </p:cNvSpPr>
          <p:nvPr>
            <p:ph type="title"/>
          </p:nvPr>
        </p:nvSpPr>
        <p:spPr>
          <a:xfrm>
            <a:off x="584200" y="387766"/>
            <a:ext cx="5672544" cy="263149"/>
          </a:xfrm>
        </p:spPr>
        <p:txBody>
          <a:bodyPr/>
          <a:lstStyle/>
          <a:p>
            <a:r>
              <a:rPr lang="en-US"/>
              <a:t>Resolve equipment issues faster</a:t>
            </a:r>
          </a:p>
        </p:txBody>
      </p:sp>
      <p:sp>
        <p:nvSpPr>
          <p:cNvPr id="3" name="Text Placeholder 2">
            <a:extLst>
              <a:ext uri="{FF2B5EF4-FFF2-40B4-BE49-F238E27FC236}">
                <a16:creationId xmlns:a16="http://schemas.microsoft.com/office/drawing/2014/main" id="{9EFEEAC9-8050-3E60-C56A-58BD63958D17}"/>
              </a:ext>
            </a:extLst>
          </p:cNvPr>
          <p:cNvSpPr>
            <a:spLocks noGrp="1"/>
          </p:cNvSpPr>
          <p:nvPr>
            <p:ph type="body" sz="quarter" idx="11"/>
          </p:nvPr>
        </p:nvSpPr>
        <p:spPr/>
        <p:txBody>
          <a:bodyPr/>
          <a:lstStyle/>
          <a:p>
            <a:r>
              <a:rPr lang="en-US"/>
              <a:t>1. Summarize work schedule </a:t>
            </a:r>
          </a:p>
        </p:txBody>
      </p:sp>
      <p:sp>
        <p:nvSpPr>
          <p:cNvPr id="4" name="Text Placeholder 3">
            <a:extLst>
              <a:ext uri="{FF2B5EF4-FFF2-40B4-BE49-F238E27FC236}">
                <a16:creationId xmlns:a16="http://schemas.microsoft.com/office/drawing/2014/main" id="{95CC9806-DD1D-2ED5-5FDC-7F8F5ED42711}"/>
              </a:ext>
            </a:extLst>
          </p:cNvPr>
          <p:cNvSpPr>
            <a:spLocks noGrp="1"/>
          </p:cNvSpPr>
          <p:nvPr>
            <p:ph type="body" sz="quarter" idx="12"/>
          </p:nvPr>
        </p:nvSpPr>
        <p:spPr/>
        <p:txBody>
          <a:bodyPr/>
          <a:lstStyle/>
          <a:p>
            <a:r>
              <a:rPr lang="en-US"/>
              <a:t>6. Close work order</a:t>
            </a:r>
          </a:p>
        </p:txBody>
      </p:sp>
      <p:sp>
        <p:nvSpPr>
          <p:cNvPr id="5" name="Text Placeholder 4">
            <a:extLst>
              <a:ext uri="{FF2B5EF4-FFF2-40B4-BE49-F238E27FC236}">
                <a16:creationId xmlns:a16="http://schemas.microsoft.com/office/drawing/2014/main" id="{6F9E7F41-E76C-A3F0-53C1-B6F0245C1499}"/>
              </a:ext>
            </a:extLst>
          </p:cNvPr>
          <p:cNvSpPr>
            <a:spLocks noGrp="1"/>
          </p:cNvSpPr>
          <p:nvPr>
            <p:ph type="body" sz="quarter" idx="13"/>
          </p:nvPr>
        </p:nvSpPr>
        <p:spPr/>
        <p:txBody>
          <a:bodyPr/>
          <a:lstStyle/>
          <a:p>
            <a:r>
              <a:rPr lang="en-US"/>
              <a:t>2. Work order key points</a:t>
            </a:r>
          </a:p>
        </p:txBody>
      </p:sp>
      <p:sp>
        <p:nvSpPr>
          <p:cNvPr id="6" name="Text Placeholder 5">
            <a:extLst>
              <a:ext uri="{FF2B5EF4-FFF2-40B4-BE49-F238E27FC236}">
                <a16:creationId xmlns:a16="http://schemas.microsoft.com/office/drawing/2014/main" id="{776DDA46-93FB-9DCC-E4ED-A6B0924CD8A8}"/>
              </a:ext>
            </a:extLst>
          </p:cNvPr>
          <p:cNvSpPr>
            <a:spLocks noGrp="1"/>
          </p:cNvSpPr>
          <p:nvPr>
            <p:ph type="body" sz="quarter" idx="14"/>
          </p:nvPr>
        </p:nvSpPr>
        <p:spPr/>
        <p:txBody>
          <a:bodyPr/>
          <a:lstStyle/>
          <a:p>
            <a:r>
              <a:rPr lang="en-US"/>
              <a:t>5. Find remediation</a:t>
            </a:r>
          </a:p>
        </p:txBody>
      </p:sp>
      <p:sp>
        <p:nvSpPr>
          <p:cNvPr id="7" name="Text Placeholder 6">
            <a:extLst>
              <a:ext uri="{FF2B5EF4-FFF2-40B4-BE49-F238E27FC236}">
                <a16:creationId xmlns:a16="http://schemas.microsoft.com/office/drawing/2014/main" id="{4003371A-68A0-FB16-3CAB-D7A1072F2C8F}"/>
              </a:ext>
            </a:extLst>
          </p:cNvPr>
          <p:cNvSpPr>
            <a:spLocks noGrp="1"/>
          </p:cNvSpPr>
          <p:nvPr>
            <p:ph type="body" sz="quarter" idx="15"/>
          </p:nvPr>
        </p:nvSpPr>
        <p:spPr/>
        <p:txBody>
          <a:bodyPr/>
          <a:lstStyle/>
          <a:p>
            <a:r>
              <a:rPr lang="en-US"/>
              <a:t>3. Understand O&amp;M manual</a:t>
            </a:r>
          </a:p>
        </p:txBody>
      </p:sp>
      <p:sp>
        <p:nvSpPr>
          <p:cNvPr id="8" name="Text Placeholder 7">
            <a:extLst>
              <a:ext uri="{FF2B5EF4-FFF2-40B4-BE49-F238E27FC236}">
                <a16:creationId xmlns:a16="http://schemas.microsoft.com/office/drawing/2014/main" id="{D8C5D227-BABB-67FD-83D5-1F27CF102A6E}"/>
              </a:ext>
            </a:extLst>
          </p:cNvPr>
          <p:cNvSpPr>
            <a:spLocks noGrp="1"/>
          </p:cNvSpPr>
          <p:nvPr>
            <p:ph type="body" sz="quarter" idx="16"/>
          </p:nvPr>
        </p:nvSpPr>
        <p:spPr/>
        <p:txBody>
          <a:bodyPr/>
          <a:lstStyle/>
          <a:p>
            <a:r>
              <a:rPr lang="en-US"/>
              <a:t>4. Ask information on Error Code</a:t>
            </a:r>
          </a:p>
        </p:txBody>
      </p:sp>
      <p:sp>
        <p:nvSpPr>
          <p:cNvPr id="9" name="Text Placeholder 8">
            <a:extLst>
              <a:ext uri="{FF2B5EF4-FFF2-40B4-BE49-F238E27FC236}">
                <a16:creationId xmlns:a16="http://schemas.microsoft.com/office/drawing/2014/main" id="{00724DF9-72D1-87B2-C8B4-2DC3CC571A90}"/>
              </a:ext>
            </a:extLst>
          </p:cNvPr>
          <p:cNvSpPr>
            <a:spLocks noGrp="1"/>
          </p:cNvSpPr>
          <p:nvPr>
            <p:ph type="body" sz="quarter" idx="17"/>
          </p:nvPr>
        </p:nvSpPr>
        <p:spPr>
          <a:xfrm>
            <a:off x="6519224" y="521099"/>
            <a:ext cx="3599821" cy="169277"/>
          </a:xfrm>
        </p:spPr>
        <p:txBody>
          <a:bodyPr/>
          <a:lstStyle/>
          <a:p>
            <a:r>
              <a:rPr lang="en-US"/>
              <a:t>Microsoft 365 Copilot and Copilot Studio</a:t>
            </a:r>
          </a:p>
        </p:txBody>
      </p:sp>
      <p:sp>
        <p:nvSpPr>
          <p:cNvPr id="10" name="Text Placeholder 9">
            <a:extLst>
              <a:ext uri="{FF2B5EF4-FFF2-40B4-BE49-F238E27FC236}">
                <a16:creationId xmlns:a16="http://schemas.microsoft.com/office/drawing/2014/main" id="{1704FFD7-20E8-068C-20E4-ACC34BA4F1CF}"/>
              </a:ext>
            </a:extLst>
          </p:cNvPr>
          <p:cNvSpPr>
            <a:spLocks noGrp="1"/>
          </p:cNvSpPr>
          <p:nvPr>
            <p:ph type="body" sz="quarter" idx="18"/>
          </p:nvPr>
        </p:nvSpPr>
        <p:spPr/>
        <p:txBody>
          <a:bodyPr vert="horz" wrap="square" lIns="90000" tIns="36000" rIns="90000" bIns="36000" rtlCol="0" anchor="t">
            <a:normAutofit/>
          </a:bodyPr>
          <a:lstStyle/>
          <a:p>
            <a:r>
              <a:rPr lang="en-US">
                <a:cs typeface="Segoe UI"/>
              </a:rPr>
              <a:t>At beginning of the day, the field worker asks Copilot to summarize all tasks. Copilot retrieves data from service platform and summarizes all work orders and tasks for the day ahead. </a:t>
            </a:r>
          </a:p>
        </p:txBody>
      </p:sp>
      <p:sp>
        <p:nvSpPr>
          <p:cNvPr id="11" name="Text Placeholder 10">
            <a:extLst>
              <a:ext uri="{FF2B5EF4-FFF2-40B4-BE49-F238E27FC236}">
                <a16:creationId xmlns:a16="http://schemas.microsoft.com/office/drawing/2014/main" id="{DC95C3BC-1F28-A543-A860-A361A7EC72F1}"/>
              </a:ext>
            </a:extLst>
          </p:cNvPr>
          <p:cNvSpPr>
            <a:spLocks noGrp="1"/>
          </p:cNvSpPr>
          <p:nvPr>
            <p:ph type="body" sz="quarter" idx="19"/>
          </p:nvPr>
        </p:nvSpPr>
        <p:spPr>
          <a:xfrm>
            <a:off x="4047840" y="2032188"/>
            <a:ext cx="2808000" cy="626701"/>
          </a:xfrm>
        </p:spPr>
        <p:txBody>
          <a:bodyPr vert="horz" wrap="square" lIns="90000" tIns="36000" rIns="90000" bIns="36000" rtlCol="0" anchor="t">
            <a:normAutofit/>
          </a:bodyPr>
          <a:lstStyle/>
          <a:p>
            <a:r>
              <a:rPr lang="en-US">
                <a:cs typeface="Segoe UI"/>
              </a:rPr>
              <a:t>The first task is a maintenance on some electrical equipment in a substation. The field worker asks Copilot to summarize key points of the work order. </a:t>
            </a:r>
            <a:endParaRPr lang="en-US"/>
          </a:p>
        </p:txBody>
      </p:sp>
      <p:sp>
        <p:nvSpPr>
          <p:cNvPr id="12" name="Text Placeholder 11">
            <a:extLst>
              <a:ext uri="{FF2B5EF4-FFF2-40B4-BE49-F238E27FC236}">
                <a16:creationId xmlns:a16="http://schemas.microsoft.com/office/drawing/2014/main" id="{699D56F9-69FA-E536-795E-EF00CDA0ED35}"/>
              </a:ext>
            </a:extLst>
          </p:cNvPr>
          <p:cNvSpPr>
            <a:spLocks noGrp="1"/>
          </p:cNvSpPr>
          <p:nvPr>
            <p:ph type="body" sz="quarter" idx="20"/>
          </p:nvPr>
        </p:nvSpPr>
        <p:spPr>
          <a:xfrm>
            <a:off x="7511481" y="2032188"/>
            <a:ext cx="2808000" cy="810798"/>
          </a:xfrm>
        </p:spPr>
        <p:txBody>
          <a:bodyPr vert="horz" wrap="square" lIns="90000" tIns="36000" rIns="90000" bIns="36000" rtlCol="0" anchor="t">
            <a:normAutofit fontScale="92500"/>
          </a:bodyPr>
          <a:lstStyle/>
          <a:p>
            <a:r>
              <a:rPr lang="en-US">
                <a:cs typeface="Segoe UI"/>
              </a:rPr>
              <a:t>The field worker does not have experience on that specific model of equipment and the O&amp;M Maintenance manual from the manufacturer is not clear. The field worker asks Copilot to find a specific procedure within the manual and summarize the procedure with simpler wording.</a:t>
            </a:r>
          </a:p>
        </p:txBody>
      </p:sp>
      <p:sp>
        <p:nvSpPr>
          <p:cNvPr id="13" name="Text Placeholder 12">
            <a:extLst>
              <a:ext uri="{FF2B5EF4-FFF2-40B4-BE49-F238E27FC236}">
                <a16:creationId xmlns:a16="http://schemas.microsoft.com/office/drawing/2014/main" id="{EF73E926-F2A6-2F9D-37D2-9BACFCD03154}"/>
              </a:ext>
            </a:extLst>
          </p:cNvPr>
          <p:cNvSpPr>
            <a:spLocks noGrp="1"/>
          </p:cNvSpPr>
          <p:nvPr>
            <p:ph type="body" sz="quarter" idx="21"/>
          </p:nvPr>
        </p:nvSpPr>
        <p:spPr/>
        <p:txBody>
          <a:bodyPr>
            <a:normAutofit/>
          </a:bodyPr>
          <a:lstStyle/>
          <a:p>
            <a:r>
              <a:rPr lang="en-US"/>
              <a:t>Benefit: </a:t>
            </a:r>
            <a:r>
              <a:rPr lang="en-US" b="1"/>
              <a:t>Get organized and save time </a:t>
            </a:r>
            <a:r>
              <a:rPr lang="en-US"/>
              <a:t>asking Copilot a summary of daily priorities.</a:t>
            </a:r>
          </a:p>
        </p:txBody>
      </p:sp>
      <p:sp>
        <p:nvSpPr>
          <p:cNvPr id="14" name="Text Placeholder 13">
            <a:extLst>
              <a:ext uri="{FF2B5EF4-FFF2-40B4-BE49-F238E27FC236}">
                <a16:creationId xmlns:a16="http://schemas.microsoft.com/office/drawing/2014/main" id="{CA5864E1-F41E-B63B-48E1-1E346CE497BA}"/>
              </a:ext>
            </a:extLst>
          </p:cNvPr>
          <p:cNvSpPr>
            <a:spLocks noGrp="1"/>
          </p:cNvSpPr>
          <p:nvPr>
            <p:ph type="body" sz="quarter" idx="22"/>
          </p:nvPr>
        </p:nvSpPr>
        <p:spPr>
          <a:xfrm>
            <a:off x="521381" y="5742363"/>
            <a:ext cx="2808000" cy="626701"/>
          </a:xfrm>
        </p:spPr>
        <p:txBody>
          <a:bodyPr>
            <a:normAutofit/>
          </a:bodyPr>
          <a:lstStyle/>
          <a:p>
            <a:r>
              <a:rPr lang="en-US"/>
              <a:t>Benefit: </a:t>
            </a:r>
            <a:r>
              <a:rPr lang="en-US" b="1"/>
              <a:t>Create a summary report</a:t>
            </a:r>
            <a:r>
              <a:rPr lang="en-US"/>
              <a:t> highlighting the operational status of the equipment and activities executed to fix the problem.</a:t>
            </a:r>
          </a:p>
        </p:txBody>
      </p:sp>
      <p:sp>
        <p:nvSpPr>
          <p:cNvPr id="15" name="Text Placeholder 14">
            <a:extLst>
              <a:ext uri="{FF2B5EF4-FFF2-40B4-BE49-F238E27FC236}">
                <a16:creationId xmlns:a16="http://schemas.microsoft.com/office/drawing/2014/main" id="{EC963B57-49D1-587A-4EC4-750E7D45AE43}"/>
              </a:ext>
            </a:extLst>
          </p:cNvPr>
          <p:cNvSpPr>
            <a:spLocks noGrp="1"/>
          </p:cNvSpPr>
          <p:nvPr>
            <p:ph type="body" sz="quarter" idx="23"/>
          </p:nvPr>
        </p:nvSpPr>
        <p:spPr/>
        <p:txBody>
          <a:bodyPr/>
          <a:lstStyle/>
          <a:p>
            <a:r>
              <a:rPr lang="en-US"/>
              <a:t>Benefit: Ensure a </a:t>
            </a:r>
            <a:r>
              <a:rPr lang="en-US" b="1"/>
              <a:t>clear understanding of the work </a:t>
            </a:r>
            <a:r>
              <a:rPr lang="en-US"/>
              <a:t>to be done with a focus on high-value points.</a:t>
            </a:r>
          </a:p>
        </p:txBody>
      </p:sp>
      <p:sp>
        <p:nvSpPr>
          <p:cNvPr id="16" name="Text Placeholder 15">
            <a:extLst>
              <a:ext uri="{FF2B5EF4-FFF2-40B4-BE49-F238E27FC236}">
                <a16:creationId xmlns:a16="http://schemas.microsoft.com/office/drawing/2014/main" id="{2ECCF7A7-1C2F-156E-7AD3-ACEBEEA92120}"/>
              </a:ext>
            </a:extLst>
          </p:cNvPr>
          <p:cNvSpPr>
            <a:spLocks noGrp="1"/>
          </p:cNvSpPr>
          <p:nvPr>
            <p:ph type="body" sz="quarter" idx="24"/>
          </p:nvPr>
        </p:nvSpPr>
        <p:spPr>
          <a:xfrm>
            <a:off x="4155331" y="5776683"/>
            <a:ext cx="2808000" cy="626701"/>
          </a:xfrm>
        </p:spPr>
        <p:txBody>
          <a:bodyPr>
            <a:normAutofit lnSpcReduction="10000"/>
          </a:bodyPr>
          <a:lstStyle/>
          <a:p>
            <a:r>
              <a:rPr lang="en-US"/>
              <a:t>Benefit: Ask Copilot to </a:t>
            </a:r>
            <a:r>
              <a:rPr lang="en-US" b="1"/>
              <a:t>generate step-by-step instructions for fixing the problem </a:t>
            </a:r>
            <a:r>
              <a:rPr lang="en-US"/>
              <a:t>using the equipment maintenance manual and service history records.</a:t>
            </a:r>
            <a:endParaRPr lang="en-US" b="1"/>
          </a:p>
        </p:txBody>
      </p:sp>
      <p:sp>
        <p:nvSpPr>
          <p:cNvPr id="17" name="Text Placeholder 16">
            <a:extLst>
              <a:ext uri="{FF2B5EF4-FFF2-40B4-BE49-F238E27FC236}">
                <a16:creationId xmlns:a16="http://schemas.microsoft.com/office/drawing/2014/main" id="{B1989C84-1F3B-2465-B5A7-B6462F1247C5}"/>
              </a:ext>
            </a:extLst>
          </p:cNvPr>
          <p:cNvSpPr>
            <a:spLocks noGrp="1"/>
          </p:cNvSpPr>
          <p:nvPr>
            <p:ph type="body" sz="quarter" idx="25"/>
          </p:nvPr>
        </p:nvSpPr>
        <p:spPr/>
        <p:txBody>
          <a:bodyPr/>
          <a:lstStyle/>
          <a:p>
            <a:r>
              <a:rPr lang="en-US"/>
              <a:t>Benefit: Ask Copilot to </a:t>
            </a:r>
            <a:r>
              <a:rPr lang="en-US" b="1"/>
              <a:t>find the required maintenance procedure </a:t>
            </a:r>
            <a:r>
              <a:rPr lang="en-US"/>
              <a:t>and summarize the procedure with simpler wording.</a:t>
            </a:r>
          </a:p>
        </p:txBody>
      </p:sp>
      <p:sp>
        <p:nvSpPr>
          <p:cNvPr id="18" name="Text Placeholder 17">
            <a:extLst>
              <a:ext uri="{FF2B5EF4-FFF2-40B4-BE49-F238E27FC236}">
                <a16:creationId xmlns:a16="http://schemas.microsoft.com/office/drawing/2014/main" id="{06355147-5360-1F5C-DEE6-20E6EC83B0DD}"/>
              </a:ext>
            </a:extLst>
          </p:cNvPr>
          <p:cNvSpPr>
            <a:spLocks noGrp="1"/>
          </p:cNvSpPr>
          <p:nvPr>
            <p:ph type="body" sz="quarter" idx="26"/>
          </p:nvPr>
        </p:nvSpPr>
        <p:spPr>
          <a:xfrm>
            <a:off x="7583481" y="5742363"/>
            <a:ext cx="2808000" cy="626701"/>
          </a:xfrm>
        </p:spPr>
        <p:txBody>
          <a:bodyPr>
            <a:normAutofit/>
          </a:bodyPr>
          <a:lstStyle/>
          <a:p>
            <a:r>
              <a:rPr lang="en-US"/>
              <a:t>Benefit: Ask Copilot to retrieve a </a:t>
            </a:r>
            <a:r>
              <a:rPr lang="en-US" b="1"/>
              <a:t>detailed description of the specific error </a:t>
            </a:r>
            <a:r>
              <a:rPr lang="en-US"/>
              <a:t>code, including a </a:t>
            </a:r>
            <a:r>
              <a:rPr lang="en-US" b="1"/>
              <a:t>table with potential causes.</a:t>
            </a:r>
          </a:p>
        </p:txBody>
      </p:sp>
      <p:sp>
        <p:nvSpPr>
          <p:cNvPr id="19" name="Text Placeholder 18">
            <a:extLst>
              <a:ext uri="{FF2B5EF4-FFF2-40B4-BE49-F238E27FC236}">
                <a16:creationId xmlns:a16="http://schemas.microsoft.com/office/drawing/2014/main" id="{64A0281F-0737-7E16-F7F2-7FBD170C4AD0}"/>
              </a:ext>
            </a:extLst>
          </p:cNvPr>
          <p:cNvSpPr>
            <a:spLocks noGrp="1"/>
          </p:cNvSpPr>
          <p:nvPr>
            <p:ph type="body" sz="quarter" idx="27"/>
          </p:nvPr>
        </p:nvSpPr>
        <p:spPr/>
        <p:txBody>
          <a:bodyPr>
            <a:normAutofit/>
          </a:bodyPr>
          <a:lstStyle/>
          <a:p>
            <a:r>
              <a:rPr lang="en-US"/>
              <a:t>The field worker fixes the problem, get the electrical equipment back to operative status and asks copilot to summarize the solution to quickly fill in the notes of the work order. </a:t>
            </a:r>
          </a:p>
        </p:txBody>
      </p:sp>
      <p:sp>
        <p:nvSpPr>
          <p:cNvPr id="20" name="Text Placeholder 19">
            <a:extLst>
              <a:ext uri="{FF2B5EF4-FFF2-40B4-BE49-F238E27FC236}">
                <a16:creationId xmlns:a16="http://schemas.microsoft.com/office/drawing/2014/main" id="{02234977-7543-3684-D0EF-B498A1E9442E}"/>
              </a:ext>
            </a:extLst>
          </p:cNvPr>
          <p:cNvSpPr>
            <a:spLocks noGrp="1"/>
          </p:cNvSpPr>
          <p:nvPr>
            <p:ph type="body" sz="quarter" idx="28"/>
          </p:nvPr>
        </p:nvSpPr>
        <p:spPr/>
        <p:txBody>
          <a:bodyPr vert="horz" wrap="square" lIns="90000" tIns="36000" rIns="90000" bIns="36000" rtlCol="0" anchor="t">
            <a:normAutofit/>
          </a:bodyPr>
          <a:lstStyle/>
          <a:p>
            <a:r>
              <a:rPr lang="en-US">
                <a:cs typeface="Segoe UI"/>
              </a:rPr>
              <a:t>The field worker asks Copilot to find a remediation. Copilot retrieves maintenance knowledge base and service history and suggest a step-by-step procedure for fixing the problem.</a:t>
            </a:r>
          </a:p>
        </p:txBody>
      </p:sp>
      <p:sp>
        <p:nvSpPr>
          <p:cNvPr id="21" name="Text Placeholder 20">
            <a:extLst>
              <a:ext uri="{FF2B5EF4-FFF2-40B4-BE49-F238E27FC236}">
                <a16:creationId xmlns:a16="http://schemas.microsoft.com/office/drawing/2014/main" id="{64A5131E-25F5-86F9-7BCD-A9589A2283E9}"/>
              </a:ext>
            </a:extLst>
          </p:cNvPr>
          <p:cNvSpPr>
            <a:spLocks noGrp="1"/>
          </p:cNvSpPr>
          <p:nvPr>
            <p:ph type="body" sz="quarter" idx="29"/>
          </p:nvPr>
        </p:nvSpPr>
        <p:spPr>
          <a:xfrm>
            <a:off x="7570157" y="4438553"/>
            <a:ext cx="2808000" cy="959934"/>
          </a:xfrm>
        </p:spPr>
        <p:txBody>
          <a:bodyPr vert="horz" wrap="square" lIns="90000" tIns="36000" rIns="90000" bIns="36000" rtlCol="0" anchor="t">
            <a:normAutofit/>
          </a:bodyPr>
          <a:lstStyle/>
          <a:p>
            <a:r>
              <a:rPr lang="en-US">
                <a:cs typeface="Segoe UI"/>
              </a:rPr>
              <a:t>During the maintenance activity, the field worker finds that the electrical equipment has a persistent error code. The field worker is unsure exactly what the error code refers to. Ask copilot more information about that error code. Copilot helps identify the potential cause of that error code.</a:t>
            </a:r>
          </a:p>
          <a:p>
            <a:endParaRPr lang="en-US">
              <a:highlight>
                <a:srgbClr val="FFFF00"/>
              </a:highlight>
            </a:endParaRPr>
          </a:p>
        </p:txBody>
      </p:sp>
      <p:sp>
        <p:nvSpPr>
          <p:cNvPr id="22" name="Text Placeholder 21">
            <a:extLst>
              <a:ext uri="{FF2B5EF4-FFF2-40B4-BE49-F238E27FC236}">
                <a16:creationId xmlns:a16="http://schemas.microsoft.com/office/drawing/2014/main" id="{934A62A8-590B-8BB5-A7B8-99CE33D56739}"/>
              </a:ext>
            </a:extLst>
          </p:cNvPr>
          <p:cNvSpPr>
            <a:spLocks noGrp="1"/>
          </p:cNvSpPr>
          <p:nvPr>
            <p:ph type="body" sz="quarter" idx="30"/>
          </p:nvPr>
        </p:nvSpPr>
        <p:spPr/>
        <p:txBody>
          <a:bodyPr/>
          <a:lstStyle/>
          <a:p>
            <a:r>
              <a:rPr lang="en-US"/>
              <a:t>Extend</a:t>
            </a:r>
          </a:p>
        </p:txBody>
      </p:sp>
      <p:sp>
        <p:nvSpPr>
          <p:cNvPr id="23" name="Text Placeholder 22">
            <a:extLst>
              <a:ext uri="{FF2B5EF4-FFF2-40B4-BE49-F238E27FC236}">
                <a16:creationId xmlns:a16="http://schemas.microsoft.com/office/drawing/2014/main" id="{B545BE32-B4E4-2EFB-A484-13E3D0ACB3EA}"/>
              </a:ext>
            </a:extLst>
          </p:cNvPr>
          <p:cNvSpPr>
            <a:spLocks noGrp="1"/>
          </p:cNvSpPr>
          <p:nvPr>
            <p:ph type="body" sz="quarter" idx="38"/>
          </p:nvPr>
        </p:nvSpPr>
        <p:spPr>
          <a:solidFill>
            <a:srgbClr val="0078D4"/>
          </a:solidFill>
        </p:spPr>
        <p:txBody>
          <a:bodyPr/>
          <a:lstStyle/>
          <a:p>
            <a:endParaRPr lang="en-US"/>
          </a:p>
        </p:txBody>
      </p:sp>
      <p:sp>
        <p:nvSpPr>
          <p:cNvPr id="24" name="Text Placeholder 23">
            <a:extLst>
              <a:ext uri="{FF2B5EF4-FFF2-40B4-BE49-F238E27FC236}">
                <a16:creationId xmlns:a16="http://schemas.microsoft.com/office/drawing/2014/main" id="{5EC33A4B-EABB-C1A8-A4A1-402BB023E1C6}"/>
              </a:ext>
            </a:extLst>
          </p:cNvPr>
          <p:cNvSpPr>
            <a:spLocks noGrp="1"/>
          </p:cNvSpPr>
          <p:nvPr>
            <p:ph type="body" sz="quarter" idx="39"/>
          </p:nvPr>
        </p:nvSpPr>
        <p:spPr>
          <a:solidFill>
            <a:srgbClr val="0078D4"/>
          </a:solidFill>
        </p:spPr>
        <p:txBody>
          <a:bodyPr/>
          <a:lstStyle/>
          <a:p>
            <a:endParaRPr lang="en-US"/>
          </a:p>
        </p:txBody>
      </p:sp>
      <p:sp>
        <p:nvSpPr>
          <p:cNvPr id="25" name="Text Placeholder 24">
            <a:extLst>
              <a:ext uri="{FF2B5EF4-FFF2-40B4-BE49-F238E27FC236}">
                <a16:creationId xmlns:a16="http://schemas.microsoft.com/office/drawing/2014/main" id="{285D73B4-BCDC-E883-F641-A0B837C7124C}"/>
              </a:ext>
            </a:extLst>
          </p:cNvPr>
          <p:cNvSpPr>
            <a:spLocks noGrp="1"/>
          </p:cNvSpPr>
          <p:nvPr>
            <p:ph type="body" sz="quarter" idx="40"/>
          </p:nvPr>
        </p:nvSpPr>
        <p:spPr>
          <a:solidFill>
            <a:srgbClr val="0078D4"/>
          </a:solidFill>
        </p:spPr>
        <p:txBody>
          <a:bodyPr/>
          <a:lstStyle/>
          <a:p>
            <a:endParaRPr lang="en-US"/>
          </a:p>
        </p:txBody>
      </p:sp>
      <p:sp>
        <p:nvSpPr>
          <p:cNvPr id="26" name="Rectangle: Rounded Corners 6">
            <a:extLst>
              <a:ext uri="{FF2B5EF4-FFF2-40B4-BE49-F238E27FC236}">
                <a16:creationId xmlns:a16="http://schemas.microsoft.com/office/drawing/2014/main" id="{923BBA0A-8B18-4440-1929-21DF9D0D33D6}"/>
              </a:ext>
              <a:ext uri="{C183D7F6-B498-43B3-948B-1728B52AA6E4}">
                <adec:decorative xmlns:adec="http://schemas.microsoft.com/office/drawing/2017/decorative" val="1"/>
              </a:ext>
            </a:extLst>
          </p:cNvPr>
          <p:cNvSpPr/>
          <p:nvPr/>
        </p:nvSpPr>
        <p:spPr bwMode="auto">
          <a:xfrm>
            <a:off x="570454" y="1132756"/>
            <a:ext cx="987666" cy="216000"/>
          </a:xfrm>
          <a:prstGeom prst="roundRect">
            <a:avLst>
              <a:gd name="adj" fmla="val 50000"/>
            </a:avLst>
          </a:prstGeom>
          <a:solidFill>
            <a:srgbClr val="0078D4"/>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rPr>
              <a:t>KPIs impacted</a:t>
            </a:r>
          </a:p>
        </p:txBody>
      </p:sp>
      <p:grpSp>
        <p:nvGrpSpPr>
          <p:cNvPr id="27" name="Group 26">
            <a:extLst>
              <a:ext uri="{FF2B5EF4-FFF2-40B4-BE49-F238E27FC236}">
                <a16:creationId xmlns:a16="http://schemas.microsoft.com/office/drawing/2014/main" id="{11E602E6-2469-E6DF-813A-DEA14C65D4FB}"/>
              </a:ext>
            </a:extLst>
          </p:cNvPr>
          <p:cNvGrpSpPr/>
          <p:nvPr/>
        </p:nvGrpSpPr>
        <p:grpSpPr>
          <a:xfrm>
            <a:off x="1624328" y="1132756"/>
            <a:ext cx="1487320" cy="216000"/>
            <a:chOff x="1198144" y="862657"/>
            <a:chExt cx="1487320" cy="216000"/>
          </a:xfrm>
        </p:grpSpPr>
        <p:sp>
          <p:nvSpPr>
            <p:cNvPr id="28" name="Rectangle: Rounded Corners 6">
              <a:extLst>
                <a:ext uri="{FF2B5EF4-FFF2-40B4-BE49-F238E27FC236}">
                  <a16:creationId xmlns:a16="http://schemas.microsoft.com/office/drawing/2014/main" id="{9698BD54-D90D-9AAD-279C-1E52C88ED5D0}"/>
                </a:ext>
                <a:ext uri="{C183D7F6-B498-43B3-948B-1728B52AA6E4}">
                  <adec:decorative xmlns:adec="http://schemas.microsoft.com/office/drawing/2017/decorative" val="1"/>
                </a:ext>
              </a:extLst>
            </p:cNvPr>
            <p:cNvSpPr/>
            <p:nvPr/>
          </p:nvSpPr>
          <p:spPr bwMode="auto">
            <a:xfrm>
              <a:off x="1198144" y="862657"/>
              <a:ext cx="1487320"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defTabSz="932742">
                <a:defRPr/>
              </a:pPr>
              <a:r>
                <a:rPr lang="en-US" sz="900">
                  <a:solidFill>
                    <a:srgbClr val="0078D4"/>
                  </a:solidFill>
                  <a:latin typeface="Segoe UI Semibold"/>
                  <a:cs typeface="Segoe UI Semibold"/>
                </a:rPr>
                <a:t>Operational efficiency</a:t>
              </a:r>
              <a:endParaRPr lang="en-US" sz="900" b="0" i="0" u="none" strike="noStrike" kern="1200" cap="none" spc="0" normalizeH="0" baseline="0" noProof="0">
                <a:ln>
                  <a:noFill/>
                </a:ln>
                <a:solidFill>
                  <a:srgbClr val="0078D4"/>
                </a:solidFill>
                <a:effectLst/>
                <a:uLnTx/>
                <a:uFillTx/>
                <a:latin typeface="Segoe UI Semibold" panose="020B0702040204020203" pitchFamily="34" charset="0"/>
                <a:cs typeface="Segoe UI Semibold" panose="020B0702040204020203" pitchFamily="34" charset="0"/>
              </a:endParaRPr>
            </a:p>
          </p:txBody>
        </p:sp>
        <p:pic>
          <p:nvPicPr>
            <p:cNvPr id="29" name="Graphic 28">
              <a:extLst>
                <a:ext uri="{FF2B5EF4-FFF2-40B4-BE49-F238E27FC236}">
                  <a16:creationId xmlns:a16="http://schemas.microsoft.com/office/drawing/2014/main" id="{78AD2845-D57B-714B-5C52-39287CA41B19}"/>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244929" y="898657"/>
              <a:ext cx="144000" cy="144000"/>
            </a:xfrm>
            <a:prstGeom prst="rect">
              <a:avLst/>
            </a:prstGeom>
          </p:spPr>
        </p:pic>
      </p:grpSp>
      <p:sp>
        <p:nvSpPr>
          <p:cNvPr id="30" name="Rectangle: Rounded Corners 6">
            <a:extLst>
              <a:ext uri="{FF2B5EF4-FFF2-40B4-BE49-F238E27FC236}">
                <a16:creationId xmlns:a16="http://schemas.microsoft.com/office/drawing/2014/main" id="{0491B426-8B09-DF95-54F7-9A6F66266D42}"/>
              </a:ext>
              <a:ext uri="{C183D7F6-B498-43B3-948B-1728B52AA6E4}">
                <adec:decorative xmlns:adec="http://schemas.microsoft.com/office/drawing/2017/decorative" val="1"/>
              </a:ext>
            </a:extLst>
          </p:cNvPr>
          <p:cNvSpPr/>
          <p:nvPr/>
        </p:nvSpPr>
        <p:spPr bwMode="auto">
          <a:xfrm>
            <a:off x="6469498" y="1127774"/>
            <a:ext cx="987667" cy="216000"/>
          </a:xfrm>
          <a:prstGeom prst="roundRect">
            <a:avLst>
              <a:gd name="adj" fmla="val 50000"/>
            </a:avLst>
          </a:prstGeom>
          <a:solidFill>
            <a:srgbClr val="8661C5"/>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a:ea typeface="+mn-ea"/>
                <a:cs typeface="Segoe UI Semibold"/>
              </a:rPr>
              <a:t>Value benefit</a:t>
            </a:r>
            <a:endPar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endParaRPr>
          </a:p>
        </p:txBody>
      </p:sp>
      <p:grpSp>
        <p:nvGrpSpPr>
          <p:cNvPr id="31" name="Group 30">
            <a:extLst>
              <a:ext uri="{FF2B5EF4-FFF2-40B4-BE49-F238E27FC236}">
                <a16:creationId xmlns:a16="http://schemas.microsoft.com/office/drawing/2014/main" id="{59241BC0-5E7F-166C-D36C-24AAFA19B805}"/>
              </a:ext>
            </a:extLst>
          </p:cNvPr>
          <p:cNvGrpSpPr/>
          <p:nvPr/>
        </p:nvGrpSpPr>
        <p:grpSpPr>
          <a:xfrm>
            <a:off x="7523373" y="1127774"/>
            <a:ext cx="1260000" cy="216000"/>
            <a:chOff x="1194743" y="1140160"/>
            <a:chExt cx="1260000" cy="216000"/>
          </a:xfrm>
        </p:grpSpPr>
        <p:sp>
          <p:nvSpPr>
            <p:cNvPr id="32" name="Rectangle: Rounded Corners 6">
              <a:extLst>
                <a:ext uri="{FF2B5EF4-FFF2-40B4-BE49-F238E27FC236}">
                  <a16:creationId xmlns:a16="http://schemas.microsoft.com/office/drawing/2014/main" id="{DE3A332B-9F6E-71BC-8760-39C95DE05F2B}"/>
                </a:ext>
                <a:ext uri="{C183D7F6-B498-43B3-948B-1728B52AA6E4}">
                  <adec:decorative xmlns:adec="http://schemas.microsoft.com/office/drawing/2017/decorative" val="1"/>
                </a:ext>
              </a:extLst>
            </p:cNvPr>
            <p:cNvSpPr/>
            <p:nvPr/>
          </p:nvSpPr>
          <p:spPr bwMode="auto">
            <a:xfrm>
              <a:off x="1194743" y="1140160"/>
              <a:ext cx="1260000"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rPr>
                <a:t>Cost savings</a:t>
              </a:r>
            </a:p>
          </p:txBody>
        </p:sp>
        <p:pic>
          <p:nvPicPr>
            <p:cNvPr id="33" name="Graphic 32">
              <a:extLst>
                <a:ext uri="{FF2B5EF4-FFF2-40B4-BE49-F238E27FC236}">
                  <a16:creationId xmlns:a16="http://schemas.microsoft.com/office/drawing/2014/main" id="{21D5A377-65BC-F24E-1EDF-767AEE7E1B4A}"/>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241527" y="1176160"/>
              <a:ext cx="144000" cy="144000"/>
            </a:xfrm>
            <a:prstGeom prst="rect">
              <a:avLst/>
            </a:prstGeom>
          </p:spPr>
        </p:pic>
      </p:grpSp>
      <p:grpSp>
        <p:nvGrpSpPr>
          <p:cNvPr id="34" name="Group 33">
            <a:extLst>
              <a:ext uri="{FF2B5EF4-FFF2-40B4-BE49-F238E27FC236}">
                <a16:creationId xmlns:a16="http://schemas.microsoft.com/office/drawing/2014/main" id="{5B6A22E8-F7DC-4B9E-8633-51657D82BF2F}"/>
              </a:ext>
            </a:extLst>
          </p:cNvPr>
          <p:cNvGrpSpPr/>
          <p:nvPr/>
        </p:nvGrpSpPr>
        <p:grpSpPr>
          <a:xfrm>
            <a:off x="8868697" y="1127774"/>
            <a:ext cx="1450784" cy="216000"/>
            <a:chOff x="1194743" y="1140160"/>
            <a:chExt cx="1450784" cy="216000"/>
          </a:xfrm>
        </p:grpSpPr>
        <p:sp>
          <p:nvSpPr>
            <p:cNvPr id="35" name="Rectangle: Rounded Corners 6">
              <a:extLst>
                <a:ext uri="{FF2B5EF4-FFF2-40B4-BE49-F238E27FC236}">
                  <a16:creationId xmlns:a16="http://schemas.microsoft.com/office/drawing/2014/main" id="{0298CFA7-4D1A-EA8D-C86C-0F56A1F5C9C0}"/>
                </a:ext>
                <a:ext uri="{C183D7F6-B498-43B3-948B-1728B52AA6E4}">
                  <adec:decorative xmlns:adec="http://schemas.microsoft.com/office/drawing/2017/decorative" val="1"/>
                </a:ext>
              </a:extLst>
            </p:cNvPr>
            <p:cNvSpPr/>
            <p:nvPr/>
          </p:nvSpPr>
          <p:spPr bwMode="auto">
            <a:xfrm>
              <a:off x="1194743" y="1140160"/>
              <a:ext cx="1450784"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lang="en-US" sz="900">
                  <a:solidFill>
                    <a:srgbClr val="8661C5"/>
                  </a:solidFill>
                  <a:latin typeface="Segoe UI Semibold" panose="020B0702040204020203" pitchFamily="34" charset="0"/>
                  <a:cs typeface="Segoe UI Semibold" panose="020B0702040204020203" pitchFamily="34" charset="0"/>
                </a:rPr>
                <a:t>Employee experience</a:t>
              </a:r>
              <a:endPar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endParaRPr>
            </a:p>
          </p:txBody>
        </p:sp>
        <p:pic>
          <p:nvPicPr>
            <p:cNvPr id="36" name="Graphic 35">
              <a:extLst>
                <a:ext uri="{FF2B5EF4-FFF2-40B4-BE49-F238E27FC236}">
                  <a16:creationId xmlns:a16="http://schemas.microsoft.com/office/drawing/2014/main" id="{795363C9-AAD1-F3E4-C1AB-F7572E7340A8}"/>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241527" y="1176160"/>
              <a:ext cx="144000" cy="144000"/>
            </a:xfrm>
            <a:prstGeom prst="rect">
              <a:avLst/>
            </a:prstGeom>
          </p:spPr>
        </p:pic>
      </p:grpSp>
      <p:grpSp>
        <p:nvGrpSpPr>
          <p:cNvPr id="37" name="Group 36">
            <a:extLst>
              <a:ext uri="{FF2B5EF4-FFF2-40B4-BE49-F238E27FC236}">
                <a16:creationId xmlns:a16="http://schemas.microsoft.com/office/drawing/2014/main" id="{0E13A73D-7A97-C874-A7B9-693E25C7D569}"/>
              </a:ext>
            </a:extLst>
          </p:cNvPr>
          <p:cNvGrpSpPr/>
          <p:nvPr/>
        </p:nvGrpSpPr>
        <p:grpSpPr>
          <a:xfrm>
            <a:off x="3196972" y="1139644"/>
            <a:ext cx="1517685" cy="219456"/>
            <a:chOff x="1198143" y="862657"/>
            <a:chExt cx="1517685" cy="207740"/>
          </a:xfrm>
        </p:grpSpPr>
        <p:sp>
          <p:nvSpPr>
            <p:cNvPr id="38" name="Rectangle: Rounded Corners 6">
              <a:extLst>
                <a:ext uri="{FF2B5EF4-FFF2-40B4-BE49-F238E27FC236}">
                  <a16:creationId xmlns:a16="http://schemas.microsoft.com/office/drawing/2014/main" id="{F5E3C859-24F4-DDCD-8F84-879C7BA9C7F4}"/>
                </a:ext>
                <a:ext uri="{C183D7F6-B498-43B3-948B-1728B52AA6E4}">
                  <adec:decorative xmlns:adec="http://schemas.microsoft.com/office/drawing/2017/decorative" val="1"/>
                </a:ext>
              </a:extLst>
            </p:cNvPr>
            <p:cNvSpPr/>
            <p:nvPr/>
          </p:nvSpPr>
          <p:spPr bwMode="auto">
            <a:xfrm>
              <a:off x="1198143" y="862657"/>
              <a:ext cx="1517685" cy="20774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defTabSz="932742">
                <a:defRPr/>
              </a:pPr>
              <a:r>
                <a:rPr lang="en-US" sz="900">
                  <a:solidFill>
                    <a:srgbClr val="0078D4"/>
                  </a:solidFill>
                  <a:latin typeface="Segoe UI Semibold"/>
                  <a:cs typeface="Segoe UI Semibold"/>
                </a:rPr>
                <a:t>Employee satisfaction</a:t>
              </a:r>
              <a:endParaRPr lang="en-US" sz="900" b="0" i="0" u="none" strike="noStrike" kern="1200" cap="none" spc="0" normalizeH="0" baseline="0" noProof="0">
                <a:ln>
                  <a:noFill/>
                </a:ln>
                <a:solidFill>
                  <a:srgbClr val="0078D4"/>
                </a:solidFill>
                <a:effectLst/>
                <a:uLnTx/>
                <a:uFillTx/>
                <a:latin typeface="Segoe UI Semibold" panose="020B0702040204020203" pitchFamily="34" charset="0"/>
                <a:cs typeface="Segoe UI Semibold" panose="020B0702040204020203" pitchFamily="34" charset="0"/>
              </a:endParaRPr>
            </a:p>
          </p:txBody>
        </p:sp>
        <p:pic>
          <p:nvPicPr>
            <p:cNvPr id="39" name="Graphic 38">
              <a:extLst>
                <a:ext uri="{FF2B5EF4-FFF2-40B4-BE49-F238E27FC236}">
                  <a16:creationId xmlns:a16="http://schemas.microsoft.com/office/drawing/2014/main" id="{2FE1C502-9AC9-6FA3-D108-D9A0F5EA82F8}"/>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244929" y="898657"/>
              <a:ext cx="144000" cy="144000"/>
            </a:xfrm>
            <a:prstGeom prst="rect">
              <a:avLst/>
            </a:prstGeom>
          </p:spPr>
        </p:pic>
      </p:grpSp>
      <p:grpSp>
        <p:nvGrpSpPr>
          <p:cNvPr id="49" name="Group 48">
            <a:extLst>
              <a:ext uri="{FF2B5EF4-FFF2-40B4-BE49-F238E27FC236}">
                <a16:creationId xmlns:a16="http://schemas.microsoft.com/office/drawing/2014/main" id="{0ABD83A6-E928-C326-75DC-1FF6837F819C}"/>
              </a:ext>
            </a:extLst>
          </p:cNvPr>
          <p:cNvGrpSpPr/>
          <p:nvPr/>
        </p:nvGrpSpPr>
        <p:grpSpPr>
          <a:xfrm>
            <a:off x="8244298" y="2714921"/>
            <a:ext cx="1078150" cy="360000"/>
            <a:chOff x="588263" y="1217924"/>
            <a:chExt cx="1078150" cy="360000"/>
          </a:xfrm>
        </p:grpSpPr>
        <p:pic>
          <p:nvPicPr>
            <p:cNvPr id="50" name="Picture 49" descr="Zip Co logo SVG free download, id: 101874 - Brandlogos.net">
              <a:hlinkClick r:id="rId6"/>
              <a:extLst>
                <a:ext uri="{FF2B5EF4-FFF2-40B4-BE49-F238E27FC236}">
                  <a16:creationId xmlns:a16="http://schemas.microsoft.com/office/drawing/2014/main" id="{FEB40835-E5CE-6553-90A7-3090B7A16766}"/>
                </a:ext>
              </a:extLst>
            </p:cNvPr>
            <p:cNvPicPr>
              <a:picLocks noChangeAspect="1" noChangeArrowheads="1"/>
            </p:cNvPicPr>
            <p:nvPr/>
          </p:nvPicPr>
          <p:blipFill rotWithShape="1">
            <a:blip r:embed="rId7"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51" name="TextBox 50">
              <a:extLst>
                <a:ext uri="{FF2B5EF4-FFF2-40B4-BE49-F238E27FC236}">
                  <a16:creationId xmlns:a16="http://schemas.microsoft.com/office/drawing/2014/main" id="{F776C369-B913-FA7B-298C-1FE10CEC4AFD}"/>
                </a:ext>
                <a:ext uri="{C183D7F6-B498-43B3-948B-1728B52AA6E4}">
                  <adec:decorative xmlns:adec="http://schemas.microsoft.com/office/drawing/2017/decorative" val="0"/>
                </a:ext>
              </a:extLst>
            </p:cNvPr>
            <p:cNvSpPr txBox="1"/>
            <p:nvPr/>
          </p:nvSpPr>
          <p:spPr>
            <a:xfrm>
              <a:off x="1047213" y="1313286"/>
              <a:ext cx="619200" cy="169277"/>
            </a:xfrm>
            <a:prstGeom prst="rect">
              <a:avLst/>
            </a:prstGeom>
            <a:noFill/>
          </p:spPr>
          <p:txBody>
            <a:bodyPr wrap="square" lIns="0" tIns="0" rIns="0" bIns="0" rtlCol="0" anchor="ctr">
              <a:spAutoFit/>
            </a:bodyPr>
            <a:lstStyle/>
            <a:p>
              <a:pPr defTabSz="914367">
                <a:defRPr/>
              </a:pPr>
              <a:r>
                <a:rPr lang="en-US" sz="1100">
                  <a:solidFill>
                    <a:prstClr val="black"/>
                  </a:solidFill>
                  <a:latin typeface="Segoe UI Semibold"/>
                </a:rPr>
                <a:t>Copilot</a:t>
              </a:r>
              <a:r>
                <a:rPr lang="pl-PL" sz="1100" baseline="30000">
                  <a:solidFill>
                    <a:prstClr val="black"/>
                  </a:solidFill>
                  <a:latin typeface="Segoe UI Semibold"/>
                </a:rPr>
                <a:t>1</a:t>
              </a:r>
              <a:endParaRPr lang="en-US" sz="1100">
                <a:solidFill>
                  <a:prstClr val="black"/>
                </a:solidFill>
                <a:latin typeface="Segoe UI Semibold"/>
              </a:endParaRPr>
            </a:p>
          </p:txBody>
        </p:sp>
      </p:grpSp>
      <p:grpSp>
        <p:nvGrpSpPr>
          <p:cNvPr id="41" name="Group 40">
            <a:extLst>
              <a:ext uri="{FF2B5EF4-FFF2-40B4-BE49-F238E27FC236}">
                <a16:creationId xmlns:a16="http://schemas.microsoft.com/office/drawing/2014/main" id="{89889315-B0F6-FDBE-4E1D-00182AB0728A}"/>
              </a:ext>
            </a:extLst>
          </p:cNvPr>
          <p:cNvGrpSpPr/>
          <p:nvPr/>
        </p:nvGrpSpPr>
        <p:grpSpPr>
          <a:xfrm>
            <a:off x="901322" y="2712041"/>
            <a:ext cx="2428059" cy="411140"/>
            <a:chOff x="767112" y="2825909"/>
            <a:chExt cx="2927459" cy="411140"/>
          </a:xfrm>
        </p:grpSpPr>
        <p:sp>
          <p:nvSpPr>
            <p:cNvPr id="42" name="TextBox 41">
              <a:extLst>
                <a:ext uri="{FF2B5EF4-FFF2-40B4-BE49-F238E27FC236}">
                  <a16:creationId xmlns:a16="http://schemas.microsoft.com/office/drawing/2014/main" id="{C77B48E3-33E8-E3D1-8AE6-5C188CA42421}"/>
                </a:ext>
                <a:ext uri="{C183D7F6-B498-43B3-948B-1728B52AA6E4}">
                  <adec:decorative xmlns:adec="http://schemas.microsoft.com/office/drawing/2017/decorative" val="0"/>
                </a:ext>
              </a:extLst>
            </p:cNvPr>
            <p:cNvSpPr txBox="1"/>
            <p:nvPr/>
          </p:nvSpPr>
          <p:spPr>
            <a:xfrm>
              <a:off x="1124977" y="2929272"/>
              <a:ext cx="2569594" cy="3077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a:ln>
                    <a:noFill/>
                  </a:ln>
                  <a:solidFill>
                    <a:prstClr val="black"/>
                  </a:solidFill>
                  <a:effectLst/>
                  <a:uLnTx/>
                  <a:uFillTx/>
                  <a:latin typeface="Segoe UI Semibold"/>
                  <a:ea typeface="+mn-ea"/>
                  <a:cs typeface="+mn-cs"/>
                </a:rPr>
                <a:t>3</a:t>
              </a:r>
              <a:endParaRPr kumimoji="0" lang="en-US" sz="1100" b="0" i="0" u="none" strike="noStrike" kern="1200" cap="none" spc="0" normalizeH="0" baseline="0" noProof="0">
                <a:ln>
                  <a:noFill/>
                </a:ln>
                <a:solidFill>
                  <a:prstClr val="black"/>
                </a:solidFill>
                <a:effectLst/>
                <a:uLnTx/>
                <a:uFillTx/>
                <a:latin typeface="Segoe UI Semibold"/>
                <a:ea typeface="+mn-ea"/>
                <a:cs typeface="+mn-cs"/>
              </a:endParaRPr>
            </a:p>
            <a:p>
              <a:pPr defTabSz="914367">
                <a:defRPr/>
              </a:pPr>
              <a:r>
                <a:rPr lang="en-US" sz="900" noProof="0">
                  <a:solidFill>
                    <a:srgbClr val="0078D4"/>
                  </a:solidFill>
                  <a:latin typeface="Segoe UI Semibold"/>
                </a:rPr>
                <a:t>+ Connection to Field Service System</a:t>
              </a:r>
            </a:p>
          </p:txBody>
        </p:sp>
        <p:pic>
          <p:nvPicPr>
            <p:cNvPr id="52" name="Picture 2" descr="Copilot Studio Generative AI pricing - Power Platform Community">
              <a:extLst>
                <a:ext uri="{FF2B5EF4-FFF2-40B4-BE49-F238E27FC236}">
                  <a16:creationId xmlns:a16="http://schemas.microsoft.com/office/drawing/2014/main" id="{3F1184D4-845E-8254-F67F-7563C63CA22F}"/>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a:stretch/>
          </p:blipFill>
          <p:spPr bwMode="auto">
            <a:xfrm>
              <a:off x="767112" y="2825909"/>
              <a:ext cx="357866" cy="36576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53" name="Group 52">
            <a:extLst>
              <a:ext uri="{FF2B5EF4-FFF2-40B4-BE49-F238E27FC236}">
                <a16:creationId xmlns:a16="http://schemas.microsoft.com/office/drawing/2014/main" id="{86ED8E1A-1633-7F32-980E-81D13E520178}"/>
              </a:ext>
            </a:extLst>
          </p:cNvPr>
          <p:cNvGrpSpPr/>
          <p:nvPr/>
        </p:nvGrpSpPr>
        <p:grpSpPr>
          <a:xfrm>
            <a:off x="4144245" y="2720326"/>
            <a:ext cx="2927459" cy="411140"/>
            <a:chOff x="767112" y="2825909"/>
            <a:chExt cx="2927459" cy="411140"/>
          </a:xfrm>
        </p:grpSpPr>
        <p:sp>
          <p:nvSpPr>
            <p:cNvPr id="54" name="TextBox 53">
              <a:extLst>
                <a:ext uri="{FF2B5EF4-FFF2-40B4-BE49-F238E27FC236}">
                  <a16:creationId xmlns:a16="http://schemas.microsoft.com/office/drawing/2014/main" id="{6EB13728-F59D-3E75-8D2F-0CF65D4EF711}"/>
                </a:ext>
                <a:ext uri="{C183D7F6-B498-43B3-948B-1728B52AA6E4}">
                  <adec:decorative xmlns:adec="http://schemas.microsoft.com/office/drawing/2017/decorative" val="0"/>
                </a:ext>
              </a:extLst>
            </p:cNvPr>
            <p:cNvSpPr txBox="1"/>
            <p:nvPr/>
          </p:nvSpPr>
          <p:spPr>
            <a:xfrm>
              <a:off x="1124977" y="2929272"/>
              <a:ext cx="2569594" cy="3077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a:ln>
                    <a:noFill/>
                  </a:ln>
                  <a:solidFill>
                    <a:prstClr val="black"/>
                  </a:solidFill>
                  <a:effectLst/>
                  <a:uLnTx/>
                  <a:uFillTx/>
                  <a:latin typeface="Segoe UI Semibold"/>
                  <a:ea typeface="+mn-ea"/>
                  <a:cs typeface="+mn-cs"/>
                </a:rPr>
                <a:t>3</a:t>
              </a:r>
              <a:endParaRPr kumimoji="0" lang="en-US" sz="1100" b="0" i="0" u="none" strike="noStrike" kern="1200" cap="none" spc="0" normalizeH="0" baseline="0" noProof="0">
                <a:ln>
                  <a:noFill/>
                </a:ln>
                <a:solidFill>
                  <a:prstClr val="black"/>
                </a:solidFill>
                <a:effectLst/>
                <a:uLnTx/>
                <a:uFillTx/>
                <a:latin typeface="Segoe UI Semibold"/>
                <a:ea typeface="+mn-ea"/>
                <a:cs typeface="+mn-cs"/>
              </a:endParaRPr>
            </a:p>
            <a:p>
              <a:pPr defTabSz="914367">
                <a:defRPr/>
              </a:pPr>
              <a:r>
                <a:rPr lang="en-US" sz="900" noProof="0">
                  <a:solidFill>
                    <a:srgbClr val="0078D4"/>
                  </a:solidFill>
                  <a:latin typeface="Segoe UI Semibold"/>
                </a:rPr>
                <a:t>+ Connection to Field Service System</a:t>
              </a:r>
            </a:p>
          </p:txBody>
        </p:sp>
        <p:pic>
          <p:nvPicPr>
            <p:cNvPr id="64" name="Picture 2" descr="Copilot Studio Generative AI pricing - Power Platform Community">
              <a:extLst>
                <a:ext uri="{FF2B5EF4-FFF2-40B4-BE49-F238E27FC236}">
                  <a16:creationId xmlns:a16="http://schemas.microsoft.com/office/drawing/2014/main" id="{794C0DB0-BCEE-763B-6F84-C50A2B0F03F3}"/>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a:stretch/>
          </p:blipFill>
          <p:spPr bwMode="auto">
            <a:xfrm>
              <a:off x="767112" y="2825909"/>
              <a:ext cx="357866" cy="36576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5" name="Group 64">
            <a:extLst>
              <a:ext uri="{FF2B5EF4-FFF2-40B4-BE49-F238E27FC236}">
                <a16:creationId xmlns:a16="http://schemas.microsoft.com/office/drawing/2014/main" id="{AE11C92C-D0A5-491C-D509-47E4BE5F5455}"/>
              </a:ext>
            </a:extLst>
          </p:cNvPr>
          <p:cNvGrpSpPr/>
          <p:nvPr/>
        </p:nvGrpSpPr>
        <p:grpSpPr>
          <a:xfrm>
            <a:off x="8303485" y="5342972"/>
            <a:ext cx="1078150" cy="360000"/>
            <a:chOff x="588263" y="1217924"/>
            <a:chExt cx="1078150" cy="360000"/>
          </a:xfrm>
        </p:grpSpPr>
        <p:pic>
          <p:nvPicPr>
            <p:cNvPr id="66" name="Picture 65" descr="Zip Co logo SVG free download, id: 101874 - Brandlogos.net">
              <a:hlinkClick r:id="rId6"/>
              <a:extLst>
                <a:ext uri="{FF2B5EF4-FFF2-40B4-BE49-F238E27FC236}">
                  <a16:creationId xmlns:a16="http://schemas.microsoft.com/office/drawing/2014/main" id="{6D08E1EC-894C-DB30-E1A4-DB1CA170F8DF}"/>
                </a:ext>
              </a:extLst>
            </p:cNvPr>
            <p:cNvPicPr>
              <a:picLocks noChangeAspect="1" noChangeArrowheads="1"/>
            </p:cNvPicPr>
            <p:nvPr/>
          </p:nvPicPr>
          <p:blipFill rotWithShape="1">
            <a:blip r:embed="rId7"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67" name="TextBox 66">
              <a:extLst>
                <a:ext uri="{FF2B5EF4-FFF2-40B4-BE49-F238E27FC236}">
                  <a16:creationId xmlns:a16="http://schemas.microsoft.com/office/drawing/2014/main" id="{75FAD32E-55AD-078B-C994-60E36284A662}"/>
                </a:ext>
                <a:ext uri="{C183D7F6-B498-43B3-948B-1728B52AA6E4}">
                  <adec:decorative xmlns:adec="http://schemas.microsoft.com/office/drawing/2017/decorative" val="0"/>
                </a:ext>
              </a:extLst>
            </p:cNvPr>
            <p:cNvSpPr txBox="1"/>
            <p:nvPr/>
          </p:nvSpPr>
          <p:spPr>
            <a:xfrm>
              <a:off x="1047213" y="1313286"/>
              <a:ext cx="619200" cy="169277"/>
            </a:xfrm>
            <a:prstGeom prst="rect">
              <a:avLst/>
            </a:prstGeom>
            <a:noFill/>
          </p:spPr>
          <p:txBody>
            <a:bodyPr wrap="square" lIns="0" tIns="0" rIns="0" bIns="0" rtlCol="0" anchor="ctr">
              <a:spAutoFit/>
            </a:bodyPr>
            <a:lstStyle/>
            <a:p>
              <a:pPr defTabSz="914367">
                <a:defRPr/>
              </a:pPr>
              <a:r>
                <a:rPr lang="en-US" sz="1100">
                  <a:solidFill>
                    <a:prstClr val="black"/>
                  </a:solidFill>
                  <a:latin typeface="Segoe UI Semibold"/>
                </a:rPr>
                <a:t>Copilot</a:t>
              </a:r>
              <a:r>
                <a:rPr lang="pl-PL" sz="1100" baseline="30000">
                  <a:solidFill>
                    <a:prstClr val="black"/>
                  </a:solidFill>
                  <a:latin typeface="Segoe UI Semibold"/>
                </a:rPr>
                <a:t>1</a:t>
              </a:r>
              <a:endParaRPr lang="en-US" sz="1100">
                <a:solidFill>
                  <a:prstClr val="black"/>
                </a:solidFill>
                <a:latin typeface="Segoe UI Semibold"/>
              </a:endParaRPr>
            </a:p>
          </p:txBody>
        </p:sp>
      </p:grpSp>
      <p:grpSp>
        <p:nvGrpSpPr>
          <p:cNvPr id="68" name="Group 67">
            <a:extLst>
              <a:ext uri="{FF2B5EF4-FFF2-40B4-BE49-F238E27FC236}">
                <a16:creationId xmlns:a16="http://schemas.microsoft.com/office/drawing/2014/main" id="{9915B531-79F1-9B35-E143-F6D5C00FC9A1}"/>
              </a:ext>
            </a:extLst>
          </p:cNvPr>
          <p:cNvGrpSpPr/>
          <p:nvPr/>
        </p:nvGrpSpPr>
        <p:grpSpPr>
          <a:xfrm>
            <a:off x="4321772" y="5311224"/>
            <a:ext cx="2927459" cy="411140"/>
            <a:chOff x="767112" y="2825909"/>
            <a:chExt cx="2927459" cy="411140"/>
          </a:xfrm>
        </p:grpSpPr>
        <p:sp>
          <p:nvSpPr>
            <p:cNvPr id="69" name="TextBox 68">
              <a:extLst>
                <a:ext uri="{FF2B5EF4-FFF2-40B4-BE49-F238E27FC236}">
                  <a16:creationId xmlns:a16="http://schemas.microsoft.com/office/drawing/2014/main" id="{64D90FBB-5FE8-7D07-F481-BD34F910DC4D}"/>
                </a:ext>
                <a:ext uri="{C183D7F6-B498-43B3-948B-1728B52AA6E4}">
                  <adec:decorative xmlns:adec="http://schemas.microsoft.com/office/drawing/2017/decorative" val="0"/>
                </a:ext>
              </a:extLst>
            </p:cNvPr>
            <p:cNvSpPr txBox="1"/>
            <p:nvPr/>
          </p:nvSpPr>
          <p:spPr>
            <a:xfrm>
              <a:off x="1124977" y="2929272"/>
              <a:ext cx="2569594" cy="3077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a:ln>
                    <a:noFill/>
                  </a:ln>
                  <a:solidFill>
                    <a:prstClr val="black"/>
                  </a:solidFill>
                  <a:effectLst/>
                  <a:uLnTx/>
                  <a:uFillTx/>
                  <a:latin typeface="Segoe UI Semibold"/>
                  <a:ea typeface="+mn-ea"/>
                  <a:cs typeface="+mn-cs"/>
                </a:rPr>
                <a:t>3</a:t>
              </a:r>
              <a:endParaRPr kumimoji="0" lang="en-US" sz="1100" b="0" i="0" u="none" strike="noStrike" kern="1200" cap="none" spc="0" normalizeH="0" baseline="0" noProof="0">
                <a:ln>
                  <a:noFill/>
                </a:ln>
                <a:solidFill>
                  <a:prstClr val="black"/>
                </a:solidFill>
                <a:effectLst/>
                <a:uLnTx/>
                <a:uFillTx/>
                <a:latin typeface="Segoe UI Semibold"/>
                <a:ea typeface="+mn-ea"/>
                <a:cs typeface="+mn-cs"/>
              </a:endParaRPr>
            </a:p>
            <a:p>
              <a:pPr defTabSz="914367">
                <a:defRPr/>
              </a:pPr>
              <a:r>
                <a:rPr lang="en-US" sz="900" noProof="0">
                  <a:solidFill>
                    <a:srgbClr val="0078D4"/>
                  </a:solidFill>
                  <a:latin typeface="Segoe UI Semibold"/>
                </a:rPr>
                <a:t>+ Connection to Field Service System</a:t>
              </a:r>
            </a:p>
          </p:txBody>
        </p:sp>
        <p:pic>
          <p:nvPicPr>
            <p:cNvPr id="70" name="Picture 2" descr="Copilot Studio Generative AI pricing - Power Platform Community">
              <a:extLst>
                <a:ext uri="{FF2B5EF4-FFF2-40B4-BE49-F238E27FC236}">
                  <a16:creationId xmlns:a16="http://schemas.microsoft.com/office/drawing/2014/main" id="{58645A76-60CC-71FF-A0FA-4A808DD617F5}"/>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a:stretch/>
          </p:blipFill>
          <p:spPr bwMode="auto">
            <a:xfrm>
              <a:off x="767112" y="2825909"/>
              <a:ext cx="357866" cy="36576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1" name="Group 70">
            <a:extLst>
              <a:ext uri="{FF2B5EF4-FFF2-40B4-BE49-F238E27FC236}">
                <a16:creationId xmlns:a16="http://schemas.microsoft.com/office/drawing/2014/main" id="{84BE4639-6291-467A-0871-648701450907}"/>
              </a:ext>
            </a:extLst>
          </p:cNvPr>
          <p:cNvGrpSpPr/>
          <p:nvPr/>
        </p:nvGrpSpPr>
        <p:grpSpPr>
          <a:xfrm>
            <a:off x="672257" y="5317402"/>
            <a:ext cx="2927459" cy="411140"/>
            <a:chOff x="767112" y="2825909"/>
            <a:chExt cx="2927459" cy="411140"/>
          </a:xfrm>
        </p:grpSpPr>
        <p:sp>
          <p:nvSpPr>
            <p:cNvPr id="72" name="TextBox 71">
              <a:extLst>
                <a:ext uri="{FF2B5EF4-FFF2-40B4-BE49-F238E27FC236}">
                  <a16:creationId xmlns:a16="http://schemas.microsoft.com/office/drawing/2014/main" id="{200BE653-9036-25FC-6EF5-C8D673B0B511}"/>
                </a:ext>
                <a:ext uri="{C183D7F6-B498-43B3-948B-1728B52AA6E4}">
                  <adec:decorative xmlns:adec="http://schemas.microsoft.com/office/drawing/2017/decorative" val="0"/>
                </a:ext>
              </a:extLst>
            </p:cNvPr>
            <p:cNvSpPr txBox="1"/>
            <p:nvPr/>
          </p:nvSpPr>
          <p:spPr>
            <a:xfrm>
              <a:off x="1124977" y="2929272"/>
              <a:ext cx="2569594" cy="3077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a:ln>
                    <a:noFill/>
                  </a:ln>
                  <a:solidFill>
                    <a:prstClr val="black"/>
                  </a:solidFill>
                  <a:effectLst/>
                  <a:uLnTx/>
                  <a:uFillTx/>
                  <a:latin typeface="Segoe UI Semibold"/>
                  <a:ea typeface="+mn-ea"/>
                  <a:cs typeface="+mn-cs"/>
                </a:rPr>
                <a:t>3</a:t>
              </a:r>
              <a:endParaRPr kumimoji="0" lang="en-US" sz="1100" b="0" i="0" u="none" strike="noStrike" kern="1200" cap="none" spc="0" normalizeH="0" baseline="0" noProof="0">
                <a:ln>
                  <a:noFill/>
                </a:ln>
                <a:solidFill>
                  <a:prstClr val="black"/>
                </a:solidFill>
                <a:effectLst/>
                <a:uLnTx/>
                <a:uFillTx/>
                <a:latin typeface="Segoe UI Semibold"/>
                <a:ea typeface="+mn-ea"/>
                <a:cs typeface="+mn-cs"/>
              </a:endParaRPr>
            </a:p>
            <a:p>
              <a:pPr defTabSz="914367">
                <a:defRPr/>
              </a:pPr>
              <a:r>
                <a:rPr lang="en-US" sz="900" noProof="0">
                  <a:solidFill>
                    <a:srgbClr val="0078D4"/>
                  </a:solidFill>
                  <a:latin typeface="Segoe UI Semibold"/>
                </a:rPr>
                <a:t>+ Connection to Field Service System</a:t>
              </a:r>
            </a:p>
          </p:txBody>
        </p:sp>
        <p:pic>
          <p:nvPicPr>
            <p:cNvPr id="73" name="Picture 2" descr="Copilot Studio Generative AI pricing - Power Platform Community">
              <a:extLst>
                <a:ext uri="{FF2B5EF4-FFF2-40B4-BE49-F238E27FC236}">
                  <a16:creationId xmlns:a16="http://schemas.microsoft.com/office/drawing/2014/main" id="{A720BEB0-3DB8-CFD8-49E6-E32B957C7827}"/>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a:stretch/>
          </p:blipFill>
          <p:spPr bwMode="auto">
            <a:xfrm>
              <a:off x="767112" y="2825909"/>
              <a:ext cx="357866" cy="365760"/>
            </a:xfrm>
            <a:prstGeom prst="rect">
              <a:avLst/>
            </a:prstGeom>
            <a:noFill/>
            <a:extLst>
              <a:ext uri="{909E8E84-426E-40DD-AFC4-6F175D3DCCD1}">
                <a14:hiddenFill xmlns:a14="http://schemas.microsoft.com/office/drawing/2010/main">
                  <a:solidFill>
                    <a:srgbClr val="FFFFFF"/>
                  </a:solidFill>
                </a14:hiddenFill>
              </a:ext>
            </a:extLst>
          </p:spPr>
        </p:pic>
      </p:grpSp>
      <p:pic>
        <p:nvPicPr>
          <p:cNvPr id="44" name="Picture 43">
            <a:extLst>
              <a:ext uri="{FF2B5EF4-FFF2-40B4-BE49-F238E27FC236}">
                <a16:creationId xmlns:a16="http://schemas.microsoft.com/office/drawing/2014/main" id="{4BFC1866-508F-9652-A812-B848C4766663}"/>
              </a:ext>
            </a:extLst>
          </p:cNvPr>
          <p:cNvPicPr>
            <a:picLocks noChangeAspect="1"/>
          </p:cNvPicPr>
          <p:nvPr/>
        </p:nvPicPr>
        <p:blipFill rotWithShape="1">
          <a:blip r:embed="rId9" cstate="screen">
            <a:extLst>
              <a:ext uri="{28A0092B-C50C-407E-A947-70E740481C1C}">
                <a14:useLocalDpi xmlns:a14="http://schemas.microsoft.com/office/drawing/2010/main"/>
              </a:ext>
            </a:extLst>
          </a:blip>
          <a:srcRect/>
          <a:stretch/>
        </p:blipFill>
        <p:spPr>
          <a:xfrm>
            <a:off x="10250203" y="4199112"/>
            <a:ext cx="1941797" cy="2658888"/>
          </a:xfrm>
          <a:prstGeom prst="rect">
            <a:avLst/>
          </a:prstGeom>
        </p:spPr>
      </p:pic>
    </p:spTree>
    <p:extLst>
      <p:ext uri="{BB962C8B-B14F-4D97-AF65-F5344CB8AC3E}">
        <p14:creationId xmlns:p14="http://schemas.microsoft.com/office/powerpoint/2010/main" val="3246279136"/>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433</Words>
  <Application>Microsoft Office PowerPoint</Application>
  <PresentationFormat>Widescreen</PresentationFormat>
  <Paragraphs>37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Resolve equipment issues faster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2025-02-11T02:23:49Z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