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3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F9E43-18C7-4B00-93FD-EDCC81486B6F}" v="8" dt="2024-11-11T02:17:51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1675F-9DAC-CEE3-1083-A73890956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1EFAC-978A-6DE7-EC44-BD497C0F9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dirty="0"/>
              <a:t>Make faster trading decisions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BB60D-6FC4-F437-F94B-DDD628DCF5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Uncover market insights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8183C-2349-3E81-693A-1E3EA4B385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Contract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B11482-429E-799D-E587-ECECF9EAE8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Support decision making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58F25C-98F0-B22E-2B48-8156E86A2A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Draft settlement contract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43C4F4-DF1B-376F-7025-736F8F0718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Risk assessment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77AE68-0C49-2B97-AE23-0442E27967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dirty="0"/>
              <a:t>Microsoft 365 Copilot and Copilot Studio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AB00C1-2639-1089-F6DC-E031558019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trader asks a Copilot Studio Agent to collect insights about current commodities trading in energy. The agent is designed to only use trustworthy market sources like EIA, </a:t>
            </a:r>
            <a:r>
              <a:rPr lang="en-US" dirty="0" err="1"/>
              <a:t>WoodMac</a:t>
            </a:r>
            <a:r>
              <a:rPr lang="en-US" dirty="0"/>
              <a:t>, and Energy Intelligence.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2A17FD-45A3-C2B0-CD98-FD96624AE3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After collecting market insights, the Trader asks Copilot to create a short-term market outlook report that includes data commentary and a market sentiment analysis.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C060EF6-91D3-403F-E4E5-8F721E51D6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1959156"/>
            <a:ext cx="2808000" cy="721960"/>
          </a:xfrm>
        </p:spPr>
        <p:txBody>
          <a:bodyPr>
            <a:normAutofit fontScale="92500"/>
          </a:bodyPr>
          <a:lstStyle/>
          <a:p>
            <a:r>
              <a:rPr lang="en-US" dirty="0"/>
              <a:t>The risk manager asks Copilot to conduct a counterparty credit risk assessment of [</a:t>
            </a:r>
            <a:r>
              <a:rPr lang="en-US" i="1" dirty="0"/>
              <a:t>company</a:t>
            </a:r>
            <a:r>
              <a:rPr lang="en-US" dirty="0"/>
              <a:t>] using trustworthy external regulator databases. Include analysis from the company’s last five annual reports, as well as mitigation strategies. Format the results in a table.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E0D23D-C317-4D7A-0EF1-67A396FD75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843958"/>
          </a:xfrm>
        </p:spPr>
        <p:txBody>
          <a:bodyPr>
            <a:normAutofit/>
          </a:bodyPr>
          <a:lstStyle/>
          <a:p>
            <a:r>
              <a:rPr lang="en-US" dirty="0"/>
              <a:t>Benefits: </a:t>
            </a:r>
            <a:r>
              <a:rPr lang="en-US" b="1" dirty="0"/>
              <a:t>Access market data </a:t>
            </a:r>
            <a:r>
              <a:rPr lang="en-US" dirty="0"/>
              <a:t>to help summarize current and historical prices of key energy commodities including factors driving price changes like projections of future supply and demand.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2E0CC99-081A-9808-E4D6-62BE9ECD70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538998"/>
            <a:ext cx="2808000" cy="729642"/>
          </a:xfrm>
        </p:spPr>
        <p:txBody>
          <a:bodyPr>
            <a:normAutofit/>
          </a:bodyPr>
          <a:lstStyle/>
          <a:p>
            <a:r>
              <a:rPr lang="en-US" dirty="0"/>
              <a:t>Benefit: </a:t>
            </a:r>
            <a:r>
              <a:rPr lang="en-US" b="1" dirty="0"/>
              <a:t>Create a formal meeting minutes </a:t>
            </a:r>
            <a:r>
              <a:rPr lang="en-US" dirty="0"/>
              <a:t>in a format that you specify with items such as an attendance list, action items, disagreements, and key points.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2CAD497-31B0-D756-E5F2-5F96ABCFB2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843958"/>
          </a:xfrm>
        </p:spPr>
        <p:txBody>
          <a:bodyPr>
            <a:normAutofit/>
          </a:bodyPr>
          <a:lstStyle/>
          <a:p>
            <a:r>
              <a:rPr lang="en-US" dirty="0"/>
              <a:t>Benefits: Copilot uses news, expert commentary and analysis on market movements to </a:t>
            </a:r>
            <a:r>
              <a:rPr lang="en-US" b="1" dirty="0"/>
              <a:t>generate a market sentiment analysis and a short-term outlook.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83176D-608A-F90F-CE21-2CE35FBD334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538997"/>
            <a:ext cx="2808000" cy="856251"/>
          </a:xfrm>
        </p:spPr>
        <p:txBody>
          <a:bodyPr>
            <a:normAutofit fontScale="92500"/>
          </a:bodyPr>
          <a:lstStyle/>
          <a:p>
            <a:r>
              <a:rPr lang="en-US" dirty="0"/>
              <a:t>Benefit: </a:t>
            </a:r>
            <a:r>
              <a:rPr lang="en-US" b="1" dirty="0"/>
              <a:t>Generate a first draft quickly </a:t>
            </a:r>
            <a:r>
              <a:rPr lang="en-US" dirty="0"/>
              <a:t>using previous contracts to </a:t>
            </a:r>
            <a:r>
              <a:rPr lang="en-US" b="1" dirty="0"/>
              <a:t>ensure consistency and compliance </a:t>
            </a:r>
            <a:r>
              <a:rPr lang="en-US" dirty="0"/>
              <a:t>with internal and legal standard. Use, relevant emails between the parties involved and other documents that might contain specific terms agreed upon, negotiation points, and key decisions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EE4410-62C7-B326-483A-005EBA8309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807958"/>
          </a:xfrm>
        </p:spPr>
        <p:txBody>
          <a:bodyPr>
            <a:normAutofit/>
          </a:bodyPr>
          <a:lstStyle/>
          <a:p>
            <a:r>
              <a:rPr lang="en-US" dirty="0"/>
              <a:t>Benefit: Copilot </a:t>
            </a:r>
            <a:r>
              <a:rPr lang="en-US" b="1" dirty="0"/>
              <a:t>create a table providing a clear and organized view of the counterparty credit risk </a:t>
            </a:r>
            <a:r>
              <a:rPr lang="en-US" dirty="0"/>
              <a:t>assessment, to quickly understand the company's financial health, regulatory compliance, and potential risks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AE29F9F-6987-6F37-397B-127EA654BCF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After the settlement contract review meeting, use the recap to understand the key items discussed in the meeting and then ask Copilot in Teams to create a meeting report with a list of all contract updates required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CAF370F-3292-9704-07F1-56953A9B7C1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 dirty="0">
                <a:cs typeface="Segoe UI"/>
              </a:rPr>
              <a:t>Draft a trade settlement contract based on previous templates and include information pulled from emails, presentations, and other documents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BC8C713-17B6-7FAC-2312-45B4F4B5098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Extend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270BBF6-646B-7485-37C6-46760B9927D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655CA52-9253-8EAF-240D-06335545D19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9FD8B06-C594-C9F7-7712-9698E5E24BB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57B9E22C-D8FA-D548-47EA-DEAF6D648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471815-56CE-E885-9185-864E2E8367AB}"/>
              </a:ext>
            </a:extLst>
          </p:cNvPr>
          <p:cNvGrpSpPr/>
          <p:nvPr/>
        </p:nvGrpSpPr>
        <p:grpSpPr>
          <a:xfrm>
            <a:off x="1624328" y="1132756"/>
            <a:ext cx="1487320" cy="216000"/>
            <a:chOff x="1198144" y="862657"/>
            <a:chExt cx="1487320" cy="216000"/>
          </a:xfrm>
        </p:grpSpPr>
        <p:sp>
          <p:nvSpPr>
            <p:cNvPr id="26" name="Rectangle: Rounded Corners 6">
              <a:extLst>
                <a:ext uri="{FF2B5EF4-FFF2-40B4-BE49-F238E27FC236}">
                  <a16:creationId xmlns:a16="http://schemas.microsoft.com/office/drawing/2014/main" id="{D6535B5F-F1C0-3D57-C749-A88E67C73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4873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lang="en-US" sz="900" dirty="0">
                  <a:solidFill>
                    <a:srgbClr val="0078D4"/>
                  </a:solidFill>
                  <a:latin typeface="Segoe UI Semibold"/>
                  <a:cs typeface="Segoe UI Semibold"/>
                </a:rPr>
                <a:t>Revenue generation</a:t>
              </a:r>
              <a:endParaRPr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05F9EFDB-59F7-4B13-57D6-1DDFD77C3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8" name="Rectangle: Rounded Corners 6">
            <a:extLst>
              <a:ext uri="{FF2B5EF4-FFF2-40B4-BE49-F238E27FC236}">
                <a16:creationId xmlns:a16="http://schemas.microsoft.com/office/drawing/2014/main" id="{FFA98F1D-E673-16EF-68CC-244DEBC54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C6CB32C-736D-CC37-651B-74CF7089BB6E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9" name="Rectangle: Rounded Corners 6">
              <a:extLst>
                <a:ext uri="{FF2B5EF4-FFF2-40B4-BE49-F238E27FC236}">
                  <a16:creationId xmlns:a16="http://schemas.microsoft.com/office/drawing/2014/main" id="{95C7B254-36B0-D484-7620-309D52C66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4064F192-F50A-3985-63C0-894FCB63B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F3E79BB-F1FB-5108-DF7D-EA45480F01DE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42" name="Rectangle: Rounded Corners 6">
              <a:extLst>
                <a:ext uri="{FF2B5EF4-FFF2-40B4-BE49-F238E27FC236}">
                  <a16:creationId xmlns:a16="http://schemas.microsoft.com/office/drawing/2014/main" id="{EB1606EF-B6FE-27B6-B8E5-3037D90A0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Increase revenue</a:t>
              </a: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2864ADB8-6C69-61A5-EFAB-7720FF20F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F17AF9F-027A-836F-6404-5A1B93B5C31A}"/>
              </a:ext>
            </a:extLst>
          </p:cNvPr>
          <p:cNvGrpSpPr/>
          <p:nvPr/>
        </p:nvGrpSpPr>
        <p:grpSpPr>
          <a:xfrm>
            <a:off x="4844382" y="2717801"/>
            <a:ext cx="1078150" cy="360000"/>
            <a:chOff x="588263" y="1217924"/>
            <a:chExt cx="1078150" cy="360000"/>
          </a:xfrm>
        </p:grpSpPr>
        <p:pic>
          <p:nvPicPr>
            <p:cNvPr id="51" name="Picture 50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6083078D-779C-5C8E-455C-799A97C422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601F512-3C51-3BF0-4F25-253210E0547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313286"/>
              <a:ext cx="6192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dirty="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lang="pl-PL" sz="1100" baseline="30000" dirty="0">
                  <a:solidFill>
                    <a:prstClr val="black"/>
                  </a:solidFill>
                  <a:latin typeface="Segoe UI Semibold"/>
                </a:rPr>
                <a:t>1</a:t>
              </a:r>
              <a:endParaRPr lang="en-US" sz="1100" dirty="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7EDB354-C692-0BC6-738B-BDE50AF80937}"/>
              </a:ext>
            </a:extLst>
          </p:cNvPr>
          <p:cNvGrpSpPr/>
          <p:nvPr/>
        </p:nvGrpSpPr>
        <p:grpSpPr>
          <a:xfrm>
            <a:off x="6414184" y="5160503"/>
            <a:ext cx="1538951" cy="360000"/>
            <a:chOff x="588263" y="2657420"/>
            <a:chExt cx="1538951" cy="360000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B89F0B9-49F3-BB60-DD01-D9EE12DFB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BB4704-99D3-40CA-9355-D2FCDED2DEE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0800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0" name="Text Placeholder 44">
            <a:extLst>
              <a:ext uri="{FF2B5EF4-FFF2-40B4-BE49-F238E27FC236}">
                <a16:creationId xmlns:a16="http://schemas.microsoft.com/office/drawing/2014/main" id="{2EFA805A-2724-FC5C-B0F6-5441FE15AEDB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Copilot at </a:t>
            </a:r>
            <a:r>
              <a:rPr lang="en-US" noProof="0" dirty="0">
                <a:hlinkClick r:id="rId9"/>
              </a:rPr>
              <a:t>copilot.microsoft.com </a:t>
            </a:r>
            <a:r>
              <a:rPr lang="en-US" noProof="0" dirty="0"/>
              <a:t>or the Microsoft Copilot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Business Chat at </a:t>
            </a:r>
            <a:r>
              <a:rPr lang="en-US" noProof="0" dirty="0">
                <a:hlinkClick r:id="rId9"/>
              </a:rPr>
              <a:t>copilot.microsoft.com</a:t>
            </a:r>
            <a:r>
              <a:rPr lang="en-US" noProof="0" dirty="0"/>
              <a:t>, the Microsoft Copilot mobile app, or the Copilot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C1D185-7199-5891-B387-2A274EF32D01}"/>
              </a:ext>
            </a:extLst>
          </p:cNvPr>
          <p:cNvGrpSpPr/>
          <p:nvPr/>
        </p:nvGrpSpPr>
        <p:grpSpPr>
          <a:xfrm>
            <a:off x="901322" y="2712041"/>
            <a:ext cx="2428059" cy="411140"/>
            <a:chOff x="767112" y="2825909"/>
            <a:chExt cx="2927459" cy="41114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CB7C7E-849E-C7EA-F1FD-2EDCCA4E3D0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929272"/>
              <a:ext cx="256959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Trading Resources</a:t>
              </a:r>
            </a:p>
          </p:txBody>
        </p:sp>
        <p:pic>
          <p:nvPicPr>
            <p:cNvPr id="33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2DE17CB1-7A93-7481-6DAE-5C129C783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733C3D-94FF-B075-3073-CEAC2AAFC999}"/>
              </a:ext>
            </a:extLst>
          </p:cNvPr>
          <p:cNvGrpSpPr/>
          <p:nvPr/>
        </p:nvGrpSpPr>
        <p:grpSpPr>
          <a:xfrm>
            <a:off x="7849979" y="2682006"/>
            <a:ext cx="2428059" cy="411140"/>
            <a:chOff x="767112" y="2825909"/>
            <a:chExt cx="2927459" cy="41114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06BB276-47CC-D426-177C-A48DAFFD544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929272"/>
              <a:ext cx="256959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</a:t>
              </a:r>
              <a:r>
                <a:rPr lang="en-US" sz="900" dirty="0">
                  <a:solidFill>
                    <a:srgbClr val="0078D4"/>
                  </a:solidFill>
                  <a:latin typeface="Segoe UI Semibold"/>
                </a:rPr>
                <a:t>Market Data</a:t>
              </a:r>
              <a:endParaRPr lang="en-US" sz="900" noProof="0" dirty="0">
                <a:solidFill>
                  <a:srgbClr val="0078D4"/>
                </a:solidFill>
                <a:latin typeface="Segoe UI Semibold"/>
              </a:endParaRPr>
            </a:p>
          </p:txBody>
        </p:sp>
        <p:pic>
          <p:nvPicPr>
            <p:cNvPr id="36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5D7F5443-5942-2FAE-B49D-A7821E15EB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78FE1B9-7D47-8284-8078-8B80EDC2AEBE}"/>
              </a:ext>
            </a:extLst>
          </p:cNvPr>
          <p:cNvGrpSpPr/>
          <p:nvPr/>
        </p:nvGrpSpPr>
        <p:grpSpPr>
          <a:xfrm>
            <a:off x="2673247" y="5216266"/>
            <a:ext cx="2351135" cy="360000"/>
            <a:chOff x="588263" y="3617084"/>
            <a:chExt cx="2351135" cy="36000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1A1770E-2392-DFB7-CB0E-5A4D19A0C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F0DF0CB-4BC1-2F6A-4938-265AE2A1C47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8D886B18-5950-E833-2D03-2EAA720500B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0203" y="4199112"/>
            <a:ext cx="1941797" cy="26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7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c12c9beb-9115-4dd4-b4b0-98592a7680e2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Make faster trading decisions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2024-11-11T03:00:15Z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