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6"/>
  </p:notesMasterIdLst>
  <p:sldIdLst>
    <p:sldId id="53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F9E43-18C7-4B00-93FD-EDCC81486B6F}" v="8" dt="2024-11-11T02:17:51.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90" y="306"/>
      </p:cViewPr>
      <p:guideLst>
        <p:guide orient="horz" pos="2160"/>
        <p:guide pos="3840"/>
      </p:guideLst>
    </p:cSldViewPr>
  </p:slideViewPr>
  <p:notesTextViewPr>
    <p:cViewPr>
      <p:scale>
        <a:sx n="1" d="1"/>
        <a:sy n="1" d="1"/>
      </p:scale>
      <p:origin x="0" y="0"/>
    </p:cViewPr>
  </p:notesTextViewPr>
  <p:sorterViewPr>
    <p:cViewPr>
      <p:scale>
        <a:sx n="100" d="100"/>
        <a:sy n="100" d="100"/>
      </p:scale>
      <p:origin x="0" y="-209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copilot.microsoft.com/" TargetMode="Externa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3A52A-31D5-5634-864E-758DAB150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9E4D8-E57E-8083-63DB-445F1DDC1CBA}"/>
              </a:ext>
            </a:extLst>
          </p:cNvPr>
          <p:cNvSpPr>
            <a:spLocks noGrp="1"/>
          </p:cNvSpPr>
          <p:nvPr>
            <p:ph type="title"/>
          </p:nvPr>
        </p:nvSpPr>
        <p:spPr>
          <a:xfrm>
            <a:off x="584200" y="387766"/>
            <a:ext cx="5672544" cy="263149"/>
          </a:xfrm>
        </p:spPr>
        <p:txBody>
          <a:bodyPr/>
          <a:lstStyle/>
          <a:p>
            <a:r>
              <a:rPr lang="en-US" dirty="0"/>
              <a:t>Assisted alarm investigation</a:t>
            </a:r>
          </a:p>
        </p:txBody>
      </p:sp>
      <p:sp>
        <p:nvSpPr>
          <p:cNvPr id="4" name="Text Placeholder 3">
            <a:extLst>
              <a:ext uri="{FF2B5EF4-FFF2-40B4-BE49-F238E27FC236}">
                <a16:creationId xmlns:a16="http://schemas.microsoft.com/office/drawing/2014/main" id="{3E39B2F3-084C-59EC-AC84-32910BE54650}"/>
              </a:ext>
            </a:extLst>
          </p:cNvPr>
          <p:cNvSpPr>
            <a:spLocks noGrp="1"/>
          </p:cNvSpPr>
          <p:nvPr>
            <p:ph type="body" sz="quarter" idx="11"/>
          </p:nvPr>
        </p:nvSpPr>
        <p:spPr/>
        <p:txBody>
          <a:bodyPr/>
          <a:lstStyle/>
          <a:p>
            <a:r>
              <a:rPr lang="en-US" dirty="0"/>
              <a:t>Analyze the alarm</a:t>
            </a:r>
          </a:p>
        </p:txBody>
      </p:sp>
      <p:sp>
        <p:nvSpPr>
          <p:cNvPr id="5" name="Text Placeholder 4">
            <a:extLst>
              <a:ext uri="{FF2B5EF4-FFF2-40B4-BE49-F238E27FC236}">
                <a16:creationId xmlns:a16="http://schemas.microsoft.com/office/drawing/2014/main" id="{5C090DC9-4B5B-A9CC-E6B3-046DBA1D08AE}"/>
              </a:ext>
            </a:extLst>
          </p:cNvPr>
          <p:cNvSpPr>
            <a:spLocks noGrp="1"/>
          </p:cNvSpPr>
          <p:nvPr>
            <p:ph type="body" sz="quarter" idx="12"/>
          </p:nvPr>
        </p:nvSpPr>
        <p:spPr/>
        <p:txBody>
          <a:bodyPr/>
          <a:lstStyle/>
          <a:p>
            <a:r>
              <a:rPr lang="en-US" dirty="0"/>
              <a:t>Improve O&amp;M knowledge base</a:t>
            </a:r>
          </a:p>
        </p:txBody>
      </p:sp>
      <p:sp>
        <p:nvSpPr>
          <p:cNvPr id="6" name="Text Placeholder 5">
            <a:extLst>
              <a:ext uri="{FF2B5EF4-FFF2-40B4-BE49-F238E27FC236}">
                <a16:creationId xmlns:a16="http://schemas.microsoft.com/office/drawing/2014/main" id="{F50F0C77-80F4-B002-13A1-25DFD472F4B2}"/>
              </a:ext>
            </a:extLst>
          </p:cNvPr>
          <p:cNvSpPr>
            <a:spLocks noGrp="1"/>
          </p:cNvSpPr>
          <p:nvPr>
            <p:ph type="body" sz="quarter" idx="13"/>
          </p:nvPr>
        </p:nvSpPr>
        <p:spPr/>
        <p:txBody>
          <a:bodyPr/>
          <a:lstStyle/>
          <a:p>
            <a:r>
              <a:rPr lang="en-US" dirty="0"/>
              <a:t>Identify root cause</a:t>
            </a:r>
          </a:p>
        </p:txBody>
      </p:sp>
      <p:sp>
        <p:nvSpPr>
          <p:cNvPr id="7" name="Text Placeholder 6">
            <a:extLst>
              <a:ext uri="{FF2B5EF4-FFF2-40B4-BE49-F238E27FC236}">
                <a16:creationId xmlns:a16="http://schemas.microsoft.com/office/drawing/2014/main" id="{B5BF0D7B-F00F-EB32-8595-CB94D3DBBACB}"/>
              </a:ext>
            </a:extLst>
          </p:cNvPr>
          <p:cNvSpPr>
            <a:spLocks noGrp="1"/>
          </p:cNvSpPr>
          <p:nvPr>
            <p:ph type="body" sz="quarter" idx="14"/>
          </p:nvPr>
        </p:nvSpPr>
        <p:spPr/>
        <p:txBody>
          <a:bodyPr/>
          <a:lstStyle/>
          <a:p>
            <a:r>
              <a:rPr lang="en-US" dirty="0"/>
              <a:t>Inspect the asset</a:t>
            </a:r>
          </a:p>
        </p:txBody>
      </p:sp>
      <p:sp>
        <p:nvSpPr>
          <p:cNvPr id="8" name="Text Placeholder 7">
            <a:extLst>
              <a:ext uri="{FF2B5EF4-FFF2-40B4-BE49-F238E27FC236}">
                <a16:creationId xmlns:a16="http://schemas.microsoft.com/office/drawing/2014/main" id="{F73456D7-9A6B-E086-B72F-88777C64D404}"/>
              </a:ext>
            </a:extLst>
          </p:cNvPr>
          <p:cNvSpPr>
            <a:spLocks noGrp="1"/>
          </p:cNvSpPr>
          <p:nvPr>
            <p:ph type="body" sz="quarter" idx="15"/>
          </p:nvPr>
        </p:nvSpPr>
        <p:spPr/>
        <p:txBody>
          <a:bodyPr/>
          <a:lstStyle/>
          <a:p>
            <a:r>
              <a:rPr lang="en-US" dirty="0"/>
              <a:t>Recommendations for solutions</a:t>
            </a:r>
          </a:p>
        </p:txBody>
      </p:sp>
      <p:sp>
        <p:nvSpPr>
          <p:cNvPr id="9" name="Text Placeholder 8">
            <a:extLst>
              <a:ext uri="{FF2B5EF4-FFF2-40B4-BE49-F238E27FC236}">
                <a16:creationId xmlns:a16="http://schemas.microsoft.com/office/drawing/2014/main" id="{141C7A95-7489-EB17-09E3-5BFF0F923A9F}"/>
              </a:ext>
            </a:extLst>
          </p:cNvPr>
          <p:cNvSpPr>
            <a:spLocks noGrp="1"/>
          </p:cNvSpPr>
          <p:nvPr>
            <p:ph type="body" sz="quarter" idx="17"/>
          </p:nvPr>
        </p:nvSpPr>
        <p:spPr/>
        <p:txBody>
          <a:bodyPr/>
          <a:lstStyle/>
          <a:p>
            <a:r>
              <a:rPr lang="en-US" dirty="0"/>
              <a:t>Microsoft 365 Copilot and Copilot Studio</a:t>
            </a:r>
          </a:p>
        </p:txBody>
      </p:sp>
      <p:sp>
        <p:nvSpPr>
          <p:cNvPr id="10" name="Text Placeholder 9">
            <a:extLst>
              <a:ext uri="{FF2B5EF4-FFF2-40B4-BE49-F238E27FC236}">
                <a16:creationId xmlns:a16="http://schemas.microsoft.com/office/drawing/2014/main" id="{A6B9717F-B314-4101-B645-F7C8A2304AF7}"/>
              </a:ext>
            </a:extLst>
          </p:cNvPr>
          <p:cNvSpPr>
            <a:spLocks noGrp="1"/>
          </p:cNvSpPr>
          <p:nvPr>
            <p:ph type="body" sz="quarter" idx="18"/>
          </p:nvPr>
        </p:nvSpPr>
        <p:spPr>
          <a:xfrm>
            <a:off x="584200" y="1939481"/>
            <a:ext cx="2808000" cy="921217"/>
          </a:xfrm>
        </p:spPr>
        <p:txBody>
          <a:bodyPr vert="horz" wrap="square" lIns="90000" tIns="36000" rIns="90000" bIns="36000" rtlCol="0" anchor="t">
            <a:normAutofit/>
          </a:bodyPr>
          <a:lstStyle/>
          <a:p>
            <a:r>
              <a:rPr lang="en-US" dirty="0">
                <a:cs typeface="Segoe UI"/>
              </a:rPr>
              <a:t>The control room operator receives an alarm and asks  a Copilot Studio Agent more information about the alarm’s error code, the alarm’s message and the asset associated to it. Copilot summarizes information about the asset and provides an extended description of the alarm.</a:t>
            </a:r>
          </a:p>
        </p:txBody>
      </p:sp>
      <p:sp>
        <p:nvSpPr>
          <p:cNvPr id="11" name="Text Placeholder 10">
            <a:extLst>
              <a:ext uri="{FF2B5EF4-FFF2-40B4-BE49-F238E27FC236}">
                <a16:creationId xmlns:a16="http://schemas.microsoft.com/office/drawing/2014/main" id="{CFE0CB78-C196-056D-8B2C-271FA43BE464}"/>
              </a:ext>
            </a:extLst>
          </p:cNvPr>
          <p:cNvSpPr>
            <a:spLocks noGrp="1"/>
          </p:cNvSpPr>
          <p:nvPr>
            <p:ph type="body" sz="quarter" idx="19"/>
          </p:nvPr>
        </p:nvSpPr>
        <p:spPr>
          <a:xfrm>
            <a:off x="4047840" y="1981438"/>
            <a:ext cx="2808000" cy="699951"/>
          </a:xfrm>
        </p:spPr>
        <p:txBody>
          <a:bodyPr vert="horz" wrap="square" lIns="90000" tIns="36000" rIns="90000" bIns="36000" rtlCol="0" anchor="t">
            <a:normAutofit/>
          </a:bodyPr>
          <a:lstStyle/>
          <a:p>
            <a:r>
              <a:rPr lang="en-US" dirty="0">
                <a:cs typeface="Segoe UI"/>
              </a:rPr>
              <a:t>The operator asks Copilot what are the potential causes of the problem. Copilot retrieves information from O&amp;M knowledge management and provides the most common causes.</a:t>
            </a:r>
          </a:p>
        </p:txBody>
      </p:sp>
      <p:sp>
        <p:nvSpPr>
          <p:cNvPr id="12" name="Text Placeholder 11">
            <a:extLst>
              <a:ext uri="{FF2B5EF4-FFF2-40B4-BE49-F238E27FC236}">
                <a16:creationId xmlns:a16="http://schemas.microsoft.com/office/drawing/2014/main" id="{BDE564A7-E595-2474-2BCE-FCDB46243DA6}"/>
              </a:ext>
            </a:extLst>
          </p:cNvPr>
          <p:cNvSpPr>
            <a:spLocks noGrp="1"/>
          </p:cNvSpPr>
          <p:nvPr>
            <p:ph type="body" sz="quarter" idx="20"/>
          </p:nvPr>
        </p:nvSpPr>
        <p:spPr>
          <a:xfrm>
            <a:off x="7511481" y="1981438"/>
            <a:ext cx="2808000" cy="691387"/>
          </a:xfrm>
        </p:spPr>
        <p:txBody>
          <a:bodyPr vert="horz" wrap="square" lIns="90000" tIns="36000" rIns="90000" bIns="36000" rtlCol="0" anchor="t">
            <a:normAutofit/>
          </a:bodyPr>
          <a:lstStyle/>
          <a:p>
            <a:r>
              <a:rPr lang="en-US" dirty="0">
                <a:cs typeface="Segoe UI"/>
              </a:rPr>
              <a:t>The operator recognizes the potential cause from a past incident and asks how that was resolved in the past. Copilot retrieves information and provides a procedure to follow.</a:t>
            </a:r>
          </a:p>
        </p:txBody>
      </p:sp>
      <p:sp>
        <p:nvSpPr>
          <p:cNvPr id="13" name="Text Placeholder 12">
            <a:extLst>
              <a:ext uri="{FF2B5EF4-FFF2-40B4-BE49-F238E27FC236}">
                <a16:creationId xmlns:a16="http://schemas.microsoft.com/office/drawing/2014/main" id="{ADCF18F8-D603-A431-C6F8-9483864E1A9D}"/>
              </a:ext>
            </a:extLst>
          </p:cNvPr>
          <p:cNvSpPr>
            <a:spLocks noGrp="1"/>
          </p:cNvSpPr>
          <p:nvPr>
            <p:ph type="body" sz="quarter" idx="21"/>
          </p:nvPr>
        </p:nvSpPr>
        <p:spPr/>
        <p:txBody>
          <a:bodyPr/>
          <a:lstStyle/>
          <a:p>
            <a:r>
              <a:rPr lang="en-US" dirty="0"/>
              <a:t>Benefit: </a:t>
            </a:r>
            <a:r>
              <a:rPr lang="en-US" b="1" dirty="0"/>
              <a:t>Ask Copilot to create a table with detailed description of the alarm </a:t>
            </a:r>
            <a:r>
              <a:rPr lang="en-US" dirty="0"/>
              <a:t>and involved asset information</a:t>
            </a:r>
          </a:p>
        </p:txBody>
      </p:sp>
      <p:sp>
        <p:nvSpPr>
          <p:cNvPr id="14" name="Text Placeholder 13">
            <a:extLst>
              <a:ext uri="{FF2B5EF4-FFF2-40B4-BE49-F238E27FC236}">
                <a16:creationId xmlns:a16="http://schemas.microsoft.com/office/drawing/2014/main" id="{152E8026-37F2-8CA1-D7FA-F470C96ACBD7}"/>
              </a:ext>
            </a:extLst>
          </p:cNvPr>
          <p:cNvSpPr>
            <a:spLocks noGrp="1"/>
          </p:cNvSpPr>
          <p:nvPr>
            <p:ph type="body" sz="quarter" idx="22"/>
          </p:nvPr>
        </p:nvSpPr>
        <p:spPr/>
        <p:txBody>
          <a:bodyPr/>
          <a:lstStyle/>
          <a:p>
            <a:r>
              <a:rPr lang="en-US" dirty="0"/>
              <a:t>Benefit: </a:t>
            </a:r>
            <a:r>
              <a:rPr lang="en-US" b="1" dirty="0"/>
              <a:t>Keep improving the company Knowledge Base </a:t>
            </a:r>
            <a:r>
              <a:rPr lang="en-US" dirty="0"/>
              <a:t>with Copilot generated reports</a:t>
            </a:r>
          </a:p>
        </p:txBody>
      </p:sp>
      <p:sp>
        <p:nvSpPr>
          <p:cNvPr id="15" name="Text Placeholder 14">
            <a:extLst>
              <a:ext uri="{FF2B5EF4-FFF2-40B4-BE49-F238E27FC236}">
                <a16:creationId xmlns:a16="http://schemas.microsoft.com/office/drawing/2014/main" id="{77F5FD12-0EF2-2D36-B04B-EFEF0C84B6C6}"/>
              </a:ext>
            </a:extLst>
          </p:cNvPr>
          <p:cNvSpPr>
            <a:spLocks noGrp="1"/>
          </p:cNvSpPr>
          <p:nvPr>
            <p:ph type="body" sz="quarter" idx="23"/>
          </p:nvPr>
        </p:nvSpPr>
        <p:spPr/>
        <p:txBody>
          <a:bodyPr>
            <a:normAutofit/>
          </a:bodyPr>
          <a:lstStyle/>
          <a:p>
            <a:r>
              <a:rPr lang="en-US" dirty="0"/>
              <a:t>Benefit: </a:t>
            </a:r>
            <a:r>
              <a:rPr lang="en-US" b="1" dirty="0"/>
              <a:t>Highlight the most common causes </a:t>
            </a:r>
            <a:r>
              <a:rPr lang="en-US" dirty="0"/>
              <a:t>from O&amp;M knowledge base and service history</a:t>
            </a:r>
            <a:r>
              <a:rPr lang="en-US" b="1" dirty="0"/>
              <a:t> </a:t>
            </a:r>
          </a:p>
        </p:txBody>
      </p:sp>
      <p:sp>
        <p:nvSpPr>
          <p:cNvPr id="16" name="Text Placeholder 15">
            <a:extLst>
              <a:ext uri="{FF2B5EF4-FFF2-40B4-BE49-F238E27FC236}">
                <a16:creationId xmlns:a16="http://schemas.microsoft.com/office/drawing/2014/main" id="{0823C4E0-FE74-7096-5DC3-06C0B320B575}"/>
              </a:ext>
            </a:extLst>
          </p:cNvPr>
          <p:cNvSpPr>
            <a:spLocks noGrp="1"/>
          </p:cNvSpPr>
          <p:nvPr>
            <p:ph type="body" sz="quarter" idx="24"/>
          </p:nvPr>
        </p:nvSpPr>
        <p:spPr/>
        <p:txBody>
          <a:bodyPr/>
          <a:lstStyle/>
          <a:p>
            <a:r>
              <a:rPr lang="en-US" dirty="0"/>
              <a:t>Benefit: </a:t>
            </a:r>
            <a:r>
              <a:rPr lang="en-US" b="1" dirty="0"/>
              <a:t>Open a ticket faster with an accurate description</a:t>
            </a:r>
            <a:r>
              <a:rPr lang="en-US" dirty="0"/>
              <a:t> of the problem</a:t>
            </a:r>
          </a:p>
        </p:txBody>
      </p:sp>
      <p:sp>
        <p:nvSpPr>
          <p:cNvPr id="17" name="Text Placeholder 16">
            <a:extLst>
              <a:ext uri="{FF2B5EF4-FFF2-40B4-BE49-F238E27FC236}">
                <a16:creationId xmlns:a16="http://schemas.microsoft.com/office/drawing/2014/main" id="{80E96F5A-BFCD-605C-D287-1FB661119368}"/>
              </a:ext>
            </a:extLst>
          </p:cNvPr>
          <p:cNvSpPr>
            <a:spLocks noGrp="1"/>
          </p:cNvSpPr>
          <p:nvPr>
            <p:ph type="body" sz="quarter" idx="25"/>
          </p:nvPr>
        </p:nvSpPr>
        <p:spPr/>
        <p:txBody>
          <a:bodyPr/>
          <a:lstStyle/>
          <a:p>
            <a:r>
              <a:rPr lang="en-US" dirty="0"/>
              <a:t>Benefit: </a:t>
            </a:r>
            <a:r>
              <a:rPr lang="en-US" b="1" dirty="0"/>
              <a:t>Quickly find the procedure to follow</a:t>
            </a:r>
          </a:p>
        </p:txBody>
      </p:sp>
      <p:sp>
        <p:nvSpPr>
          <p:cNvPr id="18" name="Text Placeholder 17">
            <a:extLst>
              <a:ext uri="{FF2B5EF4-FFF2-40B4-BE49-F238E27FC236}">
                <a16:creationId xmlns:a16="http://schemas.microsoft.com/office/drawing/2014/main" id="{54E20AFA-AFF9-DCC1-4B23-D649B6ACF9C1}"/>
              </a:ext>
            </a:extLst>
          </p:cNvPr>
          <p:cNvSpPr>
            <a:spLocks noGrp="1"/>
          </p:cNvSpPr>
          <p:nvPr>
            <p:ph type="body" sz="quarter" idx="27"/>
          </p:nvPr>
        </p:nvSpPr>
        <p:spPr>
          <a:xfrm>
            <a:off x="2316020" y="4433952"/>
            <a:ext cx="2808000" cy="801271"/>
          </a:xfrm>
        </p:spPr>
        <p:txBody>
          <a:bodyPr>
            <a:normAutofit/>
          </a:bodyPr>
          <a:lstStyle/>
          <a:p>
            <a:r>
              <a:rPr lang="en-US" dirty="0"/>
              <a:t>The inspection discovers that the alarm was triggered by a faulty sensor. The operator asks Copilot to create a report and add it to the O&amp;M knowledge management as it was a not documented problem.</a:t>
            </a:r>
          </a:p>
        </p:txBody>
      </p:sp>
      <p:sp>
        <p:nvSpPr>
          <p:cNvPr id="19" name="Text Placeholder 18">
            <a:extLst>
              <a:ext uri="{FF2B5EF4-FFF2-40B4-BE49-F238E27FC236}">
                <a16:creationId xmlns:a16="http://schemas.microsoft.com/office/drawing/2014/main" id="{B98F7A62-2C13-1C5B-C4C2-BDC99E071683}"/>
              </a:ext>
            </a:extLst>
          </p:cNvPr>
          <p:cNvSpPr>
            <a:spLocks noGrp="1"/>
          </p:cNvSpPr>
          <p:nvPr>
            <p:ph type="body" sz="quarter" idx="28"/>
          </p:nvPr>
        </p:nvSpPr>
        <p:spPr>
          <a:xfrm>
            <a:off x="5768626" y="4440750"/>
            <a:ext cx="2808000" cy="939394"/>
          </a:xfrm>
        </p:spPr>
        <p:txBody>
          <a:bodyPr>
            <a:normAutofit/>
          </a:bodyPr>
          <a:lstStyle/>
          <a:p>
            <a:r>
              <a:rPr lang="en-US" dirty="0"/>
              <a:t>Unable to resolve the alarm from the control room the operator opens a maintenance ticket and requests an inspection. The operator asks Copilot to create a summary of the problem to speed up the creation of the ticket.</a:t>
            </a:r>
          </a:p>
        </p:txBody>
      </p:sp>
      <p:sp>
        <p:nvSpPr>
          <p:cNvPr id="20" name="Text Placeholder 19">
            <a:extLst>
              <a:ext uri="{FF2B5EF4-FFF2-40B4-BE49-F238E27FC236}">
                <a16:creationId xmlns:a16="http://schemas.microsoft.com/office/drawing/2014/main" id="{88F7E105-B398-BBB6-A21C-DB4ABAFBCCFC}"/>
              </a:ext>
            </a:extLst>
          </p:cNvPr>
          <p:cNvSpPr>
            <a:spLocks noGrp="1"/>
          </p:cNvSpPr>
          <p:nvPr>
            <p:ph type="body" sz="quarter" idx="30"/>
          </p:nvPr>
        </p:nvSpPr>
        <p:spPr/>
        <p:txBody>
          <a:bodyPr/>
          <a:lstStyle/>
          <a:p>
            <a:r>
              <a:rPr lang="en-US" dirty="0"/>
              <a:t>Extend</a:t>
            </a:r>
          </a:p>
        </p:txBody>
      </p:sp>
      <p:sp>
        <p:nvSpPr>
          <p:cNvPr id="21" name="Text Placeholder 20">
            <a:extLst>
              <a:ext uri="{FF2B5EF4-FFF2-40B4-BE49-F238E27FC236}">
                <a16:creationId xmlns:a16="http://schemas.microsoft.com/office/drawing/2014/main" id="{3CA429D7-AC9A-07F9-62F6-93F559210D1E}"/>
              </a:ext>
            </a:extLst>
          </p:cNvPr>
          <p:cNvSpPr>
            <a:spLocks noGrp="1"/>
          </p:cNvSpPr>
          <p:nvPr>
            <p:ph type="body" sz="quarter" idx="38"/>
          </p:nvPr>
        </p:nvSpPr>
        <p:spPr>
          <a:solidFill>
            <a:srgbClr val="0078D4"/>
          </a:solidFill>
        </p:spPr>
        <p:txBody>
          <a:bodyPr/>
          <a:lstStyle/>
          <a:p>
            <a:endParaRPr lang="en-US" dirty="0"/>
          </a:p>
        </p:txBody>
      </p:sp>
      <p:sp>
        <p:nvSpPr>
          <p:cNvPr id="22" name="Text Placeholder 21">
            <a:extLst>
              <a:ext uri="{FF2B5EF4-FFF2-40B4-BE49-F238E27FC236}">
                <a16:creationId xmlns:a16="http://schemas.microsoft.com/office/drawing/2014/main" id="{28282E28-F0EF-5092-A3A7-4F8E7ACC51A4}"/>
              </a:ext>
            </a:extLst>
          </p:cNvPr>
          <p:cNvSpPr>
            <a:spLocks noGrp="1"/>
          </p:cNvSpPr>
          <p:nvPr>
            <p:ph type="body" sz="quarter" idx="39"/>
          </p:nvPr>
        </p:nvSpPr>
        <p:spPr>
          <a:solidFill>
            <a:srgbClr val="0078D4"/>
          </a:solidFill>
        </p:spPr>
        <p:txBody>
          <a:bodyPr/>
          <a:lstStyle/>
          <a:p>
            <a:endParaRPr lang="en-US" dirty="0"/>
          </a:p>
        </p:txBody>
      </p:sp>
      <p:sp>
        <p:nvSpPr>
          <p:cNvPr id="23" name="Text Placeholder 22">
            <a:extLst>
              <a:ext uri="{FF2B5EF4-FFF2-40B4-BE49-F238E27FC236}">
                <a16:creationId xmlns:a16="http://schemas.microsoft.com/office/drawing/2014/main" id="{78D11B80-A58E-1A7C-C614-96E9DA020EF5}"/>
              </a:ext>
            </a:extLst>
          </p:cNvPr>
          <p:cNvSpPr>
            <a:spLocks noGrp="1"/>
          </p:cNvSpPr>
          <p:nvPr>
            <p:ph type="body" sz="quarter" idx="40"/>
          </p:nvPr>
        </p:nvSpPr>
        <p:spPr>
          <a:solidFill>
            <a:srgbClr val="0078D4"/>
          </a:solidFill>
        </p:spPr>
        <p:txBody>
          <a:bodyPr/>
          <a:lstStyle/>
          <a:p>
            <a:endParaRPr lang="en-US" dirty="0"/>
          </a:p>
        </p:txBody>
      </p:sp>
      <p:sp>
        <p:nvSpPr>
          <p:cNvPr id="24" name="Rectangle: Rounded Corners 6">
            <a:extLst>
              <a:ext uri="{FF2B5EF4-FFF2-40B4-BE49-F238E27FC236}">
                <a16:creationId xmlns:a16="http://schemas.microsoft.com/office/drawing/2014/main" id="{A2AAB075-3BB0-F19B-8D9D-EE9CD0A0BD7D}"/>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5" name="Group 24">
            <a:extLst>
              <a:ext uri="{FF2B5EF4-FFF2-40B4-BE49-F238E27FC236}">
                <a16:creationId xmlns:a16="http://schemas.microsoft.com/office/drawing/2014/main" id="{6178FB14-1D47-B004-AFEA-F0767943E672}"/>
              </a:ext>
            </a:extLst>
          </p:cNvPr>
          <p:cNvGrpSpPr/>
          <p:nvPr/>
        </p:nvGrpSpPr>
        <p:grpSpPr>
          <a:xfrm>
            <a:off x="1624328" y="1132756"/>
            <a:ext cx="1487320" cy="216000"/>
            <a:chOff x="1198144" y="862657"/>
            <a:chExt cx="1487320" cy="216000"/>
          </a:xfrm>
        </p:grpSpPr>
        <p:sp>
          <p:nvSpPr>
            <p:cNvPr id="26" name="Rectangle: Rounded Corners 6">
              <a:extLst>
                <a:ext uri="{FF2B5EF4-FFF2-40B4-BE49-F238E27FC236}">
                  <a16:creationId xmlns:a16="http://schemas.microsoft.com/office/drawing/2014/main" id="{B77C5A9A-8074-0F28-EFEB-D40FF3D61A61}"/>
                </a:ext>
                <a:ext uri="{C183D7F6-B498-43B3-948B-1728B52AA6E4}">
                  <adec:decorative xmlns:adec="http://schemas.microsoft.com/office/drawing/2017/decorative" val="1"/>
                </a:ext>
              </a:extLst>
            </p:cNvPr>
            <p:cNvSpPr/>
            <p:nvPr/>
          </p:nvSpPr>
          <p:spPr bwMode="auto">
            <a:xfrm>
              <a:off x="1198144" y="862657"/>
              <a:ext cx="14873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dirty="0">
                  <a:solidFill>
                    <a:srgbClr val="0078D4"/>
                  </a:solidFill>
                  <a:latin typeface="Segoe UI Semibold"/>
                  <a:cs typeface="Segoe UI Semibold"/>
                </a:rPr>
                <a:t>Operational efficiency</a:t>
              </a:r>
              <a:endParaRPr lang="en-US" sz="900" b="0" i="0" u="none" strike="noStrike" kern="1200" cap="none" spc="0" normalizeH="0" baseline="0" noProof="0" dirty="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27" name="Graphic 26">
              <a:extLst>
                <a:ext uri="{FF2B5EF4-FFF2-40B4-BE49-F238E27FC236}">
                  <a16:creationId xmlns:a16="http://schemas.microsoft.com/office/drawing/2014/main" id="{6542B1CC-D530-F9DB-1546-07FA00C89E5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28" name="Rectangle: Rounded Corners 6">
            <a:extLst>
              <a:ext uri="{FF2B5EF4-FFF2-40B4-BE49-F238E27FC236}">
                <a16:creationId xmlns:a16="http://schemas.microsoft.com/office/drawing/2014/main" id="{EE35A959-F7AB-FBEF-F69D-53AF7670CA8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9" name="Group 28">
            <a:extLst>
              <a:ext uri="{FF2B5EF4-FFF2-40B4-BE49-F238E27FC236}">
                <a16:creationId xmlns:a16="http://schemas.microsoft.com/office/drawing/2014/main" id="{DCAAAD5B-4C9C-1F9A-D981-73892E8B93AA}"/>
              </a:ext>
            </a:extLst>
          </p:cNvPr>
          <p:cNvGrpSpPr/>
          <p:nvPr/>
        </p:nvGrpSpPr>
        <p:grpSpPr>
          <a:xfrm>
            <a:off x="7523373" y="1127774"/>
            <a:ext cx="1260000" cy="216000"/>
            <a:chOff x="1194743" y="1140160"/>
            <a:chExt cx="1260000" cy="216000"/>
          </a:xfrm>
        </p:grpSpPr>
        <p:sp>
          <p:nvSpPr>
            <p:cNvPr id="30" name="Rectangle: Rounded Corners 6">
              <a:extLst>
                <a:ext uri="{FF2B5EF4-FFF2-40B4-BE49-F238E27FC236}">
                  <a16:creationId xmlns:a16="http://schemas.microsoft.com/office/drawing/2014/main" id="{FF03E94E-CEDE-A702-990D-C9D758B8B68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1" name="Graphic 30">
              <a:extLst>
                <a:ext uri="{FF2B5EF4-FFF2-40B4-BE49-F238E27FC236}">
                  <a16:creationId xmlns:a16="http://schemas.microsoft.com/office/drawing/2014/main" id="{03764115-4D4A-07FF-A85D-31AB047481C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2" name="Group 31">
            <a:extLst>
              <a:ext uri="{FF2B5EF4-FFF2-40B4-BE49-F238E27FC236}">
                <a16:creationId xmlns:a16="http://schemas.microsoft.com/office/drawing/2014/main" id="{277CB120-FE1F-2B59-5EE3-144876AC7987}"/>
              </a:ext>
            </a:extLst>
          </p:cNvPr>
          <p:cNvGrpSpPr/>
          <p:nvPr/>
        </p:nvGrpSpPr>
        <p:grpSpPr>
          <a:xfrm>
            <a:off x="8868697" y="1127774"/>
            <a:ext cx="1450784" cy="216000"/>
            <a:chOff x="1194743" y="1140160"/>
            <a:chExt cx="1450784" cy="216000"/>
          </a:xfrm>
        </p:grpSpPr>
        <p:sp>
          <p:nvSpPr>
            <p:cNvPr id="33" name="Rectangle: Rounded Corners 6">
              <a:extLst>
                <a:ext uri="{FF2B5EF4-FFF2-40B4-BE49-F238E27FC236}">
                  <a16:creationId xmlns:a16="http://schemas.microsoft.com/office/drawing/2014/main" id="{3B95E9CB-C014-9536-A9AB-735EE42F444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4" name="Graphic 33">
              <a:extLst>
                <a:ext uri="{FF2B5EF4-FFF2-40B4-BE49-F238E27FC236}">
                  <a16:creationId xmlns:a16="http://schemas.microsoft.com/office/drawing/2014/main" id="{F2A835AB-F765-BAD3-5ADA-3841962CB4C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5" name="Group 34">
            <a:extLst>
              <a:ext uri="{FF2B5EF4-FFF2-40B4-BE49-F238E27FC236}">
                <a16:creationId xmlns:a16="http://schemas.microsoft.com/office/drawing/2014/main" id="{D699D28A-3291-DE4C-6491-CB85058D6CC3}"/>
              </a:ext>
            </a:extLst>
          </p:cNvPr>
          <p:cNvGrpSpPr/>
          <p:nvPr/>
        </p:nvGrpSpPr>
        <p:grpSpPr>
          <a:xfrm>
            <a:off x="3196972" y="1139644"/>
            <a:ext cx="1517685" cy="219456"/>
            <a:chOff x="1198143" y="862657"/>
            <a:chExt cx="1517685" cy="207740"/>
          </a:xfrm>
        </p:grpSpPr>
        <p:sp>
          <p:nvSpPr>
            <p:cNvPr id="36" name="Rectangle: Rounded Corners 6">
              <a:extLst>
                <a:ext uri="{FF2B5EF4-FFF2-40B4-BE49-F238E27FC236}">
                  <a16:creationId xmlns:a16="http://schemas.microsoft.com/office/drawing/2014/main" id="{2F1A99D3-14C5-69EF-7B76-4D04285094E8}"/>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Employee satisfaction</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7" name="Graphic 36">
              <a:extLst>
                <a:ext uri="{FF2B5EF4-FFF2-40B4-BE49-F238E27FC236}">
                  <a16:creationId xmlns:a16="http://schemas.microsoft.com/office/drawing/2014/main" id="{4D6C2A6B-3105-1337-E431-2C2F3A2C1E2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54" name="Text Placeholder 44">
            <a:extLst>
              <a:ext uri="{FF2B5EF4-FFF2-40B4-BE49-F238E27FC236}">
                <a16:creationId xmlns:a16="http://schemas.microsoft.com/office/drawing/2014/main" id="{2B91CC1F-40CC-E6B5-B5D4-0BEF05D61AE9}"/>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at </a:t>
            </a:r>
            <a:r>
              <a:rPr lang="en-US" noProof="0" dirty="0">
                <a:hlinkClick r:id="rId6"/>
              </a:rPr>
              <a:t>copilot.microsoft.com </a:t>
            </a:r>
            <a:r>
              <a:rPr lang="en-US" noProof="0" dirty="0"/>
              <a:t>or the Microsoft Copilot mobile app and set toggle to “Web”.</a:t>
            </a:r>
          </a:p>
          <a:p>
            <a:r>
              <a:rPr lang="en-US" baseline="30000" noProof="0" dirty="0"/>
              <a:t>2</a:t>
            </a:r>
            <a:r>
              <a:rPr lang="en-US" noProof="0" dirty="0"/>
              <a:t>Access Business Chat at </a:t>
            </a:r>
            <a:r>
              <a:rPr lang="en-US" noProof="0" dirty="0">
                <a:hlinkClick r:id="rId6"/>
              </a:rPr>
              <a:t>copilot.microsoft.com</a:t>
            </a:r>
            <a:r>
              <a:rPr lang="en-US" noProof="0" dirty="0"/>
              <a:t>, the Microsoft Copilot mobile app, or the Copilot app in Teams, and set toggle to “Work”.</a:t>
            </a:r>
          </a:p>
          <a:p>
            <a:r>
              <a:rPr lang="en-US" baseline="30000" noProof="0" dirty="0"/>
              <a:t>3</a:t>
            </a:r>
            <a:r>
              <a:rPr lang="en-US" noProof="0" dirty="0"/>
              <a:t>Copilot agents allow Microsoft 365 Copilot to access your company-specific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grpSp>
        <p:nvGrpSpPr>
          <p:cNvPr id="55" name="Group 54">
            <a:extLst>
              <a:ext uri="{FF2B5EF4-FFF2-40B4-BE49-F238E27FC236}">
                <a16:creationId xmlns:a16="http://schemas.microsoft.com/office/drawing/2014/main" id="{FC14388D-5729-9A2E-C19F-6F1DA062C0B7}"/>
              </a:ext>
            </a:extLst>
          </p:cNvPr>
          <p:cNvGrpSpPr/>
          <p:nvPr/>
        </p:nvGrpSpPr>
        <p:grpSpPr>
          <a:xfrm>
            <a:off x="975185" y="2801025"/>
            <a:ext cx="2603451" cy="411140"/>
            <a:chOff x="767112" y="2825909"/>
            <a:chExt cx="3138926" cy="411140"/>
          </a:xfrm>
        </p:grpSpPr>
        <p:sp>
          <p:nvSpPr>
            <p:cNvPr id="56" name="TextBox 55">
              <a:extLst>
                <a:ext uri="{FF2B5EF4-FFF2-40B4-BE49-F238E27FC236}">
                  <a16:creationId xmlns:a16="http://schemas.microsoft.com/office/drawing/2014/main" id="{B9056127-D4A9-3888-A0A8-91892502283E}"/>
                </a:ext>
                <a:ext uri="{C183D7F6-B498-43B3-948B-1728B52AA6E4}">
                  <adec:decorative xmlns:adec="http://schemas.microsoft.com/office/drawing/2017/decorative" val="0"/>
                </a:ext>
              </a:extLst>
            </p:cNvPr>
            <p:cNvSpPr txBox="1"/>
            <p:nvPr/>
          </p:nvSpPr>
          <p:spPr>
            <a:xfrm>
              <a:off x="1124977" y="2929272"/>
              <a:ext cx="278106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lang="en-US" sz="900" noProof="0" dirty="0">
                  <a:solidFill>
                    <a:srgbClr val="0078D4"/>
                  </a:solidFill>
                  <a:latin typeface="Segoe UI Semibold"/>
                </a:rPr>
                <a:t>+ Connection to Maintenance system</a:t>
              </a:r>
            </a:p>
          </p:txBody>
        </p:sp>
        <p:pic>
          <p:nvPicPr>
            <p:cNvPr id="57" name="Picture 2" descr="Copilot Studio Generative AI pricing - Power Platform Community">
              <a:extLst>
                <a:ext uri="{FF2B5EF4-FFF2-40B4-BE49-F238E27FC236}">
                  <a16:creationId xmlns:a16="http://schemas.microsoft.com/office/drawing/2014/main" id="{38A7DB22-FBC0-FB73-EE1F-CE2E8D13257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F14D799D-F80B-135E-29D2-0A7EE0F9E26B}"/>
              </a:ext>
            </a:extLst>
          </p:cNvPr>
          <p:cNvGrpSpPr/>
          <p:nvPr/>
        </p:nvGrpSpPr>
        <p:grpSpPr>
          <a:xfrm>
            <a:off x="4286729" y="2797120"/>
            <a:ext cx="2603451" cy="411140"/>
            <a:chOff x="767112" y="2825909"/>
            <a:chExt cx="3138926" cy="411140"/>
          </a:xfrm>
        </p:grpSpPr>
        <p:sp>
          <p:nvSpPr>
            <p:cNvPr id="59" name="TextBox 58">
              <a:extLst>
                <a:ext uri="{FF2B5EF4-FFF2-40B4-BE49-F238E27FC236}">
                  <a16:creationId xmlns:a16="http://schemas.microsoft.com/office/drawing/2014/main" id="{E9457743-198C-24A7-316C-F8D4EA796FD9}"/>
                </a:ext>
                <a:ext uri="{C183D7F6-B498-43B3-948B-1728B52AA6E4}">
                  <adec:decorative xmlns:adec="http://schemas.microsoft.com/office/drawing/2017/decorative" val="0"/>
                </a:ext>
              </a:extLst>
            </p:cNvPr>
            <p:cNvSpPr txBox="1"/>
            <p:nvPr/>
          </p:nvSpPr>
          <p:spPr>
            <a:xfrm>
              <a:off x="1124977" y="2929272"/>
              <a:ext cx="278106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lang="en-US" sz="900" noProof="0" dirty="0">
                  <a:solidFill>
                    <a:srgbClr val="0078D4"/>
                  </a:solidFill>
                  <a:latin typeface="Segoe UI Semibold"/>
                </a:rPr>
                <a:t>+ Connection to Maintenance system</a:t>
              </a:r>
            </a:p>
          </p:txBody>
        </p:sp>
        <p:pic>
          <p:nvPicPr>
            <p:cNvPr id="60" name="Picture 2" descr="Copilot Studio Generative AI pricing - Power Platform Community">
              <a:extLst>
                <a:ext uri="{FF2B5EF4-FFF2-40B4-BE49-F238E27FC236}">
                  <a16:creationId xmlns:a16="http://schemas.microsoft.com/office/drawing/2014/main" id="{A8441A98-3A08-1809-1BB0-4FB0F8D0B40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a:extLst>
              <a:ext uri="{FF2B5EF4-FFF2-40B4-BE49-F238E27FC236}">
                <a16:creationId xmlns:a16="http://schemas.microsoft.com/office/drawing/2014/main" id="{AC00A568-79D5-0171-F376-93849EDB9794}"/>
              </a:ext>
            </a:extLst>
          </p:cNvPr>
          <p:cNvGrpSpPr/>
          <p:nvPr/>
        </p:nvGrpSpPr>
        <p:grpSpPr>
          <a:xfrm>
            <a:off x="7849242" y="2844488"/>
            <a:ext cx="2603451" cy="411140"/>
            <a:chOff x="767112" y="2825909"/>
            <a:chExt cx="3138926" cy="411140"/>
          </a:xfrm>
        </p:grpSpPr>
        <p:sp>
          <p:nvSpPr>
            <p:cNvPr id="62" name="TextBox 61">
              <a:extLst>
                <a:ext uri="{FF2B5EF4-FFF2-40B4-BE49-F238E27FC236}">
                  <a16:creationId xmlns:a16="http://schemas.microsoft.com/office/drawing/2014/main" id="{D5AA34CB-B3EC-3B34-82F3-E7F2068724AE}"/>
                </a:ext>
                <a:ext uri="{C183D7F6-B498-43B3-948B-1728B52AA6E4}">
                  <adec:decorative xmlns:adec="http://schemas.microsoft.com/office/drawing/2017/decorative" val="0"/>
                </a:ext>
              </a:extLst>
            </p:cNvPr>
            <p:cNvSpPr txBox="1"/>
            <p:nvPr/>
          </p:nvSpPr>
          <p:spPr>
            <a:xfrm>
              <a:off x="1124977" y="2929272"/>
              <a:ext cx="278106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lang="en-US" sz="900" noProof="0" dirty="0">
                  <a:solidFill>
                    <a:srgbClr val="0078D4"/>
                  </a:solidFill>
                  <a:latin typeface="Segoe UI Semibold"/>
                </a:rPr>
                <a:t>+ Connection to Maintenance system</a:t>
              </a:r>
            </a:p>
          </p:txBody>
        </p:sp>
        <p:pic>
          <p:nvPicPr>
            <p:cNvPr id="63" name="Picture 2" descr="Copilot Studio Generative AI pricing - Power Platform Community">
              <a:extLst>
                <a:ext uri="{FF2B5EF4-FFF2-40B4-BE49-F238E27FC236}">
                  <a16:creationId xmlns:a16="http://schemas.microsoft.com/office/drawing/2014/main" id="{8BBDEE6B-0093-48F6-FDF1-01B8876777E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a:extLst>
              <a:ext uri="{FF2B5EF4-FFF2-40B4-BE49-F238E27FC236}">
                <a16:creationId xmlns:a16="http://schemas.microsoft.com/office/drawing/2014/main" id="{461C14A2-3542-D444-BF9A-7F5FB029C7E7}"/>
              </a:ext>
            </a:extLst>
          </p:cNvPr>
          <p:cNvGrpSpPr/>
          <p:nvPr/>
        </p:nvGrpSpPr>
        <p:grpSpPr>
          <a:xfrm>
            <a:off x="5984209" y="5298878"/>
            <a:ext cx="2603451" cy="411140"/>
            <a:chOff x="767112" y="2825909"/>
            <a:chExt cx="3138926" cy="411140"/>
          </a:xfrm>
        </p:grpSpPr>
        <p:sp>
          <p:nvSpPr>
            <p:cNvPr id="65" name="TextBox 64">
              <a:extLst>
                <a:ext uri="{FF2B5EF4-FFF2-40B4-BE49-F238E27FC236}">
                  <a16:creationId xmlns:a16="http://schemas.microsoft.com/office/drawing/2014/main" id="{B8B9D476-147C-B76D-67DF-10730B9AD644}"/>
                </a:ext>
                <a:ext uri="{C183D7F6-B498-43B3-948B-1728B52AA6E4}">
                  <adec:decorative xmlns:adec="http://schemas.microsoft.com/office/drawing/2017/decorative" val="0"/>
                </a:ext>
              </a:extLst>
            </p:cNvPr>
            <p:cNvSpPr txBox="1"/>
            <p:nvPr/>
          </p:nvSpPr>
          <p:spPr>
            <a:xfrm>
              <a:off x="1124977" y="2929272"/>
              <a:ext cx="278106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lang="en-US" sz="900" noProof="0" dirty="0">
                  <a:solidFill>
                    <a:srgbClr val="0078D4"/>
                  </a:solidFill>
                  <a:latin typeface="Segoe UI Semibold"/>
                </a:rPr>
                <a:t>+ Connection to Maintenance system</a:t>
              </a:r>
            </a:p>
          </p:txBody>
        </p:sp>
        <p:pic>
          <p:nvPicPr>
            <p:cNvPr id="66" name="Picture 2" descr="Copilot Studio Generative AI pricing - Power Platform Community">
              <a:extLst>
                <a:ext uri="{FF2B5EF4-FFF2-40B4-BE49-F238E27FC236}">
                  <a16:creationId xmlns:a16="http://schemas.microsoft.com/office/drawing/2014/main" id="{D5ACCB81-B80C-73E0-5B42-CD4F2472779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66">
            <a:extLst>
              <a:ext uri="{FF2B5EF4-FFF2-40B4-BE49-F238E27FC236}">
                <a16:creationId xmlns:a16="http://schemas.microsoft.com/office/drawing/2014/main" id="{C0DD6254-E76B-593C-C9E3-680D503CD8E7}"/>
              </a:ext>
            </a:extLst>
          </p:cNvPr>
          <p:cNvGrpSpPr/>
          <p:nvPr/>
        </p:nvGrpSpPr>
        <p:grpSpPr>
          <a:xfrm>
            <a:off x="2520569" y="5298219"/>
            <a:ext cx="2603451" cy="411140"/>
            <a:chOff x="767112" y="2825909"/>
            <a:chExt cx="3138926" cy="411140"/>
          </a:xfrm>
        </p:grpSpPr>
        <p:sp>
          <p:nvSpPr>
            <p:cNvPr id="68" name="TextBox 67">
              <a:extLst>
                <a:ext uri="{FF2B5EF4-FFF2-40B4-BE49-F238E27FC236}">
                  <a16:creationId xmlns:a16="http://schemas.microsoft.com/office/drawing/2014/main" id="{FB914117-C133-E052-0609-F49A83DE34FD}"/>
                </a:ext>
                <a:ext uri="{C183D7F6-B498-43B3-948B-1728B52AA6E4}">
                  <adec:decorative xmlns:adec="http://schemas.microsoft.com/office/drawing/2017/decorative" val="0"/>
                </a:ext>
              </a:extLst>
            </p:cNvPr>
            <p:cNvSpPr txBox="1"/>
            <p:nvPr/>
          </p:nvSpPr>
          <p:spPr>
            <a:xfrm>
              <a:off x="1124977" y="2929272"/>
              <a:ext cx="278106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lang="en-US" sz="900" noProof="0" dirty="0">
                  <a:solidFill>
                    <a:srgbClr val="0078D4"/>
                  </a:solidFill>
                  <a:latin typeface="Segoe UI Semibold"/>
                </a:rPr>
                <a:t>+ Connection to Maintenance system</a:t>
              </a:r>
            </a:p>
          </p:txBody>
        </p:sp>
        <p:pic>
          <p:nvPicPr>
            <p:cNvPr id="69" name="Picture 2" descr="Copilot Studio Generative AI pricing - Power Platform Community">
              <a:extLst>
                <a:ext uri="{FF2B5EF4-FFF2-40B4-BE49-F238E27FC236}">
                  <a16:creationId xmlns:a16="http://schemas.microsoft.com/office/drawing/2014/main" id="{95223256-0E6E-0A23-4E2B-C90A96F90BE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70" name="Picture 69">
            <a:extLst>
              <a:ext uri="{FF2B5EF4-FFF2-40B4-BE49-F238E27FC236}">
                <a16:creationId xmlns:a16="http://schemas.microsoft.com/office/drawing/2014/main" id="{EA000E88-032A-1659-1F9E-7A4EC66418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Tree>
    <p:extLst>
      <p:ext uri="{BB962C8B-B14F-4D97-AF65-F5344CB8AC3E}">
        <p14:creationId xmlns:p14="http://schemas.microsoft.com/office/powerpoint/2010/main" val="212937167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A0B72E9F-248C-4A01-89E1-C33C8422E72D}">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purl.org/dc/terms/"/>
    <ds:schemaRef ds:uri="http://schemas.microsoft.com/office/infopath/2007/PartnerControls"/>
    <ds:schemaRef ds:uri="http://purl.org/dc/dcmitype/"/>
    <ds:schemaRef ds:uri="http://schemas.microsoft.com/office/2006/documentManagement/types"/>
    <ds:schemaRef ds:uri="c12c9beb-9115-4dd4-b4b0-98592a7680e2"/>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Widescreen</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Assisted alarm investigation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2024-11-11T03:01:27Z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