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3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sv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hyperlink" Target="https://support.microsoft.com/en-us/topic/overview-of-microsoft-365-chat-preview-5b00a52d-7296-48ee-b938-b95b7209f737" TargetMode="External"/><Relationship Id="rId11" Type="http://schemas.openxmlformats.org/officeDocument/2006/relationships/image" Target="../media/image15.png"/><Relationship Id="rId5" Type="http://schemas.openxmlformats.org/officeDocument/2006/relationships/image" Target="../media/image10.sv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D5173-0922-76A0-A092-1800F5998577}"/>
              </a:ext>
            </a:extLst>
          </p:cNvPr>
          <p:cNvSpPr>
            <a:spLocks noGrp="1"/>
          </p:cNvSpPr>
          <p:nvPr>
            <p:ph type="title"/>
          </p:nvPr>
        </p:nvSpPr>
        <p:spPr>
          <a:xfrm>
            <a:off x="584200" y="387766"/>
            <a:ext cx="5672544" cy="263149"/>
          </a:xfrm>
        </p:spPr>
        <p:txBody>
          <a:bodyPr/>
          <a:lstStyle/>
          <a:p>
            <a:r>
              <a:rPr lang="en-US"/>
              <a:t>Accelerate health and safety inspections</a:t>
            </a:r>
          </a:p>
        </p:txBody>
      </p:sp>
      <p:sp>
        <p:nvSpPr>
          <p:cNvPr id="3" name="Text Placeholder 2">
            <a:extLst>
              <a:ext uri="{FF2B5EF4-FFF2-40B4-BE49-F238E27FC236}">
                <a16:creationId xmlns:a16="http://schemas.microsoft.com/office/drawing/2014/main" id="{06B37AE4-FD5D-41D4-CDEA-AD2444ADF392}"/>
              </a:ext>
            </a:extLst>
          </p:cNvPr>
          <p:cNvSpPr>
            <a:spLocks noGrp="1"/>
          </p:cNvSpPr>
          <p:nvPr>
            <p:ph type="body" sz="quarter" idx="11"/>
          </p:nvPr>
        </p:nvSpPr>
        <p:spPr/>
        <p:txBody>
          <a:bodyPr/>
          <a:lstStyle/>
          <a:p>
            <a:r>
              <a:rPr lang="en-US"/>
              <a:t>1. Analyze new safety rules</a:t>
            </a:r>
          </a:p>
        </p:txBody>
      </p:sp>
      <p:sp>
        <p:nvSpPr>
          <p:cNvPr id="4" name="Text Placeholder 3">
            <a:extLst>
              <a:ext uri="{FF2B5EF4-FFF2-40B4-BE49-F238E27FC236}">
                <a16:creationId xmlns:a16="http://schemas.microsoft.com/office/drawing/2014/main" id="{85D3416E-AD42-8DC6-0231-218285507A7B}"/>
              </a:ext>
            </a:extLst>
          </p:cNvPr>
          <p:cNvSpPr>
            <a:spLocks noGrp="1"/>
          </p:cNvSpPr>
          <p:nvPr>
            <p:ph type="body" sz="quarter" idx="12"/>
          </p:nvPr>
        </p:nvSpPr>
        <p:spPr/>
        <p:txBody>
          <a:bodyPr/>
          <a:lstStyle/>
          <a:p>
            <a:r>
              <a:rPr lang="en-US"/>
              <a:t>6. Draft an urgent email</a:t>
            </a:r>
          </a:p>
        </p:txBody>
      </p:sp>
      <p:sp>
        <p:nvSpPr>
          <p:cNvPr id="5" name="Text Placeholder 4">
            <a:extLst>
              <a:ext uri="{FF2B5EF4-FFF2-40B4-BE49-F238E27FC236}">
                <a16:creationId xmlns:a16="http://schemas.microsoft.com/office/drawing/2014/main" id="{B973A7B2-811B-1638-A71E-B73EDD15506B}"/>
              </a:ext>
            </a:extLst>
          </p:cNvPr>
          <p:cNvSpPr>
            <a:spLocks noGrp="1"/>
          </p:cNvSpPr>
          <p:nvPr>
            <p:ph type="body" sz="quarter" idx="13"/>
          </p:nvPr>
        </p:nvSpPr>
        <p:spPr/>
        <p:txBody>
          <a:bodyPr/>
          <a:lstStyle/>
          <a:p>
            <a:r>
              <a:rPr lang="en-US"/>
              <a:t>2. Prepare the checklist</a:t>
            </a:r>
          </a:p>
        </p:txBody>
      </p:sp>
      <p:sp>
        <p:nvSpPr>
          <p:cNvPr id="6" name="Text Placeholder 5">
            <a:extLst>
              <a:ext uri="{FF2B5EF4-FFF2-40B4-BE49-F238E27FC236}">
                <a16:creationId xmlns:a16="http://schemas.microsoft.com/office/drawing/2014/main" id="{19551E4F-3DD4-6CF4-5D97-F2A214268527}"/>
              </a:ext>
            </a:extLst>
          </p:cNvPr>
          <p:cNvSpPr>
            <a:spLocks noGrp="1"/>
          </p:cNvSpPr>
          <p:nvPr>
            <p:ph type="body" sz="quarter" idx="14"/>
          </p:nvPr>
        </p:nvSpPr>
        <p:spPr/>
        <p:txBody>
          <a:bodyPr/>
          <a:lstStyle/>
          <a:p>
            <a:r>
              <a:rPr lang="en-US"/>
              <a:t>5. Create a safety violations report</a:t>
            </a:r>
          </a:p>
        </p:txBody>
      </p:sp>
      <p:sp>
        <p:nvSpPr>
          <p:cNvPr id="7" name="Text Placeholder 6">
            <a:extLst>
              <a:ext uri="{FF2B5EF4-FFF2-40B4-BE49-F238E27FC236}">
                <a16:creationId xmlns:a16="http://schemas.microsoft.com/office/drawing/2014/main" id="{77F45229-3A76-0D24-4C13-62771AD47496}"/>
              </a:ext>
            </a:extLst>
          </p:cNvPr>
          <p:cNvSpPr>
            <a:spLocks noGrp="1"/>
          </p:cNvSpPr>
          <p:nvPr>
            <p:ph type="body" sz="quarter" idx="15"/>
          </p:nvPr>
        </p:nvSpPr>
        <p:spPr/>
        <p:txBody>
          <a:bodyPr/>
          <a:lstStyle/>
          <a:p>
            <a:r>
              <a:rPr lang="en-US"/>
              <a:t>3. H&amp;S risks detection</a:t>
            </a:r>
          </a:p>
        </p:txBody>
      </p:sp>
      <p:sp>
        <p:nvSpPr>
          <p:cNvPr id="8" name="Text Placeholder 7">
            <a:extLst>
              <a:ext uri="{FF2B5EF4-FFF2-40B4-BE49-F238E27FC236}">
                <a16:creationId xmlns:a16="http://schemas.microsoft.com/office/drawing/2014/main" id="{D3612BEB-DCA4-6A28-56AC-D5718777FDF7}"/>
              </a:ext>
            </a:extLst>
          </p:cNvPr>
          <p:cNvSpPr>
            <a:spLocks noGrp="1"/>
          </p:cNvSpPr>
          <p:nvPr>
            <p:ph type="body" sz="quarter" idx="16"/>
          </p:nvPr>
        </p:nvSpPr>
        <p:spPr/>
        <p:txBody>
          <a:bodyPr/>
          <a:lstStyle/>
          <a:p>
            <a:r>
              <a:rPr lang="en-US"/>
              <a:t>4. Review contractor’s H&amp;S safety plan </a:t>
            </a:r>
          </a:p>
        </p:txBody>
      </p:sp>
      <p:sp>
        <p:nvSpPr>
          <p:cNvPr id="9" name="Text Placeholder 8">
            <a:extLst>
              <a:ext uri="{FF2B5EF4-FFF2-40B4-BE49-F238E27FC236}">
                <a16:creationId xmlns:a16="http://schemas.microsoft.com/office/drawing/2014/main" id="{8889AE1D-DBFE-A4CF-425F-4FDB92823F23}"/>
              </a:ext>
            </a:extLst>
          </p:cNvPr>
          <p:cNvSpPr>
            <a:spLocks noGrp="1"/>
          </p:cNvSpPr>
          <p:nvPr>
            <p:ph type="body" sz="quarter" idx="17"/>
          </p:nvPr>
        </p:nvSpPr>
        <p:spPr>
          <a:xfrm>
            <a:off x="6519224" y="521099"/>
            <a:ext cx="3599821" cy="169277"/>
          </a:xfrm>
        </p:spPr>
        <p:txBody>
          <a:bodyPr/>
          <a:lstStyle/>
          <a:p>
            <a:r>
              <a:rPr lang="en-US"/>
              <a:t>Microsoft 365 Copilot </a:t>
            </a:r>
          </a:p>
        </p:txBody>
      </p:sp>
      <p:sp>
        <p:nvSpPr>
          <p:cNvPr id="10" name="Text Placeholder 9">
            <a:extLst>
              <a:ext uri="{FF2B5EF4-FFF2-40B4-BE49-F238E27FC236}">
                <a16:creationId xmlns:a16="http://schemas.microsoft.com/office/drawing/2014/main" id="{CC0E2437-81E2-384E-1C0A-3A71FCA48FD2}"/>
              </a:ext>
            </a:extLst>
          </p:cNvPr>
          <p:cNvSpPr>
            <a:spLocks noGrp="1"/>
          </p:cNvSpPr>
          <p:nvPr>
            <p:ph type="body" sz="quarter" idx="18"/>
          </p:nvPr>
        </p:nvSpPr>
        <p:spPr>
          <a:xfrm>
            <a:off x="584200" y="2032188"/>
            <a:ext cx="2808000" cy="748444"/>
          </a:xfrm>
        </p:spPr>
        <p:txBody>
          <a:bodyPr>
            <a:normAutofit lnSpcReduction="10000"/>
          </a:bodyPr>
          <a:lstStyle/>
          <a:p>
            <a:r>
              <a:rPr lang="en-US"/>
              <a:t>There is a new local safety regulation, and the inspector asks Copilot to summarize the document. The inspector asks questions to Copilot to better understand how the new regulation will impact safety inspections on worksites.</a:t>
            </a:r>
          </a:p>
        </p:txBody>
      </p:sp>
      <p:sp>
        <p:nvSpPr>
          <p:cNvPr id="11" name="Text Placeholder 10">
            <a:extLst>
              <a:ext uri="{FF2B5EF4-FFF2-40B4-BE49-F238E27FC236}">
                <a16:creationId xmlns:a16="http://schemas.microsoft.com/office/drawing/2014/main" id="{2017A269-FADE-D5AB-B32B-BFEE4A9C9D1F}"/>
              </a:ext>
            </a:extLst>
          </p:cNvPr>
          <p:cNvSpPr>
            <a:spLocks noGrp="1"/>
          </p:cNvSpPr>
          <p:nvPr>
            <p:ph type="body" sz="quarter" idx="19"/>
          </p:nvPr>
        </p:nvSpPr>
        <p:spPr/>
        <p:txBody>
          <a:bodyPr>
            <a:normAutofit/>
          </a:bodyPr>
          <a:lstStyle/>
          <a:p>
            <a:r>
              <a:rPr lang="en-US"/>
              <a:t>The inspector asks Copilot in Forms to update the existing safety checklist with new steps and checks to be compliant with new regulation.</a:t>
            </a:r>
          </a:p>
          <a:p>
            <a:endParaRPr lang="en-US"/>
          </a:p>
        </p:txBody>
      </p:sp>
      <p:sp>
        <p:nvSpPr>
          <p:cNvPr id="12" name="Text Placeholder 11">
            <a:extLst>
              <a:ext uri="{FF2B5EF4-FFF2-40B4-BE49-F238E27FC236}">
                <a16:creationId xmlns:a16="http://schemas.microsoft.com/office/drawing/2014/main" id="{2055D5F8-087B-98A5-F5BB-3DF543213D58}"/>
              </a:ext>
            </a:extLst>
          </p:cNvPr>
          <p:cNvSpPr>
            <a:spLocks noGrp="1"/>
          </p:cNvSpPr>
          <p:nvPr>
            <p:ph type="body" sz="quarter" idx="20"/>
          </p:nvPr>
        </p:nvSpPr>
        <p:spPr>
          <a:xfrm>
            <a:off x="7511481" y="1981438"/>
            <a:ext cx="2808000" cy="1009565"/>
          </a:xfrm>
        </p:spPr>
        <p:txBody>
          <a:bodyPr>
            <a:normAutofit fontScale="92500"/>
          </a:bodyPr>
          <a:lstStyle/>
          <a:p>
            <a:r>
              <a:rPr lang="en-US"/>
              <a:t>On a worksite for building a new portion of the Energy Critical Infrastructure (e.g., electrical lines or pipelines etc..), the inspector takes a picture of workers performing activities in proximity to high voltage equipment. The inspector asks Copilot to describe the picture for anything dangerous and include the picture and generated comments into the checklist.</a:t>
            </a:r>
          </a:p>
        </p:txBody>
      </p:sp>
      <p:sp>
        <p:nvSpPr>
          <p:cNvPr id="13" name="Text Placeholder 12">
            <a:extLst>
              <a:ext uri="{FF2B5EF4-FFF2-40B4-BE49-F238E27FC236}">
                <a16:creationId xmlns:a16="http://schemas.microsoft.com/office/drawing/2014/main" id="{B9ED8AE0-7DCD-920C-19D9-96867089F473}"/>
              </a:ext>
            </a:extLst>
          </p:cNvPr>
          <p:cNvSpPr>
            <a:spLocks noGrp="1"/>
          </p:cNvSpPr>
          <p:nvPr>
            <p:ph type="body" sz="quarter" idx="21"/>
          </p:nvPr>
        </p:nvSpPr>
        <p:spPr/>
        <p:txBody>
          <a:bodyPr/>
          <a:lstStyle/>
          <a:p>
            <a:r>
              <a:rPr lang="en-US"/>
              <a:t>Benefit: </a:t>
            </a:r>
            <a:r>
              <a:rPr lang="en-US" b="1"/>
              <a:t>Quickly get up to speed with new regulations </a:t>
            </a:r>
            <a:r>
              <a:rPr lang="en-US"/>
              <a:t>and ask Copilot the impact </a:t>
            </a:r>
          </a:p>
        </p:txBody>
      </p:sp>
      <p:sp>
        <p:nvSpPr>
          <p:cNvPr id="14" name="Text Placeholder 13">
            <a:extLst>
              <a:ext uri="{FF2B5EF4-FFF2-40B4-BE49-F238E27FC236}">
                <a16:creationId xmlns:a16="http://schemas.microsoft.com/office/drawing/2014/main" id="{60823570-9C33-D0C0-1F42-B145B8F71FE8}"/>
              </a:ext>
            </a:extLst>
          </p:cNvPr>
          <p:cNvSpPr>
            <a:spLocks noGrp="1"/>
          </p:cNvSpPr>
          <p:nvPr>
            <p:ph type="body" sz="quarter" idx="22"/>
          </p:nvPr>
        </p:nvSpPr>
        <p:spPr>
          <a:xfrm>
            <a:off x="584200" y="5710626"/>
            <a:ext cx="2808000" cy="626701"/>
          </a:xfrm>
        </p:spPr>
        <p:txBody>
          <a:bodyPr/>
          <a:lstStyle/>
          <a:p>
            <a:r>
              <a:rPr lang="en-US"/>
              <a:t>Benefit: </a:t>
            </a:r>
            <a:r>
              <a:rPr lang="en-US" b="1"/>
              <a:t>Draft emails and schedule meetings </a:t>
            </a:r>
            <a:r>
              <a:rPr lang="en-US"/>
              <a:t>for relevant stakeholders with appropriate information and tone for audience.</a:t>
            </a:r>
          </a:p>
        </p:txBody>
      </p:sp>
      <p:sp>
        <p:nvSpPr>
          <p:cNvPr id="15" name="Text Placeholder 14">
            <a:extLst>
              <a:ext uri="{FF2B5EF4-FFF2-40B4-BE49-F238E27FC236}">
                <a16:creationId xmlns:a16="http://schemas.microsoft.com/office/drawing/2014/main" id="{621F9264-1C1C-0FB1-C916-A67C1FFBF1DB}"/>
              </a:ext>
            </a:extLst>
          </p:cNvPr>
          <p:cNvSpPr>
            <a:spLocks noGrp="1"/>
          </p:cNvSpPr>
          <p:nvPr>
            <p:ph type="body" sz="quarter" idx="23"/>
          </p:nvPr>
        </p:nvSpPr>
        <p:spPr/>
        <p:txBody>
          <a:bodyPr>
            <a:normAutofit/>
          </a:bodyPr>
          <a:lstStyle/>
          <a:p>
            <a:r>
              <a:rPr lang="en-US"/>
              <a:t>Benefit: </a:t>
            </a:r>
            <a:r>
              <a:rPr lang="en-US" b="1"/>
              <a:t>Quickly modify an existing checklist</a:t>
            </a:r>
          </a:p>
        </p:txBody>
      </p:sp>
      <p:sp>
        <p:nvSpPr>
          <p:cNvPr id="16" name="Text Placeholder 15">
            <a:extLst>
              <a:ext uri="{FF2B5EF4-FFF2-40B4-BE49-F238E27FC236}">
                <a16:creationId xmlns:a16="http://schemas.microsoft.com/office/drawing/2014/main" id="{0A477AF5-37B5-AFD3-4B0C-BA0443F67247}"/>
              </a:ext>
            </a:extLst>
          </p:cNvPr>
          <p:cNvSpPr>
            <a:spLocks noGrp="1"/>
          </p:cNvSpPr>
          <p:nvPr>
            <p:ph type="body" sz="quarter" idx="24"/>
          </p:nvPr>
        </p:nvSpPr>
        <p:spPr/>
        <p:txBody>
          <a:bodyPr/>
          <a:lstStyle/>
          <a:p>
            <a:r>
              <a:rPr lang="en-US"/>
              <a:t>Benefit: </a:t>
            </a:r>
            <a:r>
              <a:rPr lang="en-US" b="1"/>
              <a:t>Retrieve relevant documents,</a:t>
            </a:r>
            <a:r>
              <a:rPr lang="en-US"/>
              <a:t> notes and emails faster and </a:t>
            </a:r>
            <a:r>
              <a:rPr lang="en-US" b="1"/>
              <a:t>quickly generate a report</a:t>
            </a:r>
          </a:p>
        </p:txBody>
      </p:sp>
      <p:sp>
        <p:nvSpPr>
          <p:cNvPr id="17" name="Text Placeholder 16">
            <a:extLst>
              <a:ext uri="{FF2B5EF4-FFF2-40B4-BE49-F238E27FC236}">
                <a16:creationId xmlns:a16="http://schemas.microsoft.com/office/drawing/2014/main" id="{6C557A89-17CD-CAD1-7477-FE4B7B6903A6}"/>
              </a:ext>
            </a:extLst>
          </p:cNvPr>
          <p:cNvSpPr>
            <a:spLocks noGrp="1"/>
          </p:cNvSpPr>
          <p:nvPr>
            <p:ph type="body" sz="quarter" idx="25"/>
          </p:nvPr>
        </p:nvSpPr>
        <p:spPr/>
        <p:txBody>
          <a:bodyPr/>
          <a:lstStyle/>
          <a:p>
            <a:r>
              <a:rPr lang="en-US"/>
              <a:t>Benefit: Using Copilot multi-modality, ask to </a:t>
            </a:r>
            <a:r>
              <a:rPr lang="en-US" b="1"/>
              <a:t>analyze pictures to identify workers at risks</a:t>
            </a:r>
          </a:p>
          <a:p>
            <a:endParaRPr lang="en-US"/>
          </a:p>
        </p:txBody>
      </p:sp>
      <p:sp>
        <p:nvSpPr>
          <p:cNvPr id="18" name="Text Placeholder 17">
            <a:extLst>
              <a:ext uri="{FF2B5EF4-FFF2-40B4-BE49-F238E27FC236}">
                <a16:creationId xmlns:a16="http://schemas.microsoft.com/office/drawing/2014/main" id="{9932EAA0-0E60-0A35-4FA3-20654DBF42FF}"/>
              </a:ext>
            </a:extLst>
          </p:cNvPr>
          <p:cNvSpPr>
            <a:spLocks noGrp="1"/>
          </p:cNvSpPr>
          <p:nvPr>
            <p:ph type="body" sz="quarter" idx="26"/>
          </p:nvPr>
        </p:nvSpPr>
        <p:spPr>
          <a:xfrm>
            <a:off x="7511480" y="5730226"/>
            <a:ext cx="2808000" cy="626701"/>
          </a:xfrm>
        </p:spPr>
        <p:txBody>
          <a:bodyPr/>
          <a:lstStyle/>
          <a:p>
            <a:r>
              <a:rPr lang="en-US"/>
              <a:t>Benefit: </a:t>
            </a:r>
            <a:r>
              <a:rPr lang="en-US" b="1"/>
              <a:t>Save time reviewing </a:t>
            </a:r>
            <a:r>
              <a:rPr lang="en-US"/>
              <a:t>long Scope of Work documents asking Copilot to pull out the essential information</a:t>
            </a:r>
          </a:p>
        </p:txBody>
      </p:sp>
      <p:sp>
        <p:nvSpPr>
          <p:cNvPr id="19" name="Text Placeholder 18">
            <a:extLst>
              <a:ext uri="{FF2B5EF4-FFF2-40B4-BE49-F238E27FC236}">
                <a16:creationId xmlns:a16="http://schemas.microsoft.com/office/drawing/2014/main" id="{1F79100E-C599-7DA9-33B0-06CB8B9BD525}"/>
              </a:ext>
            </a:extLst>
          </p:cNvPr>
          <p:cNvSpPr>
            <a:spLocks noGrp="1"/>
          </p:cNvSpPr>
          <p:nvPr>
            <p:ph type="body" sz="quarter" idx="27"/>
          </p:nvPr>
        </p:nvSpPr>
        <p:spPr>
          <a:xfrm>
            <a:off x="584200" y="4488366"/>
            <a:ext cx="2808000" cy="807176"/>
          </a:xfrm>
        </p:spPr>
        <p:txBody>
          <a:bodyPr>
            <a:normAutofit/>
          </a:bodyPr>
          <a:lstStyle/>
          <a:p>
            <a:r>
              <a:rPr lang="en-US"/>
              <a:t>Given the severity of the safety violations, the inspector asks Copilot to draft an urgent message to the head of H&amp;S and asks Copilot to create a bullet items list with all violations found during the worksite inspection.</a:t>
            </a:r>
          </a:p>
        </p:txBody>
      </p:sp>
      <p:sp>
        <p:nvSpPr>
          <p:cNvPr id="20" name="Text Placeholder 19">
            <a:extLst>
              <a:ext uri="{FF2B5EF4-FFF2-40B4-BE49-F238E27FC236}">
                <a16:creationId xmlns:a16="http://schemas.microsoft.com/office/drawing/2014/main" id="{C5F98FE3-9798-A791-1CB9-3A8C998F731E}"/>
              </a:ext>
            </a:extLst>
          </p:cNvPr>
          <p:cNvSpPr>
            <a:spLocks noGrp="1"/>
          </p:cNvSpPr>
          <p:nvPr>
            <p:ph type="body" sz="quarter" idx="28"/>
          </p:nvPr>
        </p:nvSpPr>
        <p:spPr/>
        <p:txBody>
          <a:bodyPr/>
          <a:lstStyle/>
          <a:p>
            <a:r>
              <a:rPr lang="en-US"/>
              <a:t>Using the checklist, notes, scope of work, and pictures taken, the inspector asks Copilot to provide summaries of safety violations on the site and generate a draft safety violations report.</a:t>
            </a:r>
          </a:p>
        </p:txBody>
      </p:sp>
      <p:sp>
        <p:nvSpPr>
          <p:cNvPr id="21" name="Text Placeholder 20">
            <a:extLst>
              <a:ext uri="{FF2B5EF4-FFF2-40B4-BE49-F238E27FC236}">
                <a16:creationId xmlns:a16="http://schemas.microsoft.com/office/drawing/2014/main" id="{9A372343-0F14-DFEC-2F74-30A00373D0F1}"/>
              </a:ext>
            </a:extLst>
          </p:cNvPr>
          <p:cNvSpPr>
            <a:spLocks noGrp="1"/>
          </p:cNvSpPr>
          <p:nvPr>
            <p:ph type="body" sz="quarter" idx="29"/>
          </p:nvPr>
        </p:nvSpPr>
        <p:spPr>
          <a:xfrm>
            <a:off x="7511481" y="4434560"/>
            <a:ext cx="2808000" cy="988017"/>
          </a:xfrm>
        </p:spPr>
        <p:txBody>
          <a:bodyPr>
            <a:normAutofit lnSpcReduction="10000"/>
          </a:bodyPr>
          <a:lstStyle/>
          <a:p>
            <a:r>
              <a:rPr lang="en-US"/>
              <a:t>Workers on site belong to an external contractor. The inspector asks Copilot to retrieve information about the contractor and the Project Health &amp; Safety Plan for the worksite being executed. Using this data, the inspector asks Copilot to summarize the Scope of Work to ensure compliance and identify potential safety violations.</a:t>
            </a:r>
          </a:p>
          <a:p>
            <a:endParaRPr lang="en-US">
              <a:highlight>
                <a:srgbClr val="FFFF00"/>
              </a:highlight>
            </a:endParaRPr>
          </a:p>
        </p:txBody>
      </p:sp>
      <p:sp>
        <p:nvSpPr>
          <p:cNvPr id="22" name="Text Placeholder 21">
            <a:extLst>
              <a:ext uri="{FF2B5EF4-FFF2-40B4-BE49-F238E27FC236}">
                <a16:creationId xmlns:a16="http://schemas.microsoft.com/office/drawing/2014/main" id="{E661DEAB-DD0F-6D2C-42DE-FBEFB13D2FFF}"/>
              </a:ext>
            </a:extLst>
          </p:cNvPr>
          <p:cNvSpPr>
            <a:spLocks noGrp="1"/>
          </p:cNvSpPr>
          <p:nvPr>
            <p:ph type="body" sz="quarter" idx="30"/>
          </p:nvPr>
        </p:nvSpPr>
        <p:spPr/>
        <p:txBody>
          <a:bodyPr/>
          <a:lstStyle/>
          <a:p>
            <a:r>
              <a:rPr lang="en-US"/>
              <a:t>Buy</a:t>
            </a:r>
          </a:p>
        </p:txBody>
      </p:sp>
      <p:sp>
        <p:nvSpPr>
          <p:cNvPr id="23" name="Text Placeholder 22">
            <a:extLst>
              <a:ext uri="{FF2B5EF4-FFF2-40B4-BE49-F238E27FC236}">
                <a16:creationId xmlns:a16="http://schemas.microsoft.com/office/drawing/2014/main" id="{BE221527-2AA7-248A-7E22-8C9D376E7F6F}"/>
              </a:ext>
            </a:extLst>
          </p:cNvPr>
          <p:cNvSpPr>
            <a:spLocks noGrp="1"/>
          </p:cNvSpPr>
          <p:nvPr>
            <p:ph type="body" sz="quarter" idx="38"/>
          </p:nvPr>
        </p:nvSpPr>
        <p:spPr>
          <a:solidFill>
            <a:srgbClr val="0078D4"/>
          </a:solidFill>
        </p:spPr>
        <p:txBody>
          <a:bodyPr/>
          <a:lstStyle/>
          <a:p>
            <a:endParaRPr lang="en-US"/>
          </a:p>
        </p:txBody>
      </p:sp>
      <p:sp>
        <p:nvSpPr>
          <p:cNvPr id="24" name="Text Placeholder 23">
            <a:extLst>
              <a:ext uri="{FF2B5EF4-FFF2-40B4-BE49-F238E27FC236}">
                <a16:creationId xmlns:a16="http://schemas.microsoft.com/office/drawing/2014/main" id="{FB356597-2566-412E-9062-4F45BB126C4C}"/>
              </a:ext>
            </a:extLst>
          </p:cNvPr>
          <p:cNvSpPr>
            <a:spLocks noGrp="1"/>
          </p:cNvSpPr>
          <p:nvPr>
            <p:ph type="body" sz="quarter" idx="39"/>
          </p:nvPr>
        </p:nvSpPr>
        <p:spPr>
          <a:solidFill>
            <a:srgbClr val="0078D4"/>
          </a:solidFill>
        </p:spPr>
        <p:txBody>
          <a:bodyPr/>
          <a:lstStyle/>
          <a:p>
            <a:endParaRPr lang="en-US"/>
          </a:p>
        </p:txBody>
      </p:sp>
      <p:sp>
        <p:nvSpPr>
          <p:cNvPr id="25" name="Text Placeholder 24">
            <a:extLst>
              <a:ext uri="{FF2B5EF4-FFF2-40B4-BE49-F238E27FC236}">
                <a16:creationId xmlns:a16="http://schemas.microsoft.com/office/drawing/2014/main" id="{4AC24486-D658-D08B-2150-FADD13F355F9}"/>
              </a:ext>
            </a:extLst>
          </p:cNvPr>
          <p:cNvSpPr>
            <a:spLocks noGrp="1"/>
          </p:cNvSpPr>
          <p:nvPr>
            <p:ph type="body" sz="quarter" idx="40"/>
          </p:nvPr>
        </p:nvSpPr>
        <p:spPr/>
        <p:txBody>
          <a:bodyPr/>
          <a:lstStyle/>
          <a:p>
            <a:endParaRPr lang="en-US"/>
          </a:p>
        </p:txBody>
      </p:sp>
      <p:sp>
        <p:nvSpPr>
          <p:cNvPr id="29" name="Rectangle: Rounded Corners 6">
            <a:extLst>
              <a:ext uri="{FF2B5EF4-FFF2-40B4-BE49-F238E27FC236}">
                <a16:creationId xmlns:a16="http://schemas.microsoft.com/office/drawing/2014/main" id="{FFB5FA9B-5A5E-A083-1B9F-8C8CCBB8E02C}"/>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30" name="Group 29">
            <a:extLst>
              <a:ext uri="{FF2B5EF4-FFF2-40B4-BE49-F238E27FC236}">
                <a16:creationId xmlns:a16="http://schemas.microsoft.com/office/drawing/2014/main" id="{AF285EB1-C3C6-811B-6D09-4A0569E4463C}"/>
              </a:ext>
            </a:extLst>
          </p:cNvPr>
          <p:cNvGrpSpPr/>
          <p:nvPr/>
        </p:nvGrpSpPr>
        <p:grpSpPr>
          <a:xfrm>
            <a:off x="1624328" y="1132756"/>
            <a:ext cx="1487320" cy="216000"/>
            <a:chOff x="1198144" y="862657"/>
            <a:chExt cx="1487320" cy="216000"/>
          </a:xfrm>
        </p:grpSpPr>
        <p:sp>
          <p:nvSpPr>
            <p:cNvPr id="31" name="Rectangle: Rounded Corners 6">
              <a:extLst>
                <a:ext uri="{FF2B5EF4-FFF2-40B4-BE49-F238E27FC236}">
                  <a16:creationId xmlns:a16="http://schemas.microsoft.com/office/drawing/2014/main" id="{0688B2DA-C55B-55EE-9E05-927BA30ED223}"/>
                </a:ext>
                <a:ext uri="{C183D7F6-B498-43B3-948B-1728B52AA6E4}">
                  <adec:decorative xmlns:adec="http://schemas.microsoft.com/office/drawing/2017/decorative" val="1"/>
                </a:ext>
              </a:extLst>
            </p:cNvPr>
            <p:cNvSpPr/>
            <p:nvPr/>
          </p:nvSpPr>
          <p:spPr bwMode="auto">
            <a:xfrm>
              <a:off x="1198144" y="862657"/>
              <a:ext cx="1487320"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lang="en-US" sz="900">
                  <a:solidFill>
                    <a:srgbClr val="0078D4"/>
                  </a:solidFill>
                  <a:latin typeface="Segoe UI Semibold"/>
                  <a:cs typeface="Segoe UI Semibold"/>
                </a:rPr>
                <a:t>Safety &amp; compliance</a:t>
              </a:r>
              <a:endParaRPr lang="en-US" sz="900" b="0" i="0" u="none" strike="noStrike" kern="1200" cap="none" spc="0" normalizeH="0" baseline="0" noProof="0">
                <a:ln>
                  <a:noFill/>
                </a:ln>
                <a:solidFill>
                  <a:srgbClr val="0078D4"/>
                </a:solidFill>
                <a:effectLst/>
                <a:uLnTx/>
                <a:uFillTx/>
                <a:latin typeface="Segoe UI Semibold" panose="020B0702040204020203" pitchFamily="34" charset="0"/>
                <a:cs typeface="Segoe UI Semibold" panose="020B0702040204020203" pitchFamily="34" charset="0"/>
              </a:endParaRPr>
            </a:p>
          </p:txBody>
        </p:sp>
        <p:pic>
          <p:nvPicPr>
            <p:cNvPr id="32" name="Graphic 31">
              <a:extLst>
                <a:ext uri="{FF2B5EF4-FFF2-40B4-BE49-F238E27FC236}">
                  <a16:creationId xmlns:a16="http://schemas.microsoft.com/office/drawing/2014/main" id="{5D5327F6-FAFF-5D42-C05F-7646DAA0A8D8}"/>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sp>
        <p:nvSpPr>
          <p:cNvPr id="33" name="Rectangle: Rounded Corners 6">
            <a:extLst>
              <a:ext uri="{FF2B5EF4-FFF2-40B4-BE49-F238E27FC236}">
                <a16:creationId xmlns:a16="http://schemas.microsoft.com/office/drawing/2014/main" id="{4D513AAA-214E-7C48-4A13-B3A109FB981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4" name="Group 33">
            <a:extLst>
              <a:ext uri="{FF2B5EF4-FFF2-40B4-BE49-F238E27FC236}">
                <a16:creationId xmlns:a16="http://schemas.microsoft.com/office/drawing/2014/main" id="{35C2BD1E-ACAE-CA00-1CB7-6CB7EFF1B764}"/>
              </a:ext>
            </a:extLst>
          </p:cNvPr>
          <p:cNvGrpSpPr/>
          <p:nvPr/>
        </p:nvGrpSpPr>
        <p:grpSpPr>
          <a:xfrm>
            <a:off x="7523373" y="1127774"/>
            <a:ext cx="1260000" cy="216000"/>
            <a:chOff x="1194743" y="1140160"/>
            <a:chExt cx="1260000" cy="216000"/>
          </a:xfrm>
        </p:grpSpPr>
        <p:sp>
          <p:nvSpPr>
            <p:cNvPr id="35" name="Rectangle: Rounded Corners 6">
              <a:extLst>
                <a:ext uri="{FF2B5EF4-FFF2-40B4-BE49-F238E27FC236}">
                  <a16:creationId xmlns:a16="http://schemas.microsoft.com/office/drawing/2014/main" id="{3F38BD3C-4C19-252C-8F4A-908002569658}"/>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36" name="Graphic 35">
              <a:extLst>
                <a:ext uri="{FF2B5EF4-FFF2-40B4-BE49-F238E27FC236}">
                  <a16:creationId xmlns:a16="http://schemas.microsoft.com/office/drawing/2014/main" id="{B5727A82-2E59-2567-913C-9618BD5871A0}"/>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37" name="Group 36">
            <a:extLst>
              <a:ext uri="{FF2B5EF4-FFF2-40B4-BE49-F238E27FC236}">
                <a16:creationId xmlns:a16="http://schemas.microsoft.com/office/drawing/2014/main" id="{E83FFE6F-B020-0770-00F8-BF013BA0FA5A}"/>
              </a:ext>
            </a:extLst>
          </p:cNvPr>
          <p:cNvGrpSpPr/>
          <p:nvPr/>
        </p:nvGrpSpPr>
        <p:grpSpPr>
          <a:xfrm>
            <a:off x="8868697" y="1127774"/>
            <a:ext cx="1450784" cy="216000"/>
            <a:chOff x="1194743" y="1140160"/>
            <a:chExt cx="1450784" cy="216000"/>
          </a:xfrm>
        </p:grpSpPr>
        <p:sp>
          <p:nvSpPr>
            <p:cNvPr id="38" name="Rectangle: Rounded Corners 6">
              <a:extLst>
                <a:ext uri="{FF2B5EF4-FFF2-40B4-BE49-F238E27FC236}">
                  <a16:creationId xmlns:a16="http://schemas.microsoft.com/office/drawing/2014/main" id="{3B4E722D-18A1-71D8-E24F-0F35370C125C}"/>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lang="en-US" sz="900">
                  <a:solidFill>
                    <a:srgbClr val="8661C5"/>
                  </a:solidFill>
                  <a:latin typeface="Segoe UI Semibold" panose="020B0702040204020203" pitchFamily="34" charset="0"/>
                  <a:cs typeface="Segoe UI Semibold" panose="020B0702040204020203" pitchFamily="34" charset="0"/>
                </a:rPr>
                <a:t>Reduce risks</a:t>
              </a:r>
              <a:endPar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endParaRPr>
            </a:p>
          </p:txBody>
        </p:sp>
        <p:pic>
          <p:nvPicPr>
            <p:cNvPr id="39" name="Graphic 38">
              <a:extLst>
                <a:ext uri="{FF2B5EF4-FFF2-40B4-BE49-F238E27FC236}">
                  <a16:creationId xmlns:a16="http://schemas.microsoft.com/office/drawing/2014/main" id="{0C35897D-E5A2-1A20-AF53-7A58AB0E3300}"/>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43" name="Group 42">
            <a:extLst>
              <a:ext uri="{FF2B5EF4-FFF2-40B4-BE49-F238E27FC236}">
                <a16:creationId xmlns:a16="http://schemas.microsoft.com/office/drawing/2014/main" id="{905F6CB7-67BE-F897-84F7-D8AB339CDC46}"/>
              </a:ext>
            </a:extLst>
          </p:cNvPr>
          <p:cNvGrpSpPr/>
          <p:nvPr/>
        </p:nvGrpSpPr>
        <p:grpSpPr>
          <a:xfrm>
            <a:off x="1449125" y="2902527"/>
            <a:ext cx="1078150" cy="360000"/>
            <a:chOff x="588263" y="1217924"/>
            <a:chExt cx="1078150" cy="360000"/>
          </a:xfrm>
        </p:grpSpPr>
        <p:pic>
          <p:nvPicPr>
            <p:cNvPr id="44" name="Picture 43" descr="Zip Co logo SVG free download, id: 101874 - Brandlogos.net">
              <a:hlinkClick r:id="rId6"/>
              <a:extLst>
                <a:ext uri="{FF2B5EF4-FFF2-40B4-BE49-F238E27FC236}">
                  <a16:creationId xmlns:a16="http://schemas.microsoft.com/office/drawing/2014/main" id="{13ADA9B9-96E6-1937-C1DC-5C72F983497A}"/>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45" name="TextBox 44">
              <a:extLst>
                <a:ext uri="{FF2B5EF4-FFF2-40B4-BE49-F238E27FC236}">
                  <a16:creationId xmlns:a16="http://schemas.microsoft.com/office/drawing/2014/main" id="{F28FF9D9-B193-51D4-6B49-6BE70A6F7CBD}"/>
                </a:ext>
                <a:ext uri="{C183D7F6-B498-43B3-948B-1728B52AA6E4}">
                  <adec:decorative xmlns:adec="http://schemas.microsoft.com/office/drawing/2017/decorative" val="0"/>
                </a:ext>
              </a:extLst>
            </p:cNvPr>
            <p:cNvSpPr txBox="1"/>
            <p:nvPr/>
          </p:nvSpPr>
          <p:spPr>
            <a:xfrm>
              <a:off x="1047213" y="1313286"/>
              <a:ext cx="619200" cy="169277"/>
            </a:xfrm>
            <a:prstGeom prst="rect">
              <a:avLst/>
            </a:prstGeom>
            <a:noFill/>
          </p:spPr>
          <p:txBody>
            <a:bodyPr wrap="square" lIns="0" tIns="0" rIns="0" bIns="0" rtlCol="0" anchor="ctr">
              <a:spAutoFit/>
            </a:bodyPr>
            <a:lstStyle/>
            <a:p>
              <a:pPr defTabSz="914367">
                <a:defRPr/>
              </a:pPr>
              <a:r>
                <a:rPr lang="en-US" sz="1100">
                  <a:solidFill>
                    <a:prstClr val="black"/>
                  </a:solidFill>
                  <a:latin typeface="Segoe UI Semibold"/>
                </a:rPr>
                <a:t>Copilot</a:t>
              </a:r>
              <a:r>
                <a:rPr lang="pl-PL" sz="1100" baseline="30000">
                  <a:solidFill>
                    <a:prstClr val="black"/>
                  </a:solidFill>
                  <a:latin typeface="Segoe UI Semibold"/>
                </a:rPr>
                <a:t>1</a:t>
              </a:r>
              <a:endParaRPr lang="en-US" sz="1100">
                <a:solidFill>
                  <a:prstClr val="black"/>
                </a:solidFill>
                <a:latin typeface="Segoe UI Semibold"/>
              </a:endParaRPr>
            </a:p>
          </p:txBody>
        </p:sp>
      </p:grpSp>
      <p:grpSp>
        <p:nvGrpSpPr>
          <p:cNvPr id="49" name="Group 48">
            <a:extLst>
              <a:ext uri="{FF2B5EF4-FFF2-40B4-BE49-F238E27FC236}">
                <a16:creationId xmlns:a16="http://schemas.microsoft.com/office/drawing/2014/main" id="{10D4764B-C134-4391-273F-B483CC3FC1D9}"/>
              </a:ext>
            </a:extLst>
          </p:cNvPr>
          <p:cNvGrpSpPr/>
          <p:nvPr/>
        </p:nvGrpSpPr>
        <p:grpSpPr>
          <a:xfrm>
            <a:off x="8244298" y="2878859"/>
            <a:ext cx="1078150" cy="360000"/>
            <a:chOff x="588263" y="1217924"/>
            <a:chExt cx="1078150" cy="360000"/>
          </a:xfrm>
        </p:grpSpPr>
        <p:pic>
          <p:nvPicPr>
            <p:cNvPr id="50" name="Picture 49" descr="Zip Co logo SVG free download, id: 101874 - Brandlogos.net">
              <a:hlinkClick r:id="rId6"/>
              <a:extLst>
                <a:ext uri="{FF2B5EF4-FFF2-40B4-BE49-F238E27FC236}">
                  <a16:creationId xmlns:a16="http://schemas.microsoft.com/office/drawing/2014/main" id="{C80CC8F4-B7C0-9A88-3373-A1D621767008}"/>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51" name="TextBox 50">
              <a:extLst>
                <a:ext uri="{FF2B5EF4-FFF2-40B4-BE49-F238E27FC236}">
                  <a16:creationId xmlns:a16="http://schemas.microsoft.com/office/drawing/2014/main" id="{E0A6F344-3E50-52BA-2C70-C8B4B85B0CC7}"/>
                </a:ext>
                <a:ext uri="{C183D7F6-B498-43B3-948B-1728B52AA6E4}">
                  <adec:decorative xmlns:adec="http://schemas.microsoft.com/office/drawing/2017/decorative" val="0"/>
                </a:ext>
              </a:extLst>
            </p:cNvPr>
            <p:cNvSpPr txBox="1"/>
            <p:nvPr/>
          </p:nvSpPr>
          <p:spPr>
            <a:xfrm>
              <a:off x="1047213" y="1313286"/>
              <a:ext cx="619200" cy="169277"/>
            </a:xfrm>
            <a:prstGeom prst="rect">
              <a:avLst/>
            </a:prstGeom>
            <a:noFill/>
          </p:spPr>
          <p:txBody>
            <a:bodyPr wrap="square" lIns="0" tIns="0" rIns="0" bIns="0" rtlCol="0" anchor="ctr">
              <a:spAutoFit/>
            </a:bodyPr>
            <a:lstStyle/>
            <a:p>
              <a:pPr defTabSz="914367">
                <a:defRPr/>
              </a:pPr>
              <a:r>
                <a:rPr lang="en-US" sz="1100">
                  <a:solidFill>
                    <a:prstClr val="black"/>
                  </a:solidFill>
                  <a:latin typeface="Segoe UI Semibold"/>
                </a:rPr>
                <a:t>Copilot</a:t>
              </a:r>
              <a:r>
                <a:rPr lang="pl-PL" sz="1100" baseline="30000">
                  <a:solidFill>
                    <a:prstClr val="black"/>
                  </a:solidFill>
                  <a:latin typeface="Segoe UI Semibold"/>
                </a:rPr>
                <a:t>1</a:t>
              </a:r>
              <a:endParaRPr lang="en-US" sz="1100">
                <a:solidFill>
                  <a:prstClr val="black"/>
                </a:solidFill>
                <a:latin typeface="Segoe UI Semibold"/>
              </a:endParaRPr>
            </a:p>
          </p:txBody>
        </p:sp>
      </p:grpSp>
      <p:grpSp>
        <p:nvGrpSpPr>
          <p:cNvPr id="52" name="Group 51">
            <a:extLst>
              <a:ext uri="{FF2B5EF4-FFF2-40B4-BE49-F238E27FC236}">
                <a16:creationId xmlns:a16="http://schemas.microsoft.com/office/drawing/2014/main" id="{C21C87C7-7461-F8A7-7D2B-93E5F5F26901}"/>
              </a:ext>
            </a:extLst>
          </p:cNvPr>
          <p:cNvGrpSpPr/>
          <p:nvPr/>
        </p:nvGrpSpPr>
        <p:grpSpPr>
          <a:xfrm>
            <a:off x="8171936" y="5370226"/>
            <a:ext cx="1078150" cy="360000"/>
            <a:chOff x="588263" y="1217924"/>
            <a:chExt cx="1078150" cy="360000"/>
          </a:xfrm>
        </p:grpSpPr>
        <p:pic>
          <p:nvPicPr>
            <p:cNvPr id="53" name="Picture 52" descr="Zip Co logo SVG free download, id: 101874 - Brandlogos.net">
              <a:hlinkClick r:id="rId6"/>
              <a:extLst>
                <a:ext uri="{FF2B5EF4-FFF2-40B4-BE49-F238E27FC236}">
                  <a16:creationId xmlns:a16="http://schemas.microsoft.com/office/drawing/2014/main" id="{EAF88CE3-894E-6ECD-823E-98488A278654}"/>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54" name="TextBox 53">
              <a:extLst>
                <a:ext uri="{FF2B5EF4-FFF2-40B4-BE49-F238E27FC236}">
                  <a16:creationId xmlns:a16="http://schemas.microsoft.com/office/drawing/2014/main" id="{28DEA758-E721-D695-9DCD-A851A290DBBA}"/>
                </a:ext>
                <a:ext uri="{C183D7F6-B498-43B3-948B-1728B52AA6E4}">
                  <adec:decorative xmlns:adec="http://schemas.microsoft.com/office/drawing/2017/decorative" val="0"/>
                </a:ext>
              </a:extLst>
            </p:cNvPr>
            <p:cNvSpPr txBox="1"/>
            <p:nvPr/>
          </p:nvSpPr>
          <p:spPr>
            <a:xfrm>
              <a:off x="1047213" y="1313286"/>
              <a:ext cx="619200" cy="169277"/>
            </a:xfrm>
            <a:prstGeom prst="rect">
              <a:avLst/>
            </a:prstGeom>
            <a:noFill/>
          </p:spPr>
          <p:txBody>
            <a:bodyPr wrap="square" lIns="0" tIns="0" rIns="0" bIns="0" rtlCol="0" anchor="ctr">
              <a:spAutoFit/>
            </a:bodyPr>
            <a:lstStyle/>
            <a:p>
              <a:pPr defTabSz="914367">
                <a:defRPr/>
              </a:pPr>
              <a:r>
                <a:rPr lang="en-US" sz="1100">
                  <a:solidFill>
                    <a:prstClr val="black"/>
                  </a:solidFill>
                  <a:latin typeface="Segoe UI Semibold"/>
                </a:rPr>
                <a:t>Copilot</a:t>
              </a:r>
              <a:r>
                <a:rPr lang="pl-PL" sz="1100" baseline="30000">
                  <a:solidFill>
                    <a:prstClr val="black"/>
                  </a:solidFill>
                  <a:latin typeface="Segoe UI Semibold"/>
                </a:rPr>
                <a:t>1</a:t>
              </a:r>
              <a:endParaRPr lang="en-US" sz="1100">
                <a:solidFill>
                  <a:prstClr val="black"/>
                </a:solidFill>
                <a:latin typeface="Segoe UI Semibold"/>
              </a:endParaRPr>
            </a:p>
          </p:txBody>
        </p:sp>
      </p:grpSp>
      <p:grpSp>
        <p:nvGrpSpPr>
          <p:cNvPr id="61" name="Group 60">
            <a:extLst>
              <a:ext uri="{FF2B5EF4-FFF2-40B4-BE49-F238E27FC236}">
                <a16:creationId xmlns:a16="http://schemas.microsoft.com/office/drawing/2014/main" id="{3BD15617-0711-95D3-C060-96780E3E53F4}"/>
              </a:ext>
            </a:extLst>
          </p:cNvPr>
          <p:cNvGrpSpPr/>
          <p:nvPr/>
        </p:nvGrpSpPr>
        <p:grpSpPr>
          <a:xfrm>
            <a:off x="952287" y="5364344"/>
            <a:ext cx="2351135" cy="360000"/>
            <a:chOff x="588263" y="1697756"/>
            <a:chExt cx="2351135" cy="360000"/>
          </a:xfrm>
        </p:grpSpPr>
        <p:pic>
          <p:nvPicPr>
            <p:cNvPr id="62" name="Picture 61">
              <a:extLst>
                <a:ext uri="{FF2B5EF4-FFF2-40B4-BE49-F238E27FC236}">
                  <a16:creationId xmlns:a16="http://schemas.microsoft.com/office/drawing/2014/main" id="{99C70955-D20C-C345-B78F-F6EA1FF8C420}"/>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1697756"/>
              <a:ext cx="360000" cy="360000"/>
            </a:xfrm>
            <a:prstGeom prst="ellipse">
              <a:avLst/>
            </a:prstGeom>
            <a:solidFill>
              <a:srgbClr val="FFFFFF"/>
            </a:solidFill>
          </p:spPr>
        </p:pic>
        <p:sp>
          <p:nvSpPr>
            <p:cNvPr id="63" name="TextBox 62">
              <a:extLst>
                <a:ext uri="{FF2B5EF4-FFF2-40B4-BE49-F238E27FC236}">
                  <a16:creationId xmlns:a16="http://schemas.microsoft.com/office/drawing/2014/main" id="{4995A387-D3D7-C68F-F01E-8B5E44B912CE}"/>
                </a:ext>
                <a:ext uri="{C183D7F6-B498-43B3-948B-1728B52AA6E4}">
                  <adec:decorative xmlns:adec="http://schemas.microsoft.com/office/drawing/2017/decorative" val="0"/>
                </a:ext>
              </a:extLst>
            </p:cNvPr>
            <p:cNvSpPr txBox="1"/>
            <p:nvPr/>
          </p:nvSpPr>
          <p:spPr>
            <a:xfrm>
              <a:off x="1047214" y="1793118"/>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
        <p:nvSpPr>
          <p:cNvPr id="66" name="TextBox 65">
            <a:extLst>
              <a:ext uri="{FF2B5EF4-FFF2-40B4-BE49-F238E27FC236}">
                <a16:creationId xmlns:a16="http://schemas.microsoft.com/office/drawing/2014/main" id="{E3E33729-7493-B424-91CE-2FBA0400C017}"/>
              </a:ext>
              <a:ext uri="{C183D7F6-B498-43B3-948B-1728B52AA6E4}">
                <adec:decorative xmlns:adec="http://schemas.microsoft.com/office/drawing/2017/decorative" val="0"/>
              </a:ext>
            </a:extLst>
          </p:cNvPr>
          <p:cNvSpPr txBox="1"/>
          <p:nvPr/>
        </p:nvSpPr>
        <p:spPr>
          <a:xfrm>
            <a:off x="5164728" y="2859659"/>
            <a:ext cx="1152252"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Forms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nvGrpSpPr>
          <p:cNvPr id="67" name="Group 66">
            <a:extLst>
              <a:ext uri="{FF2B5EF4-FFF2-40B4-BE49-F238E27FC236}">
                <a16:creationId xmlns:a16="http://schemas.microsoft.com/office/drawing/2014/main" id="{6CB2DFDA-C436-DF83-C2FA-9B57342A3535}"/>
              </a:ext>
            </a:extLst>
          </p:cNvPr>
          <p:cNvGrpSpPr/>
          <p:nvPr/>
        </p:nvGrpSpPr>
        <p:grpSpPr>
          <a:xfrm>
            <a:off x="4548888" y="5342791"/>
            <a:ext cx="1538951" cy="360000"/>
            <a:chOff x="588263" y="2657420"/>
            <a:chExt cx="1538951" cy="360000"/>
          </a:xfrm>
        </p:grpSpPr>
        <p:pic>
          <p:nvPicPr>
            <p:cNvPr id="68" name="Picture 67">
              <a:extLst>
                <a:ext uri="{FF2B5EF4-FFF2-40B4-BE49-F238E27FC236}">
                  <a16:creationId xmlns:a16="http://schemas.microsoft.com/office/drawing/2014/main" id="{473304E0-2F0E-E729-10C7-E18C6049798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69" name="TextBox 68">
              <a:extLst>
                <a:ext uri="{FF2B5EF4-FFF2-40B4-BE49-F238E27FC236}">
                  <a16:creationId xmlns:a16="http://schemas.microsoft.com/office/drawing/2014/main" id="{323A4744-0959-D6C1-878F-0782698CBC78}"/>
                </a:ext>
                <a:ext uri="{C183D7F6-B498-43B3-948B-1728B52AA6E4}">
                  <adec:decorative xmlns:adec="http://schemas.microsoft.com/office/drawing/2017/decorative" val="0"/>
                </a:ext>
              </a:extLst>
            </p:cNvPr>
            <p:cNvSpPr txBox="1"/>
            <p:nvPr/>
          </p:nvSpPr>
          <p:spPr>
            <a:xfrm>
              <a:off x="1047214" y="2752782"/>
              <a:ext cx="1080000"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26" name="Picture 2">
            <a:extLst>
              <a:ext uri="{FF2B5EF4-FFF2-40B4-BE49-F238E27FC236}">
                <a16:creationId xmlns:a16="http://schemas.microsoft.com/office/drawing/2014/main" id="{0CBDC057-3915-33B1-4ECA-D621E3880232}"/>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4715145" y="2840886"/>
            <a:ext cx="211427" cy="19663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9">
            <a:extLst>
              <a:ext uri="{FF2B5EF4-FFF2-40B4-BE49-F238E27FC236}">
                <a16:creationId xmlns:a16="http://schemas.microsoft.com/office/drawing/2014/main" id="{5ACAAF62-35C5-0C71-B0F6-9092B7FAFD97}"/>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10250203" y="4199112"/>
            <a:ext cx="1941797" cy="2658888"/>
          </a:xfrm>
          <a:prstGeom prst="rect">
            <a:avLst/>
          </a:prstGeom>
        </p:spPr>
      </p:pic>
    </p:spTree>
    <p:extLst>
      <p:ext uri="{BB962C8B-B14F-4D97-AF65-F5344CB8AC3E}">
        <p14:creationId xmlns:p14="http://schemas.microsoft.com/office/powerpoint/2010/main" val="540777833"/>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419</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Accelerate health and safety inspections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2025-02-11T02:25:53Z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