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hyperlink" Target="https://copilot.microsoft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28">
            <a:extLst>
              <a:ext uri="{FF2B5EF4-FFF2-40B4-BE49-F238E27FC236}">
                <a16:creationId xmlns:a16="http://schemas.microsoft.com/office/drawing/2014/main" id="{497AD1D6-FF18-0833-EC0B-42E14C24B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0" y="1238491"/>
            <a:ext cx="12192000" cy="561951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noProof="0"/>
              <a:t>Workforce planning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FC23C83-9B97-C1AE-1053-5570C64F04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Issue identification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B135310-5F28-1628-F7FB-9F50499918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0453" y="4052888"/>
            <a:ext cx="2835782" cy="344487"/>
          </a:xfrm>
        </p:spPr>
        <p:txBody>
          <a:bodyPr/>
          <a:lstStyle/>
          <a:p>
            <a:r>
              <a:rPr lang="en-US" sz="1100" spc="-50" noProof="0"/>
              <a:t>6. Continuous improvement and refinement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B25D267-E5FA-29AD-AC96-E0F622F82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Current state assessment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CE320CC-265E-CDDA-1745-1B5EA0B15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Share recommendations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5B00B3F-B874-46BA-A1A9-504F817840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Future state and gap analysis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58C185-3536-5792-A029-5C8D70BE9D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Action plan development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D4BC295-4AAD-D5D8-2E10-D3894A4656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pPr>
              <a:spcAft>
                <a:spcPts val="400"/>
              </a:spcAft>
              <a:defRPr/>
            </a:pPr>
            <a:r>
              <a:rPr lang="en-US" sz="900" noProof="0"/>
              <a:t>Draft a proactive workforce strategy &amp; plan to future proof academic programs and research success at your university.</a:t>
            </a:r>
            <a:endParaRPr lang="en-US" sz="900" noProof="0">
              <a:ea typeface="Segoe UI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47E457C-2D72-1219-973B-4486A63F07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928408" cy="62706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900" noProof="0">
                <a:ea typeface="Segoe UI" pitchFamily="34" charset="0"/>
                <a:cs typeface="Arial" panose="020B0604020202020204" pitchFamily="34" charset="0"/>
              </a:rPr>
              <a:t>Assess departmental staffing needs and skills gaps, weighing-in data from HR records, budget reports, faculty profiles, feedback and enrollment projections to create a central repository.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6E69EFD-4E42-18DB-3CCC-1B1AC765EA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  <a:defRPr/>
            </a:pPr>
            <a:r>
              <a:rPr lang="en-US" sz="900" noProof="0">
                <a:ea typeface="Segoe UI" pitchFamily="34" charset="0"/>
                <a:cs typeface="Arial" panose="020B0604020202020204" pitchFamily="34" charset="0"/>
              </a:rPr>
              <a:t>Scan existing market reports such as retirement and research funding trends toward future workforce scenario modeling.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4442DCA-3E99-686D-6918-C54DED8F27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338"/>
            <a:ext cx="2808288" cy="627062"/>
          </a:xfrm>
        </p:spPr>
        <p:txBody>
          <a:bodyPr>
            <a:normAutofit/>
          </a:bodyPr>
          <a:lstStyle/>
          <a:p>
            <a:pPr lvl="0"/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Identify</a:t>
            </a:r>
            <a:r>
              <a:rPr lang="en-US" noProof="0"/>
              <a:t> current research goals and academic objectives across the university to save time and avoid the need to review manually.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194BEBB-EF44-7BF9-107B-3C59542C7E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Document</a:t>
            </a:r>
            <a:r>
              <a:rPr lang="en-US" noProof="0"/>
              <a:t> improvement areas for further refinement (e.g., performance data, faculty feedback). Have Copilot generate recommended content and reference feedback to incorporate.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CFD27D4-8502-6940-A00F-A79E86C0C8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Avoid manually reviewing relevant resources </a:t>
            </a:r>
            <a:r>
              <a:rPr lang="en-US" noProof="0"/>
              <a:t>by using Copilot to retrieve relevant data from identified records, reports, and discussions, and </a:t>
            </a:r>
            <a:r>
              <a:rPr lang="en-US" b="1" noProof="0"/>
              <a:t>summarize</a:t>
            </a:r>
            <a:r>
              <a:rPr lang="en-US" noProof="0"/>
              <a:t> key insights.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4E4F28A-0368-9065-B5F3-9D0D8A71B9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Let Copilot draft </a:t>
            </a:r>
            <a:r>
              <a:rPr lang="en-US" noProof="0"/>
              <a:t>communication with faculty to share the future faculty recruitment strategy so you can focus on developing an action plan.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AC2E030-D3C3-3051-E607-BA95803C8F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create </a:t>
            </a:r>
            <a:r>
              <a:rPr lang="en-US" noProof="0"/>
              <a:t>customized ‘What-if’ scenarios with the identified data to expedite informed decision-making.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13999BA-336A-D46B-C3AD-55D6C74A90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642008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Copilot can help author early drafts </a:t>
            </a:r>
            <a:r>
              <a:rPr lang="en-US" noProof="0"/>
              <a:t>of a faculty recruitment strategy report in Word, and help create an accompanying presentation, saving you time.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6F46FA5-DC85-B1D8-4C8B-59D740D2CA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Revise the faculty recruitment strategy as needed to incorporate feedback and modify to enhance its effectiveness.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C5658F3-CFD3-1398-AE1D-240C87ADAA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8125" y="4487863"/>
            <a:ext cx="3097742" cy="627062"/>
          </a:xfrm>
        </p:spPr>
        <p:txBody>
          <a:bodyPr/>
          <a:lstStyle/>
          <a:p>
            <a:r>
              <a:rPr lang="en-US" noProof="0"/>
              <a:t>Communicate the plan and proposed recommendations with the administration team and Deans.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9A8601B-EACD-9122-EE3A-D6B0BC7CC5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Create a comprehensive plan that outlines a dynamic faculty recruitment strategy with evidence to addresses the identified gaps.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1606112" y="1162363"/>
            <a:ext cx="1415154" cy="205970"/>
            <a:chOff x="2707850" y="862656"/>
            <a:chExt cx="1415154" cy="20597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6"/>
              <a:ext cx="1415154" cy="20597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Educator satisfaction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4262B5-3E11-175D-78D4-9BD794563292}"/>
              </a:ext>
            </a:extLst>
          </p:cNvPr>
          <p:cNvGrpSpPr/>
          <p:nvPr/>
        </p:nvGrpSpPr>
        <p:grpSpPr>
          <a:xfrm>
            <a:off x="10153489" y="1113707"/>
            <a:ext cx="1450784" cy="216000"/>
            <a:chOff x="1194743" y="1140160"/>
            <a:chExt cx="1450784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9B41CD7F-3503-2FBA-9EB8-FC18265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0539509-F32A-BD91-AB3B-2A1D0B39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33EAFDD9-7024-1AD6-96B6-E4686B3ED43C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211" name="Picture 210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4AF582D8-8B5F-B166-FBBA-9FE4E1E9CA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25730B47-E724-F701-C9F7-F2A8B924272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3206DF8-AF7E-14A4-B37B-89A0A6C176D8}"/>
              </a:ext>
            </a:extLst>
          </p:cNvPr>
          <p:cNvGrpSpPr/>
          <p:nvPr/>
        </p:nvGrpSpPr>
        <p:grpSpPr>
          <a:xfrm>
            <a:off x="4284490" y="5109051"/>
            <a:ext cx="2351135" cy="360000"/>
            <a:chOff x="588263" y="1697756"/>
            <a:chExt cx="2351135" cy="360000"/>
          </a:xfrm>
        </p:grpSpPr>
        <p:pic>
          <p:nvPicPr>
            <p:cNvPr id="214" name="Picture 213">
              <a:extLst>
                <a:ext uri="{FF2B5EF4-FFF2-40B4-BE49-F238E27FC236}">
                  <a16:creationId xmlns:a16="http://schemas.microsoft.com/office/drawing/2014/main" id="{15135427-10CC-C115-FCD2-07D5ED43B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AB974555-5EA4-DD45-0C89-6E84F33459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8FB1BE00-EB80-D8E7-E6F9-57887A6D78CD}"/>
              </a:ext>
            </a:extLst>
          </p:cNvPr>
          <p:cNvGrpSpPr/>
          <p:nvPr/>
        </p:nvGrpSpPr>
        <p:grpSpPr>
          <a:xfrm>
            <a:off x="4284490" y="2719807"/>
            <a:ext cx="2351135" cy="360000"/>
            <a:chOff x="588263" y="1217924"/>
            <a:chExt cx="2351135" cy="360000"/>
          </a:xfrm>
        </p:grpSpPr>
        <p:pic>
          <p:nvPicPr>
            <p:cNvPr id="232" name="Picture 231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B1F1D0EA-9A02-A2CB-C355-FA64D59F55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782116D6-70A8-F78D-83D6-F31716D264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E4B4262D-25A7-AF84-360F-B70790BAA328}"/>
              </a:ext>
            </a:extLst>
          </p:cNvPr>
          <p:cNvGrpSpPr/>
          <p:nvPr/>
        </p:nvGrpSpPr>
        <p:grpSpPr>
          <a:xfrm>
            <a:off x="8790019" y="5109051"/>
            <a:ext cx="2351135" cy="360000"/>
            <a:chOff x="588263" y="2177588"/>
            <a:chExt cx="2351135" cy="360000"/>
          </a:xfrm>
        </p:grpSpPr>
        <p:pic>
          <p:nvPicPr>
            <p:cNvPr id="313" name="Picture 312">
              <a:extLst>
                <a:ext uri="{FF2B5EF4-FFF2-40B4-BE49-F238E27FC236}">
                  <a16:creationId xmlns:a16="http://schemas.microsoft.com/office/drawing/2014/main" id="{0181BEBC-97BE-9A4A-AC0E-3EC8DFDC1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BE2126A2-D7D3-CC08-6192-D15CB38BE1C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03700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PowerPoint</a:t>
              </a: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1CABE819-75F6-217F-7A28-821103FE843E}"/>
              </a:ext>
            </a:extLst>
          </p:cNvPr>
          <p:cNvGrpSpPr/>
          <p:nvPr/>
        </p:nvGrpSpPr>
        <p:grpSpPr>
          <a:xfrm>
            <a:off x="7739914" y="5109051"/>
            <a:ext cx="935914" cy="360000"/>
            <a:chOff x="588263" y="2657420"/>
            <a:chExt cx="935914" cy="360000"/>
          </a:xfrm>
        </p:grpSpPr>
        <p:pic>
          <p:nvPicPr>
            <p:cNvPr id="316" name="Picture 315">
              <a:extLst>
                <a:ext uri="{FF2B5EF4-FFF2-40B4-BE49-F238E27FC236}">
                  <a16:creationId xmlns:a16="http://schemas.microsoft.com/office/drawing/2014/main" id="{8476A48E-433F-1EBF-1133-27ECB990B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BDB8373D-10A2-903A-8385-6A673AF629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83532"/>
              <a:ext cx="476963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AEA6F89D-7800-1BA0-E602-BB7858697D92}"/>
              </a:ext>
            </a:extLst>
          </p:cNvPr>
          <p:cNvGrpSpPr/>
          <p:nvPr/>
        </p:nvGrpSpPr>
        <p:grpSpPr>
          <a:xfrm>
            <a:off x="818241" y="5109051"/>
            <a:ext cx="2351135" cy="360000"/>
            <a:chOff x="588263" y="2657420"/>
            <a:chExt cx="2351135" cy="360000"/>
          </a:xfrm>
        </p:grpSpPr>
        <p:pic>
          <p:nvPicPr>
            <p:cNvPr id="325" name="Picture 324">
              <a:extLst>
                <a:ext uri="{FF2B5EF4-FFF2-40B4-BE49-F238E27FC236}">
                  <a16:creationId xmlns:a16="http://schemas.microsoft.com/office/drawing/2014/main" id="{EAE02363-0BEE-A8C0-3429-F3C1C495D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0DB2C55D-CA24-5E6C-21E9-ECDC7EB89F3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7" name="Picture 6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6E76F508-6DB3-4FE2-AEA6-12A7A2A5568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4AD21C1-64A1-B03A-9858-62CFF2486425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29965B-A2BC-0AB3-B133-5B62C4C9DCEC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259FBB5-4644-A0E3-788F-CB4DBCB26E9A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60C0768-2D5E-0A4B-8923-7F0675C658ED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Placeholder 150">
              <a:extLst>
                <a:ext uri="{FF2B5EF4-FFF2-40B4-BE49-F238E27FC236}">
                  <a16:creationId xmlns:a16="http://schemas.microsoft.com/office/drawing/2014/main" id="{91CD4302-7CF2-D32D-97B8-F43D2773B788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1">
              <a:extLst>
                <a:ext uri="{FF2B5EF4-FFF2-40B4-BE49-F238E27FC236}">
                  <a16:creationId xmlns:a16="http://schemas.microsoft.com/office/drawing/2014/main" id="{22980E94-BD35-C919-6A0B-2B8586EFDB4C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52">
              <a:extLst>
                <a:ext uri="{FF2B5EF4-FFF2-40B4-BE49-F238E27FC236}">
                  <a16:creationId xmlns:a16="http://schemas.microsoft.com/office/drawing/2014/main" id="{50621521-1972-3569-78E0-A1105E758515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4" name="Text Placeholder 185">
              <a:extLst>
                <a:ext uri="{FF2B5EF4-FFF2-40B4-BE49-F238E27FC236}">
                  <a16:creationId xmlns:a16="http://schemas.microsoft.com/office/drawing/2014/main" id="{D14B71D6-2CC8-A90C-50CA-AEB29FC9E579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5" name="Text Placeholder 198">
              <a:extLst>
                <a:ext uri="{FF2B5EF4-FFF2-40B4-BE49-F238E27FC236}">
                  <a16:creationId xmlns:a16="http://schemas.microsoft.com/office/drawing/2014/main" id="{283C33B9-A6D1-1B6A-E1F6-4265C0A0D3D5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C7E0B88-CF2C-5D99-EE52-652C6ABEB7E0}"/>
              </a:ext>
            </a:extLst>
          </p:cNvPr>
          <p:cNvGrpSpPr/>
          <p:nvPr/>
        </p:nvGrpSpPr>
        <p:grpSpPr>
          <a:xfrm>
            <a:off x="7693129" y="2719807"/>
            <a:ext cx="2351135" cy="360000"/>
            <a:chOff x="588263" y="1217924"/>
            <a:chExt cx="2351135" cy="360000"/>
          </a:xfrm>
        </p:grpSpPr>
        <p:pic>
          <p:nvPicPr>
            <p:cNvPr id="17" name="Picture 16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F21B1338-E1E0-3740-E754-77999E8205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3FD8F2-E6C8-7842-8B37-FF46CBDAC24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5731931D-A034-5B9F-CEB6-B1D254B32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1" name="Rectangle: Rounded Corners 6">
            <a:extLst>
              <a:ext uri="{FF2B5EF4-FFF2-40B4-BE49-F238E27FC236}">
                <a16:creationId xmlns:a16="http://schemas.microsoft.com/office/drawing/2014/main" id="{9D1138A4-C82B-4303-2993-30E48FC7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929707D-5FAB-2F41-1515-60E4C4317C38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7" name="Rectangle: Rounded Corners 6">
              <a:extLst>
                <a:ext uri="{FF2B5EF4-FFF2-40B4-BE49-F238E27FC236}">
                  <a16:creationId xmlns:a16="http://schemas.microsoft.com/office/drawing/2014/main" id="{230554C5-6109-1DF0-005F-E79B021EB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E17E2D2C-46E7-B4F2-8A31-D90660C9A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9" name="Rectangle: Rounded Corners 6">
            <a:extLst>
              <a:ext uri="{FF2B5EF4-FFF2-40B4-BE49-F238E27FC236}">
                <a16:creationId xmlns:a16="http://schemas.microsoft.com/office/drawing/2014/main" id="{E0B93739-2141-4DEB-A050-FD9901BC7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068355" y="1159240"/>
            <a:ext cx="1559024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0078D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Operational efficiency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2D01EB49-0B83-ABE9-7750-457AF07BC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1385" y="1188979"/>
            <a:ext cx="144000" cy="149759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FD4B7BE3-9D0F-FDFC-5F0F-970C4F6712F7}"/>
              </a:ext>
            </a:extLst>
          </p:cNvPr>
          <p:cNvGrpSpPr/>
          <p:nvPr/>
        </p:nvGrpSpPr>
        <p:grpSpPr>
          <a:xfrm>
            <a:off x="8827281" y="1118780"/>
            <a:ext cx="1260000" cy="216000"/>
            <a:chOff x="1172443" y="1122320"/>
            <a:chExt cx="1260000" cy="216000"/>
          </a:xfrm>
        </p:grpSpPr>
        <p:sp>
          <p:nvSpPr>
            <p:cNvPr id="42" name="Rectangle: Rounded Corners 6">
              <a:extLst>
                <a:ext uri="{FF2B5EF4-FFF2-40B4-BE49-F238E27FC236}">
                  <a16:creationId xmlns:a16="http://schemas.microsoft.com/office/drawing/2014/main" id="{FE6545F5-BBFA-D523-B295-2C56C845E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72443" y="112232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Time savings</a:t>
              </a: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1C31F087-ECB2-CF1D-249E-E88ABD04D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14767" y="1162780"/>
              <a:ext cx="144000" cy="144000"/>
            </a:xfrm>
            <a:prstGeom prst="rect">
              <a:avLst/>
            </a:prstGeom>
          </p:spPr>
        </p:pic>
      </p:grpSp>
      <p:sp>
        <p:nvSpPr>
          <p:cNvPr id="22" name="Text Placeholder 44">
            <a:extLst>
              <a:ext uri="{FF2B5EF4-FFF2-40B4-BE49-F238E27FC236}">
                <a16:creationId xmlns:a16="http://schemas.microsoft.com/office/drawing/2014/main" id="{F4EA051D-DA57-67DC-533D-A79FFD3F50E2}"/>
              </a:ext>
            </a:extLst>
          </p:cNvPr>
          <p:cNvSpPr txBox="1">
            <a:spLocks/>
          </p:cNvSpPr>
          <p:nvPr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</a:t>
            </a:r>
            <a:r>
              <a:rPr lang="en-US" noProof="0" dirty="0"/>
              <a:t>, the Microsoft 365 Copilot Chat mobile app, or the Copilot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416014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462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Workforce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