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6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12" Type="http://schemas.openxmlformats.org/officeDocument/2006/relationships/hyperlink" Target="https://copilot.microsoft.com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support.microsoft.com/en-us/topic/overview-of-microsoft-365-chat-preview-5b00a52d-7296-48ee-b938-b95b7209f737" TargetMode="External"/><Relationship Id="rId11" Type="http://schemas.openxmlformats.org/officeDocument/2006/relationships/image" Target="../media/image15.png"/><Relationship Id="rId5" Type="http://schemas.openxmlformats.org/officeDocument/2006/relationships/image" Target="../media/image10.svg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28">
            <a:extLst>
              <a:ext uri="{FF2B5EF4-FFF2-40B4-BE49-F238E27FC236}">
                <a16:creationId xmlns:a16="http://schemas.microsoft.com/office/drawing/2014/main" id="{497AD1D6-FF18-0833-EC0B-42E14C24B4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0" y="1238491"/>
            <a:ext cx="12192000" cy="5619510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51AC773-217D-B93C-625F-27C5502E4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672138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Education | </a:t>
            </a:r>
            <a:r>
              <a:rPr lang="en-US" noProof="0"/>
              <a:t>Workforce planning</a:t>
            </a: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5FC23C83-9B97-C1AE-1053-5570C64F041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Issue identification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4B135310-5F28-1628-F7FB-9F504999180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70453" y="4052888"/>
            <a:ext cx="2835782" cy="344487"/>
          </a:xfrm>
        </p:spPr>
        <p:txBody>
          <a:bodyPr/>
          <a:lstStyle/>
          <a:p>
            <a:r>
              <a:rPr lang="en-US" sz="1100" spc="-50" noProof="0"/>
              <a:t>6. Continuous improvement and refinement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AB25D267-E5FA-29AD-AC96-E0F622F82C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Current state assessment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5CE320CC-265E-CDDA-1745-1B5EA0B1566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Share recommendations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55B00B3F-B874-46BA-A1A9-504F817840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Future state and gap analysis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3C58C185-3536-5792-A029-5C8D70BE9D8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Action plan development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CD4BC295-4AAD-D5D8-2E10-D3894A4656F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pPr>
              <a:spcAft>
                <a:spcPts val="400"/>
              </a:spcAft>
              <a:defRPr/>
            </a:pPr>
            <a:r>
              <a:rPr lang="en-US" sz="900" noProof="0"/>
              <a:t>Draft a proactive workforce strategy &amp; plan to future proof academic programs and research success at your university.</a:t>
            </a:r>
            <a:endParaRPr lang="en-US" sz="900" noProof="0">
              <a:ea typeface="Segoe UI" pitchFamily="34" charset="0"/>
              <a:cs typeface="Arial" panose="020B0604020202020204" pitchFamily="34" charset="0"/>
            </a:endParaRP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147E457C-2D72-1219-973B-4486A63F07F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8125" y="2032000"/>
            <a:ext cx="2928408" cy="627063"/>
          </a:xfrm>
        </p:spPr>
        <p:txBody>
          <a:bodyPr>
            <a:normAutofit/>
          </a:bodyPr>
          <a:lstStyle/>
          <a:p>
            <a:pPr>
              <a:spcAft>
                <a:spcPts val="400"/>
              </a:spcAft>
              <a:defRPr/>
            </a:pPr>
            <a:r>
              <a:rPr lang="en-US" sz="900" noProof="0">
                <a:ea typeface="Segoe UI" pitchFamily="34" charset="0"/>
                <a:cs typeface="Arial" panose="020B0604020202020204" pitchFamily="34" charset="0"/>
              </a:rPr>
              <a:t>Assess departmental staffing needs and skills gaps, weighing-in data from HR records, budget reports, faculty profiles, feedback and enrollment projections to create a central repository.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F6E69EFD-4E42-18DB-3CCC-1B1AC765EA9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>
            <a:normAutofit/>
          </a:bodyPr>
          <a:lstStyle/>
          <a:p>
            <a:pPr>
              <a:spcAft>
                <a:spcPts val="400"/>
              </a:spcAft>
              <a:defRPr/>
            </a:pPr>
            <a:r>
              <a:rPr lang="en-US" sz="900" noProof="0">
                <a:ea typeface="Segoe UI" pitchFamily="34" charset="0"/>
                <a:cs typeface="Arial" panose="020B0604020202020204" pitchFamily="34" charset="0"/>
              </a:rPr>
              <a:t>Scan existing market reports such as retirement and research funding trends toward future workforce scenario modeling.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44442DCA-3E99-686D-6918-C54DED8F27F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338"/>
            <a:ext cx="2808288" cy="627062"/>
          </a:xfrm>
        </p:spPr>
        <p:txBody>
          <a:bodyPr>
            <a:normAutofit/>
          </a:bodyPr>
          <a:lstStyle/>
          <a:p>
            <a:pPr lvl="0"/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Identify</a:t>
            </a:r>
            <a:r>
              <a:rPr lang="en-US" noProof="0"/>
              <a:t> current research goals and academic objectives across the university to save time and avoid the need to review manually.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F194BEBB-EF44-7BF9-107B-3C59542C7EE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Document</a:t>
            </a:r>
            <a:r>
              <a:rPr lang="en-US" noProof="0"/>
              <a:t> improvement areas for further refinement (e.g., performance data, faculty feedback). Have Copilot generate recommended content and reference feedback to incorporate.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7CFD27D4-8502-6940-A00F-A79E86C0C84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Avoid manually reviewing relevant resources </a:t>
            </a:r>
            <a:r>
              <a:rPr lang="en-US" noProof="0"/>
              <a:t>by using Copilot to retrieve relevant data from identified records, reports, and discussions, and </a:t>
            </a:r>
            <a:r>
              <a:rPr lang="en-US" b="1" noProof="0"/>
              <a:t>summarize</a:t>
            </a:r>
            <a:r>
              <a:rPr lang="en-US" noProof="0"/>
              <a:t> key insights.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E4E4F28A-0368-9065-B5F3-9D0D8A71B91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Let Copilot draft </a:t>
            </a:r>
            <a:r>
              <a:rPr lang="en-US" noProof="0"/>
              <a:t>communication with faculty to share the future faculty recruitment strategy so you can focus on developing an action plan.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6AC2E030-D3C3-3051-E607-BA95803C8F4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Quickly create </a:t>
            </a:r>
            <a:r>
              <a:rPr lang="en-US" noProof="0"/>
              <a:t>customized ‘What-if’ scenarios with the identified data to expedite informed decision-making.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F13999BA-336A-D46B-C3AD-55D6C74A904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642008" cy="626701"/>
          </a:xfrm>
        </p:spPr>
        <p:txBody>
          <a:bodyPr>
            <a:normAutofit lnSpcReduction="10000"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Copilot can help author early drafts </a:t>
            </a:r>
            <a:r>
              <a:rPr lang="en-US" noProof="0"/>
              <a:t>of a faculty recruitment strategy report in Word, and help create an accompanying presentation, saving you time.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16F46FA5-DC85-B1D8-4C8B-59D740D2CA5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/>
          <a:lstStyle/>
          <a:p>
            <a:r>
              <a:rPr lang="en-US" noProof="0"/>
              <a:t>Revise the faculty recruitment strategy as needed to incorporate feedback and modify to enhance its effectiveness.</a:t>
            </a:r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EC5658F3-CFD3-1398-AE1D-240C87ADAAA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8125" y="4487863"/>
            <a:ext cx="3097742" cy="627062"/>
          </a:xfrm>
        </p:spPr>
        <p:txBody>
          <a:bodyPr/>
          <a:lstStyle/>
          <a:p>
            <a:r>
              <a:rPr lang="en-US" noProof="0"/>
              <a:t>Communicate the plan and proposed recommendations with the administration team and Deans.</a:t>
            </a:r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59A8601B-EACD-9122-EE3A-D6B0BC7CC50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/>
          <a:lstStyle/>
          <a:p>
            <a:r>
              <a:rPr lang="en-US" noProof="0"/>
              <a:t>Create a comprehensive plan that outlines a dynamic faculty recruitment strategy with evidence to addresses the identified gaps.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E2FC3A4-1E31-473A-906F-6FEBA5E0E735}"/>
              </a:ext>
            </a:extLst>
          </p:cNvPr>
          <p:cNvGrpSpPr/>
          <p:nvPr/>
        </p:nvGrpSpPr>
        <p:grpSpPr>
          <a:xfrm>
            <a:off x="1606112" y="1162363"/>
            <a:ext cx="1415154" cy="205970"/>
            <a:chOff x="2707850" y="862656"/>
            <a:chExt cx="1415154" cy="205970"/>
          </a:xfrm>
        </p:grpSpPr>
        <p:sp>
          <p:nvSpPr>
            <p:cNvPr id="28" name="Rectangle: Rounded Corners 6">
              <a:extLst>
                <a:ext uri="{FF2B5EF4-FFF2-40B4-BE49-F238E27FC236}">
                  <a16:creationId xmlns:a16="http://schemas.microsoft.com/office/drawing/2014/main" id="{25ABDAF4-1178-57B0-36C5-4B83F8AAE3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6"/>
              <a:ext cx="1415154" cy="20597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Educator satisfaction</a:t>
              </a:r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64B40C2D-E6B0-44ED-2636-52ED008C5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84262B5-3E11-175D-78D4-9BD794563292}"/>
              </a:ext>
            </a:extLst>
          </p:cNvPr>
          <p:cNvGrpSpPr/>
          <p:nvPr/>
        </p:nvGrpSpPr>
        <p:grpSpPr>
          <a:xfrm>
            <a:off x="10153489" y="1113707"/>
            <a:ext cx="1450784" cy="216000"/>
            <a:chOff x="1194743" y="1140160"/>
            <a:chExt cx="1450784" cy="216000"/>
          </a:xfrm>
        </p:grpSpPr>
        <p:sp>
          <p:nvSpPr>
            <p:cNvPr id="5" name="Rectangle: Rounded Corners 6">
              <a:extLst>
                <a:ext uri="{FF2B5EF4-FFF2-40B4-BE49-F238E27FC236}">
                  <a16:creationId xmlns:a16="http://schemas.microsoft.com/office/drawing/2014/main" id="{9B41CD7F-3503-2FBA-9EB8-FC1826578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Employee Experience</a:t>
              </a:r>
            </a:p>
          </p:txBody>
        </p:sp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70539509-F32A-BD91-AB3B-2A1D0B391AE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210" name="Group 209">
            <a:extLst>
              <a:ext uri="{FF2B5EF4-FFF2-40B4-BE49-F238E27FC236}">
                <a16:creationId xmlns:a16="http://schemas.microsoft.com/office/drawing/2014/main" id="{33EAFDD9-7024-1AD6-96B6-E4686B3ED43C}"/>
              </a:ext>
            </a:extLst>
          </p:cNvPr>
          <p:cNvGrpSpPr/>
          <p:nvPr/>
        </p:nvGrpSpPr>
        <p:grpSpPr>
          <a:xfrm>
            <a:off x="818241" y="2719807"/>
            <a:ext cx="2351135" cy="360000"/>
            <a:chOff x="588263" y="1217924"/>
            <a:chExt cx="2351135" cy="360000"/>
          </a:xfrm>
        </p:grpSpPr>
        <p:pic>
          <p:nvPicPr>
            <p:cNvPr id="211" name="Picture 210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4AF582D8-8B5F-B166-FBBA-9FE4E1E9CA7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12" name="TextBox 211">
              <a:extLst>
                <a:ext uri="{FF2B5EF4-FFF2-40B4-BE49-F238E27FC236}">
                  <a16:creationId xmlns:a16="http://schemas.microsoft.com/office/drawing/2014/main" id="{25730B47-E724-F701-C9F7-F2A8B924272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213" name="Group 212">
            <a:extLst>
              <a:ext uri="{FF2B5EF4-FFF2-40B4-BE49-F238E27FC236}">
                <a16:creationId xmlns:a16="http://schemas.microsoft.com/office/drawing/2014/main" id="{63206DF8-AF7E-14A4-B37B-89A0A6C176D8}"/>
              </a:ext>
            </a:extLst>
          </p:cNvPr>
          <p:cNvGrpSpPr/>
          <p:nvPr/>
        </p:nvGrpSpPr>
        <p:grpSpPr>
          <a:xfrm>
            <a:off x="4284490" y="5109051"/>
            <a:ext cx="2351135" cy="360000"/>
            <a:chOff x="588263" y="1697756"/>
            <a:chExt cx="2351135" cy="360000"/>
          </a:xfrm>
        </p:grpSpPr>
        <p:pic>
          <p:nvPicPr>
            <p:cNvPr id="214" name="Picture 213">
              <a:extLst>
                <a:ext uri="{FF2B5EF4-FFF2-40B4-BE49-F238E27FC236}">
                  <a16:creationId xmlns:a16="http://schemas.microsoft.com/office/drawing/2014/main" id="{15135427-10CC-C115-FCD2-07D5ED43BF2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15" name="TextBox 214">
              <a:extLst>
                <a:ext uri="{FF2B5EF4-FFF2-40B4-BE49-F238E27FC236}">
                  <a16:creationId xmlns:a16="http://schemas.microsoft.com/office/drawing/2014/main" id="{AB974555-5EA4-DD45-0C89-6E84F334593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31" name="Group 230">
            <a:extLst>
              <a:ext uri="{FF2B5EF4-FFF2-40B4-BE49-F238E27FC236}">
                <a16:creationId xmlns:a16="http://schemas.microsoft.com/office/drawing/2014/main" id="{8FB1BE00-EB80-D8E7-E6F9-57887A6D78CD}"/>
              </a:ext>
            </a:extLst>
          </p:cNvPr>
          <p:cNvGrpSpPr/>
          <p:nvPr/>
        </p:nvGrpSpPr>
        <p:grpSpPr>
          <a:xfrm>
            <a:off x="4284490" y="2719807"/>
            <a:ext cx="2351135" cy="360000"/>
            <a:chOff x="588263" y="1217924"/>
            <a:chExt cx="2351135" cy="360000"/>
          </a:xfrm>
        </p:grpSpPr>
        <p:pic>
          <p:nvPicPr>
            <p:cNvPr id="232" name="Picture 231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B1F1D0EA-9A02-A2CB-C355-FA64D59F555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33" name="TextBox 232">
              <a:extLst>
                <a:ext uri="{FF2B5EF4-FFF2-40B4-BE49-F238E27FC236}">
                  <a16:creationId xmlns:a16="http://schemas.microsoft.com/office/drawing/2014/main" id="{782116D6-70A8-F78D-83D6-F31716D2648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312" name="Group 311">
            <a:extLst>
              <a:ext uri="{FF2B5EF4-FFF2-40B4-BE49-F238E27FC236}">
                <a16:creationId xmlns:a16="http://schemas.microsoft.com/office/drawing/2014/main" id="{E4B4262D-25A7-AF84-360F-B70790BAA328}"/>
              </a:ext>
            </a:extLst>
          </p:cNvPr>
          <p:cNvGrpSpPr/>
          <p:nvPr/>
        </p:nvGrpSpPr>
        <p:grpSpPr>
          <a:xfrm>
            <a:off x="8790019" y="5109051"/>
            <a:ext cx="2351135" cy="360000"/>
            <a:chOff x="588263" y="2177588"/>
            <a:chExt cx="2351135" cy="360000"/>
          </a:xfrm>
        </p:grpSpPr>
        <p:pic>
          <p:nvPicPr>
            <p:cNvPr id="313" name="Picture 312">
              <a:extLst>
                <a:ext uri="{FF2B5EF4-FFF2-40B4-BE49-F238E27FC236}">
                  <a16:creationId xmlns:a16="http://schemas.microsoft.com/office/drawing/2014/main" id="{0181BEBC-97BE-9A4A-AC0E-3EC8DFDC111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14" name="TextBox 313">
              <a:extLst>
                <a:ext uri="{FF2B5EF4-FFF2-40B4-BE49-F238E27FC236}">
                  <a16:creationId xmlns:a16="http://schemas.microsoft.com/office/drawing/2014/main" id="{BE2126A2-D7D3-CC08-6192-D15CB38BE1C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03700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</a:t>
              </a:r>
              <a:br>
                <a:rPr kumimoji="0" lang="en-US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</a:br>
              <a:r>
                <a:rPr kumimoji="0" lang="en-US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PowerPoint</a:t>
              </a:r>
            </a:p>
          </p:txBody>
        </p:sp>
      </p:grpSp>
      <p:grpSp>
        <p:nvGrpSpPr>
          <p:cNvPr id="315" name="Group 314">
            <a:extLst>
              <a:ext uri="{FF2B5EF4-FFF2-40B4-BE49-F238E27FC236}">
                <a16:creationId xmlns:a16="http://schemas.microsoft.com/office/drawing/2014/main" id="{1CABE819-75F6-217F-7A28-821103FE843E}"/>
              </a:ext>
            </a:extLst>
          </p:cNvPr>
          <p:cNvGrpSpPr/>
          <p:nvPr/>
        </p:nvGrpSpPr>
        <p:grpSpPr>
          <a:xfrm>
            <a:off x="7739914" y="5109051"/>
            <a:ext cx="935914" cy="360000"/>
            <a:chOff x="588263" y="2657420"/>
            <a:chExt cx="935914" cy="360000"/>
          </a:xfrm>
        </p:grpSpPr>
        <p:pic>
          <p:nvPicPr>
            <p:cNvPr id="316" name="Picture 315">
              <a:extLst>
                <a:ext uri="{FF2B5EF4-FFF2-40B4-BE49-F238E27FC236}">
                  <a16:creationId xmlns:a16="http://schemas.microsoft.com/office/drawing/2014/main" id="{8476A48E-433F-1EBF-1133-27ECB990B75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17" name="TextBox 316">
              <a:extLst>
                <a:ext uri="{FF2B5EF4-FFF2-40B4-BE49-F238E27FC236}">
                  <a16:creationId xmlns:a16="http://schemas.microsoft.com/office/drawing/2014/main" id="{BDB8373D-10A2-903A-8385-6A673AF629D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683532"/>
              <a:ext cx="476963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0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24" name="Group 323">
            <a:extLst>
              <a:ext uri="{FF2B5EF4-FFF2-40B4-BE49-F238E27FC236}">
                <a16:creationId xmlns:a16="http://schemas.microsoft.com/office/drawing/2014/main" id="{AEA6F89D-7800-1BA0-E602-BB7858697D92}"/>
              </a:ext>
            </a:extLst>
          </p:cNvPr>
          <p:cNvGrpSpPr/>
          <p:nvPr/>
        </p:nvGrpSpPr>
        <p:grpSpPr>
          <a:xfrm>
            <a:off x="818241" y="5109051"/>
            <a:ext cx="2351135" cy="360000"/>
            <a:chOff x="588263" y="2657420"/>
            <a:chExt cx="2351135" cy="360000"/>
          </a:xfrm>
        </p:grpSpPr>
        <p:pic>
          <p:nvPicPr>
            <p:cNvPr id="325" name="Picture 324">
              <a:extLst>
                <a:ext uri="{FF2B5EF4-FFF2-40B4-BE49-F238E27FC236}">
                  <a16:creationId xmlns:a16="http://schemas.microsoft.com/office/drawing/2014/main" id="{EAE02363-0BEE-A8C0-3429-F3C1C495D0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26" name="TextBox 325">
              <a:extLst>
                <a:ext uri="{FF2B5EF4-FFF2-40B4-BE49-F238E27FC236}">
                  <a16:creationId xmlns:a16="http://schemas.microsoft.com/office/drawing/2014/main" id="{0DB2C55D-CA24-5E6C-21E9-ECDC7EB89F3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7" name="Picture 6" descr="A group of people standing together&#10;&#10;Description automatically generated">
            <a:extLst>
              <a:ext uri="{FF2B5EF4-FFF2-40B4-BE49-F238E27FC236}">
                <a16:creationId xmlns:a16="http://schemas.microsoft.com/office/drawing/2014/main" id="{6E76F508-6DB3-4FE2-AEA6-12A7A2A55683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18377" y="4061034"/>
            <a:ext cx="2073623" cy="2797045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D4AD21C1-64A1-B03A-9858-62CFF2486425}"/>
              </a:ext>
            </a:extLst>
          </p:cNvPr>
          <p:cNvGrpSpPr/>
          <p:nvPr/>
        </p:nvGrpSpPr>
        <p:grpSpPr>
          <a:xfrm>
            <a:off x="6519224" y="351933"/>
            <a:ext cx="5368093" cy="338443"/>
            <a:chOff x="6519224" y="351933"/>
            <a:chExt cx="5368093" cy="338443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329965B-A2BC-0AB3-B133-5B62C4C9DCEC}"/>
                </a:ext>
              </a:extLst>
            </p:cNvPr>
            <p:cNvSpPr txBox="1"/>
            <p:nvPr/>
          </p:nvSpPr>
          <p:spPr>
            <a:xfrm>
              <a:off x="10369868" y="351933"/>
              <a:ext cx="99224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egoe UI Semibold" panose="020B0502040204020203" pitchFamily="34" charset="0"/>
                  <a:cs typeface="Segoe UI Semibold" panose="020B0502040204020203" pitchFamily="34" charset="0"/>
                </a:rPr>
                <a:t>Scenario level: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259FBB5-4644-A0E3-788F-CB4DBCB26E9A}"/>
                </a:ext>
              </a:extLst>
            </p:cNvPr>
            <p:cNvSpPr txBox="1"/>
            <p:nvPr/>
          </p:nvSpPr>
          <p:spPr>
            <a:xfrm>
              <a:off x="9126798" y="351933"/>
              <a:ext cx="99224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egoe UI Semibold" panose="020B0502040204020203" pitchFamily="34" charset="0"/>
                  <a:cs typeface="Segoe UI Semibold" panose="020B0502040204020203" pitchFamily="34" charset="0"/>
                </a:rPr>
                <a:t>Available with: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60C0768-2D5E-0A4B-8923-7F0675C658ED}"/>
                </a:ext>
              </a:extLst>
            </p:cNvPr>
            <p:cNvCxnSpPr/>
            <p:nvPr/>
          </p:nvCxnSpPr>
          <p:spPr>
            <a:xfrm>
              <a:off x="10357789" y="358721"/>
              <a:ext cx="0" cy="331655"/>
            </a:xfrm>
            <a:prstGeom prst="line">
              <a:avLst/>
            </a:prstGeom>
            <a:ln>
              <a:solidFill>
                <a:srgbClr val="B1B3B3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 Placeholder 150">
              <a:extLst>
                <a:ext uri="{FF2B5EF4-FFF2-40B4-BE49-F238E27FC236}">
                  <a16:creationId xmlns:a16="http://schemas.microsoft.com/office/drawing/2014/main" id="{91CD4302-7CF2-D32D-97B8-F43D2773B788}"/>
                </a:ext>
              </a:extLst>
            </p:cNvPr>
            <p:cNvSpPr txBox="1">
              <a:spLocks/>
            </p:cNvSpPr>
            <p:nvPr/>
          </p:nvSpPr>
          <p:spPr>
            <a:xfrm>
              <a:off x="11417245" y="357645"/>
              <a:ext cx="127000" cy="125999"/>
            </a:xfrm>
            <a:prstGeom prst="ellipse">
              <a:avLst/>
            </a:prstGeom>
            <a:solidFill>
              <a:srgbClr val="0078D4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12" name="Text Placeholder 151">
              <a:extLst>
                <a:ext uri="{FF2B5EF4-FFF2-40B4-BE49-F238E27FC236}">
                  <a16:creationId xmlns:a16="http://schemas.microsoft.com/office/drawing/2014/main" id="{22980E94-BD35-C919-6A0B-2B8586EFDB4C}"/>
                </a:ext>
              </a:extLst>
            </p:cNvPr>
            <p:cNvSpPr txBox="1">
              <a:spLocks/>
            </p:cNvSpPr>
            <p:nvPr/>
          </p:nvSpPr>
          <p:spPr>
            <a:xfrm>
              <a:off x="11588781" y="357645"/>
              <a:ext cx="127000" cy="125999"/>
            </a:xfrm>
            <a:prstGeom prst="ellipse">
              <a:avLst/>
            </a:prstGeom>
            <a:solidFill>
              <a:srgbClr val="0078D4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13" name="Text Placeholder 152">
              <a:extLst>
                <a:ext uri="{FF2B5EF4-FFF2-40B4-BE49-F238E27FC236}">
                  <a16:creationId xmlns:a16="http://schemas.microsoft.com/office/drawing/2014/main" id="{50621521-1972-3569-78E0-A1105E758515}"/>
                </a:ext>
              </a:extLst>
            </p:cNvPr>
            <p:cNvSpPr txBox="1">
              <a:spLocks/>
            </p:cNvSpPr>
            <p:nvPr/>
          </p:nvSpPr>
          <p:spPr>
            <a:xfrm>
              <a:off x="11760317" y="357645"/>
              <a:ext cx="127000" cy="125999"/>
            </a:xfrm>
            <a:prstGeom prst="ellipse">
              <a:avLst/>
            </a:prstGeom>
            <a:solidFill>
              <a:srgbClr val="B1B3B3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14" name="Text Placeholder 185">
              <a:extLst>
                <a:ext uri="{FF2B5EF4-FFF2-40B4-BE49-F238E27FC236}">
                  <a16:creationId xmlns:a16="http://schemas.microsoft.com/office/drawing/2014/main" id="{D14B71D6-2CC8-A90C-50CA-AEB29FC9E579}"/>
                </a:ext>
              </a:extLst>
            </p:cNvPr>
            <p:cNvSpPr txBox="1">
              <a:spLocks/>
            </p:cNvSpPr>
            <p:nvPr/>
          </p:nvSpPr>
          <p:spPr>
            <a:xfrm>
              <a:off x="6519224" y="521099"/>
              <a:ext cx="3599821" cy="169277"/>
            </a:xfrm>
            <a:prstGeom prst="rect">
              <a:avLst/>
            </a:prstGeom>
          </p:spPr>
          <p:txBody>
            <a:bodyPr lIns="0" rIns="0" anchor="ctr"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buNone/>
              </a:pPr>
              <a:r>
                <a:rPr lang="en-US" sz="1100" b="1" spc="-20" noProof="0">
                  <a:solidFill>
                    <a:srgbClr val="C03BC4"/>
                  </a:solidFill>
                  <a:latin typeface="Segoe UI Semibold" panose="020B0502040204020203" pitchFamily="34" charset="0"/>
                  <a:cs typeface="Segoe UI Semibold" panose="020B0502040204020203" pitchFamily="34" charset="0"/>
                </a:rPr>
                <a:t>Microsoft 365 Copilot</a:t>
              </a:r>
            </a:p>
          </p:txBody>
        </p:sp>
        <p:sp>
          <p:nvSpPr>
            <p:cNvPr id="15" name="Text Placeholder 198">
              <a:extLst>
                <a:ext uri="{FF2B5EF4-FFF2-40B4-BE49-F238E27FC236}">
                  <a16:creationId xmlns:a16="http://schemas.microsoft.com/office/drawing/2014/main" id="{283C33B9-A6D1-1B6A-E1F6-4265C0A0D3D5}"/>
                </a:ext>
              </a:extLst>
            </p:cNvPr>
            <p:cNvSpPr txBox="1">
              <a:spLocks/>
            </p:cNvSpPr>
            <p:nvPr/>
          </p:nvSpPr>
          <p:spPr>
            <a:xfrm>
              <a:off x="10429875" y="520700"/>
              <a:ext cx="1457325" cy="169277"/>
            </a:xfrm>
            <a:prstGeom prst="rect">
              <a:avLst/>
            </a:prstGeom>
          </p:spPr>
          <p:txBody>
            <a:bodyPr lIns="0" rIns="0" anchor="ctr"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buNone/>
              </a:pPr>
              <a:r>
                <a:rPr lang="en-US" sz="1100" b="1" spc="-20" noProof="0">
                  <a:solidFill>
                    <a:srgbClr val="0078D4"/>
                  </a:solidFill>
                  <a:latin typeface="Segoe UI Semibold" panose="020B0502040204020203" pitchFamily="34" charset="0"/>
                  <a:cs typeface="Segoe UI Semibold" panose="020B0502040204020203" pitchFamily="34" charset="0"/>
                </a:rPr>
                <a:t>Buy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1C7E0B88-CF2C-5D99-EE52-652C6ABEB7E0}"/>
              </a:ext>
            </a:extLst>
          </p:cNvPr>
          <p:cNvGrpSpPr/>
          <p:nvPr/>
        </p:nvGrpSpPr>
        <p:grpSpPr>
          <a:xfrm>
            <a:off x="7693129" y="2719807"/>
            <a:ext cx="2351135" cy="360000"/>
            <a:chOff x="588263" y="1217924"/>
            <a:chExt cx="2351135" cy="360000"/>
          </a:xfrm>
        </p:grpSpPr>
        <p:pic>
          <p:nvPicPr>
            <p:cNvPr id="17" name="Picture 16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F21B1338-E1E0-3740-E754-77999E8205C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E3FD8F2-E6C8-7842-8B37-FF46CBDAC24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 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</a:p>
          </p:txBody>
        </p:sp>
      </p:grpSp>
      <p:sp>
        <p:nvSpPr>
          <p:cNvPr id="21" name="Rectangle: Rounded Corners 6">
            <a:extLst>
              <a:ext uri="{FF2B5EF4-FFF2-40B4-BE49-F238E27FC236}">
                <a16:creationId xmlns:a16="http://schemas.microsoft.com/office/drawing/2014/main" id="{5731931D-A034-5B9F-CEB6-B1D254B320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sp>
        <p:nvSpPr>
          <p:cNvPr id="31" name="Rectangle: Rounded Corners 6">
            <a:extLst>
              <a:ext uri="{FF2B5EF4-FFF2-40B4-BE49-F238E27FC236}">
                <a16:creationId xmlns:a16="http://schemas.microsoft.com/office/drawing/2014/main" id="{9D1138A4-C82B-4303-2993-30E48FC7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9929707D-5FAB-2F41-1515-60E4C4317C38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37" name="Rectangle: Rounded Corners 6">
              <a:extLst>
                <a:ext uri="{FF2B5EF4-FFF2-40B4-BE49-F238E27FC236}">
                  <a16:creationId xmlns:a16="http://schemas.microsoft.com/office/drawing/2014/main" id="{230554C5-6109-1DF0-005F-E79B021EB4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38" name="Graphic 37">
              <a:extLst>
                <a:ext uri="{FF2B5EF4-FFF2-40B4-BE49-F238E27FC236}">
                  <a16:creationId xmlns:a16="http://schemas.microsoft.com/office/drawing/2014/main" id="{E17E2D2C-46E7-B4F2-8A31-D90660C9AD7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39" name="Rectangle: Rounded Corners 6">
            <a:extLst>
              <a:ext uri="{FF2B5EF4-FFF2-40B4-BE49-F238E27FC236}">
                <a16:creationId xmlns:a16="http://schemas.microsoft.com/office/drawing/2014/main" id="{E0B93739-2141-4DEB-A050-FD9901BC71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068355" y="1159240"/>
            <a:ext cx="1559024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noProof="0">
                <a:solidFill>
                  <a:srgbClr val="0078D4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Operational efficiency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78D4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pic>
        <p:nvPicPr>
          <p:cNvPr id="40" name="Graphic 39">
            <a:extLst>
              <a:ext uri="{FF2B5EF4-FFF2-40B4-BE49-F238E27FC236}">
                <a16:creationId xmlns:a16="http://schemas.microsoft.com/office/drawing/2014/main" id="{2D01EB49-0B83-ABE9-7750-457AF07BC7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01385" y="1188979"/>
            <a:ext cx="144000" cy="149759"/>
          </a:xfrm>
          <a:prstGeom prst="rect">
            <a:avLst/>
          </a:prstGeom>
        </p:spPr>
      </p:pic>
      <p:grpSp>
        <p:nvGrpSpPr>
          <p:cNvPr id="41" name="Group 40">
            <a:extLst>
              <a:ext uri="{FF2B5EF4-FFF2-40B4-BE49-F238E27FC236}">
                <a16:creationId xmlns:a16="http://schemas.microsoft.com/office/drawing/2014/main" id="{FD4B7BE3-9D0F-FDFC-5F0F-970C4F6712F7}"/>
              </a:ext>
            </a:extLst>
          </p:cNvPr>
          <p:cNvGrpSpPr/>
          <p:nvPr/>
        </p:nvGrpSpPr>
        <p:grpSpPr>
          <a:xfrm>
            <a:off x="8827281" y="1118780"/>
            <a:ext cx="1260000" cy="216000"/>
            <a:chOff x="1172443" y="1122320"/>
            <a:chExt cx="1260000" cy="216000"/>
          </a:xfrm>
        </p:grpSpPr>
        <p:sp>
          <p:nvSpPr>
            <p:cNvPr id="42" name="Rectangle: Rounded Corners 6">
              <a:extLst>
                <a:ext uri="{FF2B5EF4-FFF2-40B4-BE49-F238E27FC236}">
                  <a16:creationId xmlns:a16="http://schemas.microsoft.com/office/drawing/2014/main" id="{FE6545F5-BBFA-D523-B295-2C56C845E4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72443" y="112232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Time savings</a:t>
              </a:r>
            </a:p>
          </p:txBody>
        </p:sp>
        <p:pic>
          <p:nvPicPr>
            <p:cNvPr id="43" name="Graphic 42">
              <a:extLst>
                <a:ext uri="{FF2B5EF4-FFF2-40B4-BE49-F238E27FC236}">
                  <a16:creationId xmlns:a16="http://schemas.microsoft.com/office/drawing/2014/main" id="{1C31F087-ECB2-CF1D-249E-E88ABD04D00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14767" y="1162780"/>
              <a:ext cx="144000" cy="144000"/>
            </a:xfrm>
            <a:prstGeom prst="rect">
              <a:avLst/>
            </a:prstGeom>
          </p:spPr>
        </p:pic>
      </p:grpSp>
      <p:sp>
        <p:nvSpPr>
          <p:cNvPr id="22" name="Text Placeholder 44">
            <a:extLst>
              <a:ext uri="{FF2B5EF4-FFF2-40B4-BE49-F238E27FC236}">
                <a16:creationId xmlns:a16="http://schemas.microsoft.com/office/drawing/2014/main" id="{F4EA051D-DA57-67DC-533D-A79FFD3F50E2}"/>
              </a:ext>
            </a:extLst>
          </p:cNvPr>
          <p:cNvSpPr txBox="1">
            <a:spLocks/>
          </p:cNvSpPr>
          <p:nvPr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Copilot Chat at </a:t>
            </a:r>
            <a:r>
              <a:rPr lang="en-US" noProof="0" dirty="0">
                <a:hlinkClick r:id="rId1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Copilot Chat at </a:t>
            </a:r>
            <a:r>
              <a:rPr lang="en-US" noProof="0" dirty="0">
                <a:hlinkClick r:id="rId12"/>
              </a:rPr>
              <a:t>m365copilot.com</a:t>
            </a:r>
            <a:r>
              <a:rPr lang="en-US" noProof="0" dirty="0"/>
              <a:t>, the Microsoft 365 Copilot Chat mobile app, or the Copilot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4160145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462</Words>
  <Application>Microsoft Office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Education | Workforce planning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2025-02-11T14:57:51Z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