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2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75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5" name="Circle 1">
            <a:extLst>
              <a:ext uri="{FF2B5EF4-FFF2-40B4-BE49-F238E27FC236}">
                <a16:creationId xmlns:a16="http://schemas.microsoft.com/office/drawing/2014/main" id="{E2C3EC85-C88F-225A-CBED-DE830492865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8306C7F5-7630-A9FC-5340-EC699EA3585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EA95473D-CB97-F734-8142-4581EFDF4F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upport.microsoft.com/en-us/topic/overview-of-microsoft-365-chat-preview-5b00a52d-7296-48ee-b938-b95b7209f737" TargetMode="External"/><Relationship Id="rId3" Type="http://schemas.openxmlformats.org/officeDocument/2006/relationships/image" Target="../media/image8.sv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48">
            <a:extLst>
              <a:ext uri="{FF2B5EF4-FFF2-40B4-BE49-F238E27FC236}">
                <a16:creationId xmlns:a16="http://schemas.microsoft.com/office/drawing/2014/main" id="{18DB004D-BDF2-FA90-509A-BC52B55A1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Education | </a:t>
            </a:r>
            <a:r>
              <a:rPr lang="en-US" noProof="0"/>
              <a:t>Monthly board meeting management</a:t>
            </a:r>
          </a:p>
        </p:txBody>
      </p:sp>
      <p:sp>
        <p:nvSpPr>
          <p:cNvPr id="142" name="Rectangle: Rounded Corners 11">
            <a:extLst>
              <a:ext uri="{FF2B5EF4-FFF2-40B4-BE49-F238E27FC236}">
                <a16:creationId xmlns:a16="http://schemas.microsoft.com/office/drawing/2014/main" id="{CDC94EDF-51E3-8905-1755-B215EE5DF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xfrm>
            <a:off x="584200" y="1593881"/>
            <a:ext cx="2808000" cy="345600"/>
          </a:xfr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1. Meeting preparation</a:t>
            </a:r>
          </a:p>
        </p:txBody>
      </p:sp>
      <p:sp>
        <p:nvSpPr>
          <p:cNvPr id="9" name="Rectangle: Rounded Corners 11">
            <a:extLst>
              <a:ext uri="{FF2B5EF4-FFF2-40B4-BE49-F238E27FC236}">
                <a16:creationId xmlns:a16="http://schemas.microsoft.com/office/drawing/2014/main" id="{E0F470E7-CBA4-FD88-AC51-A050B25DE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 bwMode="auto">
          <a:xfrm>
            <a:off x="2133600" y="4052218"/>
            <a:ext cx="2990420" cy="345600"/>
          </a:xfr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5. Formalize an evidence-based process</a:t>
            </a:r>
          </a:p>
        </p:txBody>
      </p:sp>
      <p:sp>
        <p:nvSpPr>
          <p:cNvPr id="7" name="Rectangle: Rounded Corners 11">
            <a:extLst>
              <a:ext uri="{FF2B5EF4-FFF2-40B4-BE49-F238E27FC236}">
                <a16:creationId xmlns:a16="http://schemas.microsoft.com/office/drawing/2014/main" id="{D5FFBEDC-2342-4810-B726-C055D0C227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auto">
          <a:xfrm>
            <a:off x="4047840" y="1593881"/>
            <a:ext cx="2808000" cy="345600"/>
          </a:xfr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50" noProof="0"/>
              <a:t>2. Agenda creation and meeting reminders</a:t>
            </a:r>
          </a:p>
        </p:txBody>
      </p:sp>
      <p:sp>
        <p:nvSpPr>
          <p:cNvPr id="10" name="Rectangle: Rounded Corners 11">
            <a:extLst>
              <a:ext uri="{FF2B5EF4-FFF2-40B4-BE49-F238E27FC236}">
                <a16:creationId xmlns:a16="http://schemas.microsoft.com/office/drawing/2014/main" id="{380C04E6-4C11-238D-8839-DDF7A1F5E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auto">
          <a:xfrm>
            <a:off x="5779660" y="4052218"/>
            <a:ext cx="2808000" cy="345600"/>
          </a:xfr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4. Collaborative communication</a:t>
            </a:r>
          </a:p>
        </p:txBody>
      </p:sp>
      <p:sp>
        <p:nvSpPr>
          <p:cNvPr id="8" name="Rectangle: Rounded Corners 11">
            <a:extLst>
              <a:ext uri="{FF2B5EF4-FFF2-40B4-BE49-F238E27FC236}">
                <a16:creationId xmlns:a16="http://schemas.microsoft.com/office/drawing/2014/main" id="{13748610-F60E-BA38-62C9-2E7E17BFF1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 bwMode="auto">
          <a:xfrm>
            <a:off x="7511481" y="1593881"/>
            <a:ext cx="2808000" cy="345600"/>
          </a:xfr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3. Interactive meeting experience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08B0296-1565-6B62-9FE7-6CFC532D4D38}"/>
              </a:ext>
            </a:extLst>
          </p:cNvPr>
          <p:cNvSpPr txBox="1"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276999"/>
          </a:xfrm>
          <a:noFill/>
        </p:spPr>
        <p:txBody>
          <a:bodyPr wrap="square" lIns="0" tIns="0" rIns="0" bIns="0" rtlCol="0" anchor="t">
            <a:spAutoFit/>
          </a:bodyPr>
          <a:lstStyle/>
          <a:p>
            <a:pPr lvl="0"/>
            <a:r>
              <a:rPr lang="en-US" noProof="0"/>
              <a:t>Use Copilot to effectively manage the next board meeting on curriculum and budget updates.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228C689-3287-72AF-55D5-33779E08B6BC}"/>
              </a:ext>
            </a:extLst>
          </p:cNvPr>
          <p:cNvSpPr txBox="1"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415498"/>
          </a:xfrm>
          <a:noFill/>
        </p:spPr>
        <p:txBody>
          <a:bodyPr wrap="square" lIns="0" tIns="0" rIns="0" bIns="0" rtlCol="0" anchor="t">
            <a:spAutoFit/>
          </a:bodyPr>
          <a:lstStyle/>
          <a:p>
            <a:pPr lvl="0"/>
            <a:r>
              <a:rPr lang="en-US" noProof="0"/>
              <a:t>Create and refine meeting agendas with reminders and summary of email threads to  recommend pertinent topics to the monthly board meeting and stakeholders.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94E2E62-E5B0-B0C9-F861-A9C285FB8A58}"/>
              </a:ext>
            </a:extLst>
          </p:cNvPr>
          <p:cNvSpPr txBox="1">
            <a:spLocks noGrp="1"/>
          </p:cNvSpPr>
          <p:nvPr>
            <p:ph type="body" sz="quarter" idx="20"/>
          </p:nvPr>
        </p:nvSpPr>
        <p:spPr>
          <a:xfrm>
            <a:off x="7511481" y="2032188"/>
            <a:ext cx="3036776" cy="276999"/>
          </a:xfrm>
          <a:noFill/>
        </p:spPr>
        <p:txBody>
          <a:bodyPr wrap="square" lIns="0" tIns="0" rIns="0" bIns="0" rtlCol="0" anchor="t">
            <a:spAutoFit/>
          </a:bodyPr>
          <a:lstStyle/>
          <a:p>
            <a:pPr lvl="0"/>
            <a:r>
              <a:rPr lang="en-US" noProof="0"/>
              <a:t>Capture important notes and feedback relevant to the updates while staying highly engaged in the meeting.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6F654E0-75D4-37B0-8DC8-8EAA746326F9}"/>
              </a:ext>
            </a:extLst>
          </p:cNvPr>
          <p:cNvSpPr txBox="1">
            <a:spLocks noGrp="1"/>
          </p:cNvSpPr>
          <p:nvPr>
            <p:ph type="body" sz="quarter" idx="27"/>
          </p:nvPr>
        </p:nvSpPr>
        <p:spPr>
          <a:xfrm>
            <a:off x="2133600" y="4488366"/>
            <a:ext cx="2990420" cy="415498"/>
          </a:xfrm>
          <a:noFill/>
        </p:spPr>
        <p:txBody>
          <a:bodyPr wrap="square" lIns="0" tIns="0" rIns="0" bIns="0" rtlCol="0" anchor="t">
            <a:spAutoFit/>
          </a:bodyPr>
          <a:lstStyle/>
          <a:p>
            <a:pPr lvl="0"/>
            <a:r>
              <a:rPr lang="en-US" noProof="0"/>
              <a:t>Socialize the curriculum and budget plans to promote active refinement and transparency of information between Board members, and Superintendent office.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48CAFAB-B39D-8A5E-2602-15F765276CD1}"/>
              </a:ext>
            </a:extLst>
          </p:cNvPr>
          <p:cNvSpPr txBox="1"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415498"/>
          </a:xfrm>
          <a:noFill/>
        </p:spPr>
        <p:txBody>
          <a:bodyPr wrap="square" lIns="0" tIns="0" rIns="0" bIns="0" rtlCol="0" anchor="t">
            <a:spAutoFit/>
          </a:bodyPr>
          <a:lstStyle/>
          <a:p>
            <a:pPr lvl="0"/>
            <a:r>
              <a:rPr lang="en-US" noProof="0"/>
              <a:t>Organize meeting key takeaways, gather survey insights, highlight themes, and emphasize action items into a recap communication.</a:t>
            </a:r>
          </a:p>
        </p:txBody>
      </p:sp>
      <p:sp>
        <p:nvSpPr>
          <p:cNvPr id="71" name="Rectangle: Rounded Corners 6">
            <a:extLst>
              <a:ext uri="{FF2B5EF4-FFF2-40B4-BE49-F238E27FC236}">
                <a16:creationId xmlns:a16="http://schemas.microsoft.com/office/drawing/2014/main" id="{C5C9A8D4-E8B3-FDC2-8F98-86A7C5A5E1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1DBBAB2F-0380-2791-08C3-A508A2020E55}"/>
              </a:ext>
            </a:extLst>
          </p:cNvPr>
          <p:cNvGrpSpPr/>
          <p:nvPr/>
        </p:nvGrpSpPr>
        <p:grpSpPr>
          <a:xfrm>
            <a:off x="1624328" y="1132757"/>
            <a:ext cx="1545048" cy="211018"/>
            <a:chOff x="1198144" y="862657"/>
            <a:chExt cx="1545048" cy="202903"/>
          </a:xfrm>
        </p:grpSpPr>
        <p:sp>
          <p:nvSpPr>
            <p:cNvPr id="73" name="Rectangle: Rounded Corners 6">
              <a:extLst>
                <a:ext uri="{FF2B5EF4-FFF2-40B4-BE49-F238E27FC236}">
                  <a16:creationId xmlns:a16="http://schemas.microsoft.com/office/drawing/2014/main" id="{99934E91-98DD-4919-07B5-C8A978AC9E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545048" cy="202903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Operational efficiency</a:t>
              </a:r>
            </a:p>
          </p:txBody>
        </p:sp>
        <p:pic>
          <p:nvPicPr>
            <p:cNvPr id="74" name="Graphic 73">
              <a:extLst>
                <a:ext uri="{FF2B5EF4-FFF2-40B4-BE49-F238E27FC236}">
                  <a16:creationId xmlns:a16="http://schemas.microsoft.com/office/drawing/2014/main" id="{9FCDC367-68C2-49D9-CC29-FF21E2715A0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81" name="Rectangle: Rounded Corners 6">
            <a:extLst>
              <a:ext uri="{FF2B5EF4-FFF2-40B4-BE49-F238E27FC236}">
                <a16:creationId xmlns:a16="http://schemas.microsoft.com/office/drawing/2014/main" id="{9C957549-8321-D87B-DCF2-EBF547A726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D5267CF1-31EB-EB0A-F82B-2A45DCF44CF8}"/>
              </a:ext>
            </a:extLst>
          </p:cNvPr>
          <p:cNvGrpSpPr/>
          <p:nvPr/>
        </p:nvGrpSpPr>
        <p:grpSpPr>
          <a:xfrm>
            <a:off x="7523372" y="1127774"/>
            <a:ext cx="1734927" cy="216000"/>
            <a:chOff x="1194742" y="1140160"/>
            <a:chExt cx="1734927" cy="216000"/>
          </a:xfrm>
        </p:grpSpPr>
        <p:sp>
          <p:nvSpPr>
            <p:cNvPr id="83" name="Rectangle: Rounded Corners 6">
              <a:extLst>
                <a:ext uri="{FF2B5EF4-FFF2-40B4-BE49-F238E27FC236}">
                  <a16:creationId xmlns:a16="http://schemas.microsoft.com/office/drawing/2014/main" id="{78C80798-453A-7CA7-1639-F866AFB21D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2" y="1140160"/>
              <a:ext cx="1734927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Reduced costs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84" name="Graphic 83">
              <a:extLst>
                <a:ext uri="{FF2B5EF4-FFF2-40B4-BE49-F238E27FC236}">
                  <a16:creationId xmlns:a16="http://schemas.microsoft.com/office/drawing/2014/main" id="{70FB6931-0877-B626-7866-908E9D7B777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E3D949B5-EB75-B23E-76B6-AEF08195B9EB}"/>
              </a:ext>
            </a:extLst>
          </p:cNvPr>
          <p:cNvGrpSpPr/>
          <p:nvPr/>
        </p:nvGrpSpPr>
        <p:grpSpPr>
          <a:xfrm>
            <a:off x="9332613" y="1127774"/>
            <a:ext cx="1617137" cy="216000"/>
            <a:chOff x="1194742" y="1140160"/>
            <a:chExt cx="1617137" cy="216000"/>
          </a:xfrm>
        </p:grpSpPr>
        <p:sp>
          <p:nvSpPr>
            <p:cNvPr id="86" name="Rectangle: Rounded Corners 6">
              <a:extLst>
                <a:ext uri="{FF2B5EF4-FFF2-40B4-BE49-F238E27FC236}">
                  <a16:creationId xmlns:a16="http://schemas.microsoft.com/office/drawing/2014/main" id="{09903D15-D19A-E37D-D1C5-7818049740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2" y="1140160"/>
              <a:ext cx="1617137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Time savings</a:t>
              </a:r>
            </a:p>
          </p:txBody>
        </p:sp>
        <p:pic>
          <p:nvPicPr>
            <p:cNvPr id="87" name="Graphic 86">
              <a:extLst>
                <a:ext uri="{FF2B5EF4-FFF2-40B4-BE49-F238E27FC236}">
                  <a16:creationId xmlns:a16="http://schemas.microsoft.com/office/drawing/2014/main" id="{C2060752-723F-435A-149F-AA03ACCD519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39" name="Title 1">
            <a:extLst>
              <a:ext uri="{FF2B5EF4-FFF2-40B4-BE49-F238E27FC236}">
                <a16:creationId xmlns:a16="http://schemas.microsoft.com/office/drawing/2014/main" id="{873098C4-76BC-D096-8888-CE73EE8D70B1}"/>
              </a:ext>
            </a:extLst>
          </p:cNvPr>
          <p:cNvSpPr txBox="1">
            <a:spLocks noGrp="1"/>
          </p:cNvSpPr>
          <p:nvPr>
            <p:ph type="body" sz="quarter" idx="21"/>
          </p:nvPr>
        </p:nvSpPr>
        <p:spPr>
          <a:prstGeom prst="roundRect">
            <a:avLst>
              <a:gd name="adj" fmla="val 7982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 lnSpcReduction="10000"/>
          </a:bodyPr>
          <a:lstStyle>
            <a:lvl1pPr algn="l" defTabSz="2402409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9272" b="0" kern="1200" cap="none" spc="-12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sz="900" b="1" spc="0" noProof="0">
                <a:latin typeface="+mn-lt"/>
              </a:rPr>
              <a:t>Quickly and easily analyze </a:t>
            </a:r>
            <a:r>
              <a:rPr lang="en-US" sz="900" spc="0" noProof="0">
                <a:latin typeface="+mn-lt"/>
              </a:rPr>
              <a:t>previous meeting notes and discussions, referencing relevant talking points on curriculum updates or budget proposals or specific follow-ups.</a:t>
            </a:r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id="{501A550A-62DF-3B49-7A9E-418A3FD3CD83}"/>
              </a:ext>
            </a:extLst>
          </p:cNvPr>
          <p:cNvSpPr txBox="1"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843958"/>
          </a:xfrm>
          <a:prstGeom prst="roundRect">
            <a:avLst>
              <a:gd name="adj" fmla="val 7982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algn="l" defTabSz="2402409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9272" b="0" kern="1200" cap="none" spc="-12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sz="900" b="1" spc="0" noProof="0">
                <a:latin typeface="+mn-lt"/>
              </a:rPr>
              <a:t>Save time </a:t>
            </a:r>
            <a:r>
              <a:rPr lang="en-US" sz="900" spc="0" noProof="0">
                <a:latin typeface="+mn-lt"/>
              </a:rPr>
              <a:t>and ensure you’ve capture board recommendations by using Copilot to generate and refine meeting agendas and documentation.</a:t>
            </a:r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A04B554A-A57F-0B5A-0E3B-5DB590B6AE63}"/>
              </a:ext>
            </a:extLst>
          </p:cNvPr>
          <p:cNvSpPr txBox="1">
            <a:spLocks noGrp="1"/>
          </p:cNvSpPr>
          <p:nvPr>
            <p:ph type="body" sz="quarter" idx="25"/>
          </p:nvPr>
        </p:nvSpPr>
        <p:spPr>
          <a:prstGeom prst="roundRect">
            <a:avLst>
              <a:gd name="adj" fmla="val 624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algn="l" defTabSz="2402409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9272" b="0" kern="1200" cap="none" spc="-12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sz="900" b="1" spc="0" noProof="0">
                <a:latin typeface="+mn-lt"/>
              </a:rPr>
              <a:t>Stay engaged </a:t>
            </a:r>
            <a:r>
              <a:rPr lang="en-US" sz="900" spc="0" noProof="0">
                <a:latin typeface="+mn-lt"/>
              </a:rPr>
              <a:t>by using Copilot to accurately summarize key points, action items for each participant, and upcoming deadlines.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C0007199-4F0C-5FBB-F13A-D72B66B4003A}"/>
              </a:ext>
            </a:extLst>
          </p:cNvPr>
          <p:cNvSpPr txBox="1">
            <a:spLocks noGrp="1"/>
          </p:cNvSpPr>
          <p:nvPr>
            <p:ph type="body" sz="quarter" idx="22"/>
          </p:nvPr>
        </p:nvSpPr>
        <p:spPr>
          <a:xfrm>
            <a:off x="2133600" y="5641938"/>
            <a:ext cx="2990420" cy="626701"/>
          </a:xfrm>
          <a:prstGeom prst="roundRect">
            <a:avLst>
              <a:gd name="adj" fmla="val 9719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algn="l" defTabSz="2402409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9272" b="0" kern="1200" cap="none" spc="-12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sz="900" b="1" spc="0" noProof="0">
                <a:latin typeface="+mn-lt"/>
              </a:rPr>
              <a:t>Easily create </a:t>
            </a:r>
            <a:r>
              <a:rPr lang="en-US" sz="900" spc="0" noProof="0">
                <a:latin typeface="+mn-lt"/>
              </a:rPr>
              <a:t>what you need and apply branding guidelines, adjust layouts, and reformat text to socialize plans effectively.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9A46FFAD-907D-237E-1857-C6C9C3529D2E}"/>
              </a:ext>
            </a:extLst>
          </p:cNvPr>
          <p:cNvSpPr txBox="1">
            <a:spLocks noGrp="1"/>
          </p:cNvSpPr>
          <p:nvPr>
            <p:ph type="body" sz="quarter" idx="24"/>
          </p:nvPr>
        </p:nvSpPr>
        <p:spPr>
          <a:prstGeom prst="roundRect">
            <a:avLst>
              <a:gd name="adj" fmla="val 7982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algn="l" defTabSz="2402409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9272" b="0" kern="1200" cap="none" spc="-12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sz="900" b="1" spc="0" noProof="0">
                <a:latin typeface="+mn-lt"/>
              </a:rPr>
              <a:t>Document next steps </a:t>
            </a:r>
            <a:r>
              <a:rPr lang="en-US" sz="900" spc="0" noProof="0">
                <a:latin typeface="+mn-lt"/>
              </a:rPr>
              <a:t>by using Copilot to create a meeting recap encompassing all to-dos and key points to help track progress over time.</a:t>
            </a:r>
          </a:p>
        </p:txBody>
      </p:sp>
      <p:grpSp>
        <p:nvGrpSpPr>
          <p:cNvPr id="367" name="Group 366">
            <a:extLst>
              <a:ext uri="{FF2B5EF4-FFF2-40B4-BE49-F238E27FC236}">
                <a16:creationId xmlns:a16="http://schemas.microsoft.com/office/drawing/2014/main" id="{5A595B5C-2FFD-4229-E9FF-2F9F2E6A1CA9}"/>
              </a:ext>
            </a:extLst>
          </p:cNvPr>
          <p:cNvGrpSpPr/>
          <p:nvPr/>
        </p:nvGrpSpPr>
        <p:grpSpPr>
          <a:xfrm>
            <a:off x="7820502" y="2719807"/>
            <a:ext cx="2351135" cy="360000"/>
            <a:chOff x="588263" y="3617084"/>
            <a:chExt cx="2351135" cy="360000"/>
          </a:xfrm>
        </p:grpSpPr>
        <p:pic>
          <p:nvPicPr>
            <p:cNvPr id="368" name="Picture 367">
              <a:extLst>
                <a:ext uri="{FF2B5EF4-FFF2-40B4-BE49-F238E27FC236}">
                  <a16:creationId xmlns:a16="http://schemas.microsoft.com/office/drawing/2014/main" id="{454FA391-35FE-F6B7-9C35-F4DF5BE835E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69" name="TextBox 368">
              <a:extLst>
                <a:ext uri="{FF2B5EF4-FFF2-40B4-BE49-F238E27FC236}">
                  <a16:creationId xmlns:a16="http://schemas.microsoft.com/office/drawing/2014/main" id="{20B145B9-B257-3EB6-BFFB-1BDF591290B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2" name="Picture 1" descr="A group of people standing together&#10;&#10;Description automatically generated">
            <a:extLst>
              <a:ext uri="{FF2B5EF4-FFF2-40B4-BE49-F238E27FC236}">
                <a16:creationId xmlns:a16="http://schemas.microsoft.com/office/drawing/2014/main" id="{52A1D0E6-5837-B13F-2641-2B7E3EEBFF7B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18377" y="4061034"/>
            <a:ext cx="2073623" cy="2797045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A6967662-C578-E8E9-492F-CC3F635E8065}"/>
              </a:ext>
            </a:extLst>
          </p:cNvPr>
          <p:cNvGrpSpPr/>
          <p:nvPr/>
        </p:nvGrpSpPr>
        <p:grpSpPr>
          <a:xfrm>
            <a:off x="6519224" y="351933"/>
            <a:ext cx="5368093" cy="338443"/>
            <a:chOff x="6519224" y="351933"/>
            <a:chExt cx="5368093" cy="338443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61504C2-1CC8-2AB9-0076-B98B2DFB2D00}"/>
                </a:ext>
              </a:extLst>
            </p:cNvPr>
            <p:cNvSpPr txBox="1"/>
            <p:nvPr/>
          </p:nvSpPr>
          <p:spPr>
            <a:xfrm>
              <a:off x="10369868" y="351933"/>
              <a:ext cx="99224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egoe UI Semibold" panose="020B0502040204020203" pitchFamily="34" charset="0"/>
                  <a:cs typeface="Segoe UI Semibold" panose="020B0502040204020203" pitchFamily="34" charset="0"/>
                </a:rPr>
                <a:t>Scenario level: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B9C8480-C07B-BFA5-3904-31676013EFEA}"/>
                </a:ext>
              </a:extLst>
            </p:cNvPr>
            <p:cNvSpPr txBox="1"/>
            <p:nvPr/>
          </p:nvSpPr>
          <p:spPr>
            <a:xfrm>
              <a:off x="9126798" y="351933"/>
              <a:ext cx="99224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egoe UI Semibold" panose="020B0502040204020203" pitchFamily="34" charset="0"/>
                  <a:cs typeface="Segoe UI Semibold" panose="020B0502040204020203" pitchFamily="34" charset="0"/>
                </a:rPr>
                <a:t>Available with: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3E2EF80B-64E7-0258-91D4-3BB845E79636}"/>
                </a:ext>
              </a:extLst>
            </p:cNvPr>
            <p:cNvCxnSpPr/>
            <p:nvPr/>
          </p:nvCxnSpPr>
          <p:spPr>
            <a:xfrm>
              <a:off x="10357789" y="358721"/>
              <a:ext cx="0" cy="331655"/>
            </a:xfrm>
            <a:prstGeom prst="line">
              <a:avLst/>
            </a:prstGeom>
            <a:ln>
              <a:solidFill>
                <a:srgbClr val="B1B3B3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 Placeholder 150">
              <a:extLst>
                <a:ext uri="{FF2B5EF4-FFF2-40B4-BE49-F238E27FC236}">
                  <a16:creationId xmlns:a16="http://schemas.microsoft.com/office/drawing/2014/main" id="{9A160DB5-C9DA-5CBA-30D3-629FE9E5847B}"/>
                </a:ext>
              </a:extLst>
            </p:cNvPr>
            <p:cNvSpPr txBox="1">
              <a:spLocks/>
            </p:cNvSpPr>
            <p:nvPr/>
          </p:nvSpPr>
          <p:spPr>
            <a:xfrm>
              <a:off x="11417245" y="357645"/>
              <a:ext cx="127000" cy="125999"/>
            </a:xfrm>
            <a:prstGeom prst="ellipse">
              <a:avLst/>
            </a:prstGeom>
            <a:solidFill>
              <a:srgbClr val="0078D4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17" name="Text Placeholder 151">
              <a:extLst>
                <a:ext uri="{FF2B5EF4-FFF2-40B4-BE49-F238E27FC236}">
                  <a16:creationId xmlns:a16="http://schemas.microsoft.com/office/drawing/2014/main" id="{FEA6FA46-B16B-D70B-2B88-1003EFE1F497}"/>
                </a:ext>
              </a:extLst>
            </p:cNvPr>
            <p:cNvSpPr txBox="1">
              <a:spLocks/>
            </p:cNvSpPr>
            <p:nvPr/>
          </p:nvSpPr>
          <p:spPr>
            <a:xfrm>
              <a:off x="11588781" y="357645"/>
              <a:ext cx="127000" cy="125999"/>
            </a:xfrm>
            <a:prstGeom prst="ellipse">
              <a:avLst/>
            </a:prstGeom>
            <a:solidFill>
              <a:srgbClr val="0078D4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18" name="Text Placeholder 152">
              <a:extLst>
                <a:ext uri="{FF2B5EF4-FFF2-40B4-BE49-F238E27FC236}">
                  <a16:creationId xmlns:a16="http://schemas.microsoft.com/office/drawing/2014/main" id="{9DFCDEFF-F42A-6A2F-B17C-7651D7F6F620}"/>
                </a:ext>
              </a:extLst>
            </p:cNvPr>
            <p:cNvSpPr txBox="1">
              <a:spLocks/>
            </p:cNvSpPr>
            <p:nvPr/>
          </p:nvSpPr>
          <p:spPr>
            <a:xfrm>
              <a:off x="11760317" y="357645"/>
              <a:ext cx="127000" cy="125999"/>
            </a:xfrm>
            <a:prstGeom prst="ellipse">
              <a:avLst/>
            </a:prstGeom>
            <a:solidFill>
              <a:srgbClr val="B1B3B3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19" name="Text Placeholder 185">
              <a:extLst>
                <a:ext uri="{FF2B5EF4-FFF2-40B4-BE49-F238E27FC236}">
                  <a16:creationId xmlns:a16="http://schemas.microsoft.com/office/drawing/2014/main" id="{DE95EEC6-5BC4-94E3-9EBC-5D3789E7CDC6}"/>
                </a:ext>
              </a:extLst>
            </p:cNvPr>
            <p:cNvSpPr txBox="1">
              <a:spLocks/>
            </p:cNvSpPr>
            <p:nvPr/>
          </p:nvSpPr>
          <p:spPr>
            <a:xfrm>
              <a:off x="6519224" y="521099"/>
              <a:ext cx="3599821" cy="169277"/>
            </a:xfrm>
            <a:prstGeom prst="rect">
              <a:avLst/>
            </a:prstGeom>
          </p:spPr>
          <p:txBody>
            <a:bodyPr lIns="0" rIns="0" anchor="ctr"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buNone/>
              </a:pPr>
              <a:r>
                <a:rPr lang="en-US" sz="1100" b="1" spc="-20" noProof="0">
                  <a:solidFill>
                    <a:srgbClr val="C03BC4"/>
                  </a:solidFill>
                  <a:latin typeface="Segoe UI Semibold" panose="020B0502040204020203" pitchFamily="34" charset="0"/>
                  <a:cs typeface="Segoe UI Semibold" panose="020B0502040204020203" pitchFamily="34" charset="0"/>
                </a:rPr>
                <a:t>Microsoft 365 Copilot</a:t>
              </a:r>
            </a:p>
          </p:txBody>
        </p:sp>
        <p:sp>
          <p:nvSpPr>
            <p:cNvPr id="20" name="Text Placeholder 198">
              <a:extLst>
                <a:ext uri="{FF2B5EF4-FFF2-40B4-BE49-F238E27FC236}">
                  <a16:creationId xmlns:a16="http://schemas.microsoft.com/office/drawing/2014/main" id="{A04A7C48-9032-19B3-EA60-DF13D4A0B5D9}"/>
                </a:ext>
              </a:extLst>
            </p:cNvPr>
            <p:cNvSpPr txBox="1">
              <a:spLocks/>
            </p:cNvSpPr>
            <p:nvPr/>
          </p:nvSpPr>
          <p:spPr>
            <a:xfrm>
              <a:off x="10429875" y="520700"/>
              <a:ext cx="1457325" cy="169277"/>
            </a:xfrm>
            <a:prstGeom prst="rect">
              <a:avLst/>
            </a:prstGeom>
          </p:spPr>
          <p:txBody>
            <a:bodyPr lIns="0" rIns="0" anchor="ctr"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buNone/>
              </a:pPr>
              <a:r>
                <a:rPr lang="en-US" sz="1100" b="1" spc="-20" noProof="0">
                  <a:solidFill>
                    <a:srgbClr val="0078D4"/>
                  </a:solidFill>
                  <a:latin typeface="Segoe UI Semibold" panose="020B0502040204020203" pitchFamily="34" charset="0"/>
                  <a:cs typeface="Segoe UI Semibold" panose="020B0502040204020203" pitchFamily="34" charset="0"/>
                </a:rPr>
                <a:t>Buy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064229D-E251-A7FE-E544-2325A50FA33F}"/>
              </a:ext>
            </a:extLst>
          </p:cNvPr>
          <p:cNvGrpSpPr/>
          <p:nvPr/>
        </p:nvGrpSpPr>
        <p:grpSpPr>
          <a:xfrm>
            <a:off x="818241" y="2719807"/>
            <a:ext cx="2351135" cy="360000"/>
            <a:chOff x="588263" y="1217924"/>
            <a:chExt cx="2351135" cy="360000"/>
          </a:xfrm>
        </p:grpSpPr>
        <p:pic>
          <p:nvPicPr>
            <p:cNvPr id="23" name="Picture 22" descr="Zip Co logo SVG free download, id: 101874 - Brandlogos.net">
              <a:hlinkClick r:id="rId8"/>
              <a:extLst>
                <a:ext uri="{FF2B5EF4-FFF2-40B4-BE49-F238E27FC236}">
                  <a16:creationId xmlns:a16="http://schemas.microsoft.com/office/drawing/2014/main" id="{4EC61AB9-22DF-9179-6375-978F39D9184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D7ABABA-2273-E981-F007-BD9A0568E46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7785CB7-0014-8334-7656-BC34DD014BB3}"/>
              </a:ext>
            </a:extLst>
          </p:cNvPr>
          <p:cNvGrpSpPr/>
          <p:nvPr/>
        </p:nvGrpSpPr>
        <p:grpSpPr>
          <a:xfrm>
            <a:off x="4276272" y="2719807"/>
            <a:ext cx="2351135" cy="360000"/>
            <a:chOff x="588263" y="1217924"/>
            <a:chExt cx="2351135" cy="360000"/>
          </a:xfrm>
        </p:grpSpPr>
        <p:pic>
          <p:nvPicPr>
            <p:cNvPr id="26" name="Picture 25" descr="Zip Co logo SVG free download, id: 101874 - Brandlogos.net">
              <a:hlinkClick r:id="rId8"/>
              <a:extLst>
                <a:ext uri="{FF2B5EF4-FFF2-40B4-BE49-F238E27FC236}">
                  <a16:creationId xmlns:a16="http://schemas.microsoft.com/office/drawing/2014/main" id="{B3A98235-3AAE-D248-16CD-D42887B5125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C5C6168-13B9-7459-D71C-5552B162DC7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BF50BB6-6844-0C32-0CB9-CE4EC5BF0770}"/>
              </a:ext>
            </a:extLst>
          </p:cNvPr>
          <p:cNvGrpSpPr/>
          <p:nvPr/>
        </p:nvGrpSpPr>
        <p:grpSpPr>
          <a:xfrm>
            <a:off x="6056054" y="5166741"/>
            <a:ext cx="2351135" cy="360000"/>
            <a:chOff x="588263" y="3617084"/>
            <a:chExt cx="2351135" cy="360000"/>
          </a:xfrm>
        </p:grpSpPr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3E7E31A6-8509-BE89-E684-CF04141224F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52C91E5-A6E0-77B7-90E4-336A16FA612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27BCDCFE-4D38-AB98-B768-EE79F582EED6}"/>
              </a:ext>
            </a:extLst>
          </p:cNvPr>
          <p:cNvGrpSpPr/>
          <p:nvPr/>
        </p:nvGrpSpPr>
        <p:grpSpPr>
          <a:xfrm>
            <a:off x="2384088" y="5175196"/>
            <a:ext cx="2351135" cy="360000"/>
            <a:chOff x="588263" y="2177588"/>
            <a:chExt cx="2351135" cy="360000"/>
          </a:xfrm>
        </p:grpSpPr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809249B1-6FE8-7595-45A9-31813412D7A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9A3F153-7FD4-1DC9-AADF-CBA5244C6CB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816390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287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Education | Monthly board meeting management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2025-02-11T14:59:49Z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