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>
            <a:extLst>
              <a:ext uri="{FF2B5EF4-FFF2-40B4-BE49-F238E27FC236}">
                <a16:creationId xmlns:a16="http://schemas.microsoft.com/office/drawing/2014/main" id="{18DB004D-BDF2-FA90-509A-BC52B55A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noProof="0"/>
              <a:t>Monthly board meeting management</a:t>
            </a:r>
          </a:p>
        </p:txBody>
      </p:sp>
      <p:sp>
        <p:nvSpPr>
          <p:cNvPr id="142" name="Rectangle: Rounded Corners 11">
            <a:extLst>
              <a:ext uri="{FF2B5EF4-FFF2-40B4-BE49-F238E27FC236}">
                <a16:creationId xmlns:a16="http://schemas.microsoft.com/office/drawing/2014/main" id="{CDC94EDF-51E3-8905-1755-B215EE5D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1. Meeting preparation</a:t>
            </a: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E0F470E7-CBA4-FD88-AC51-A050B25DE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2133600" y="4052218"/>
            <a:ext cx="299042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5. Formalize an evidence-based process</a:t>
            </a:r>
          </a:p>
        </p:txBody>
      </p:sp>
      <p:sp>
        <p:nvSpPr>
          <p:cNvPr id="7" name="Rectangle: Rounded Corners 11">
            <a:extLst>
              <a:ext uri="{FF2B5EF4-FFF2-40B4-BE49-F238E27FC236}">
                <a16:creationId xmlns:a16="http://schemas.microsoft.com/office/drawing/2014/main" id="{D5FFBEDC-2342-4810-B726-C055D0C22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50" noProof="0"/>
              <a:t>2. Agenda creation and meeting reminders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380C04E6-4C11-238D-8839-DDF7A1F5E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5779660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4. Collaborative communication</a:t>
            </a:r>
          </a:p>
        </p:txBody>
      </p:sp>
      <p:sp>
        <p:nvSpPr>
          <p:cNvPr id="8" name="Rectangle: Rounded Corners 11">
            <a:extLst>
              <a:ext uri="{FF2B5EF4-FFF2-40B4-BE49-F238E27FC236}">
                <a16:creationId xmlns:a16="http://schemas.microsoft.com/office/drawing/2014/main" id="{13748610-F60E-BA38-62C9-2E7E17BFF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Interactive meeting experience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08B0296-1565-6B62-9FE7-6CFC532D4D38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276999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Use Copilot to effectively manage the next board meeting on curriculum and budget updates.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28C689-3287-72AF-55D5-33779E08B6BC}"/>
              </a:ext>
            </a:extLst>
          </p:cNvPr>
          <p:cNvSpPr txBox="1"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415498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Create and refine meeting agendas with reminders and summary of email threads to  recommend pertinent topics to the monthly board meeting and stakeholders.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4E2E62-E5B0-B0C9-F861-A9C285FB8A58}"/>
              </a:ext>
            </a:extLst>
          </p:cNvPr>
          <p:cNvSpPr txBox="1">
            <a:spLocks noGrp="1"/>
          </p:cNvSpPr>
          <p:nvPr>
            <p:ph type="body" sz="quarter" idx="20"/>
          </p:nvPr>
        </p:nvSpPr>
        <p:spPr>
          <a:xfrm>
            <a:off x="7511481" y="2032188"/>
            <a:ext cx="3036776" cy="276999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Capture important notes and feedback relevant to the updates while staying highly engaged in the meeting.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F654E0-75D4-37B0-8DC8-8EAA746326F9}"/>
              </a:ext>
            </a:extLst>
          </p:cNvPr>
          <p:cNvSpPr txBox="1">
            <a:spLocks noGrp="1"/>
          </p:cNvSpPr>
          <p:nvPr>
            <p:ph type="body" sz="quarter" idx="27"/>
          </p:nvPr>
        </p:nvSpPr>
        <p:spPr>
          <a:xfrm>
            <a:off x="2133600" y="4488366"/>
            <a:ext cx="2990420" cy="415498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Socialize the curriculum and budget plans to promote active refinement and transparency of information between Board members, and Superintendent office.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48CAFAB-B39D-8A5E-2602-15F765276CD1}"/>
              </a:ext>
            </a:extLst>
          </p:cNvPr>
          <p:cNvSpPr txBox="1"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415498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Organize meeting key takeaways, gather survey insights, highlight themes, and emphasize action items into a recap communication.</a:t>
            </a:r>
          </a:p>
        </p:txBody>
      </p:sp>
      <p:sp>
        <p:nvSpPr>
          <p:cNvPr id="71" name="Rectangle: Rounded Corners 6">
            <a:extLst>
              <a:ext uri="{FF2B5EF4-FFF2-40B4-BE49-F238E27FC236}">
                <a16:creationId xmlns:a16="http://schemas.microsoft.com/office/drawing/2014/main" id="{C5C9A8D4-E8B3-FDC2-8F98-86A7C5A5E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BBAB2F-0380-2791-08C3-A508A2020E55}"/>
              </a:ext>
            </a:extLst>
          </p:cNvPr>
          <p:cNvGrpSpPr/>
          <p:nvPr/>
        </p:nvGrpSpPr>
        <p:grpSpPr>
          <a:xfrm>
            <a:off x="1624328" y="1132757"/>
            <a:ext cx="1545048" cy="211018"/>
            <a:chOff x="1198144" y="862657"/>
            <a:chExt cx="1545048" cy="202903"/>
          </a:xfrm>
        </p:grpSpPr>
        <p:sp>
          <p:nvSpPr>
            <p:cNvPr id="73" name="Rectangle: Rounded Corners 6">
              <a:extLst>
                <a:ext uri="{FF2B5EF4-FFF2-40B4-BE49-F238E27FC236}">
                  <a16:creationId xmlns:a16="http://schemas.microsoft.com/office/drawing/2014/main" id="{99934E91-98DD-4919-07B5-C8A978AC9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45048" cy="20290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Operational efficiency</a:t>
              </a:r>
            </a:p>
          </p:txBody>
        </p:sp>
        <p:pic>
          <p:nvPicPr>
            <p:cNvPr id="74" name="Graphic 73">
              <a:extLst>
                <a:ext uri="{FF2B5EF4-FFF2-40B4-BE49-F238E27FC236}">
                  <a16:creationId xmlns:a16="http://schemas.microsoft.com/office/drawing/2014/main" id="{9FCDC367-68C2-49D9-CC29-FF21E2715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9C957549-8321-D87B-DCF2-EBF547A72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5267CF1-31EB-EB0A-F82B-2A45DCF44CF8}"/>
              </a:ext>
            </a:extLst>
          </p:cNvPr>
          <p:cNvGrpSpPr/>
          <p:nvPr/>
        </p:nvGrpSpPr>
        <p:grpSpPr>
          <a:xfrm>
            <a:off x="7523372" y="1127774"/>
            <a:ext cx="1734927" cy="216000"/>
            <a:chOff x="1194742" y="1140160"/>
            <a:chExt cx="1734927" cy="216000"/>
          </a:xfrm>
        </p:grpSpPr>
        <p:sp>
          <p:nvSpPr>
            <p:cNvPr id="83" name="Rectangle: Rounded Corners 6">
              <a:extLst>
                <a:ext uri="{FF2B5EF4-FFF2-40B4-BE49-F238E27FC236}">
                  <a16:creationId xmlns:a16="http://schemas.microsoft.com/office/drawing/2014/main" id="{78C80798-453A-7CA7-1639-F866AFB21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60"/>
              <a:ext cx="173492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Reduced costs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4" name="Graphic 83">
              <a:extLst>
                <a:ext uri="{FF2B5EF4-FFF2-40B4-BE49-F238E27FC236}">
                  <a16:creationId xmlns:a16="http://schemas.microsoft.com/office/drawing/2014/main" id="{70FB6931-0877-B626-7866-908E9D7B7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D949B5-EB75-B23E-76B6-AEF08195B9EB}"/>
              </a:ext>
            </a:extLst>
          </p:cNvPr>
          <p:cNvGrpSpPr/>
          <p:nvPr/>
        </p:nvGrpSpPr>
        <p:grpSpPr>
          <a:xfrm>
            <a:off x="9332613" y="1127774"/>
            <a:ext cx="1617137" cy="216000"/>
            <a:chOff x="1194742" y="1140160"/>
            <a:chExt cx="1617137" cy="216000"/>
          </a:xfrm>
        </p:grpSpPr>
        <p:sp>
          <p:nvSpPr>
            <p:cNvPr id="86" name="Rectangle: Rounded Corners 6">
              <a:extLst>
                <a:ext uri="{FF2B5EF4-FFF2-40B4-BE49-F238E27FC236}">
                  <a16:creationId xmlns:a16="http://schemas.microsoft.com/office/drawing/2014/main" id="{09903D15-D19A-E37D-D1C5-781804974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60"/>
              <a:ext cx="161713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Time savings</a:t>
              </a:r>
            </a:p>
          </p:txBody>
        </p:sp>
        <p:pic>
          <p:nvPicPr>
            <p:cNvPr id="87" name="Graphic 86">
              <a:extLst>
                <a:ext uri="{FF2B5EF4-FFF2-40B4-BE49-F238E27FC236}">
                  <a16:creationId xmlns:a16="http://schemas.microsoft.com/office/drawing/2014/main" id="{C2060752-723F-435A-149F-AA03ACCD5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9" name="Title 1">
            <a:extLst>
              <a:ext uri="{FF2B5EF4-FFF2-40B4-BE49-F238E27FC236}">
                <a16:creationId xmlns:a16="http://schemas.microsoft.com/office/drawing/2014/main" id="{873098C4-76BC-D096-8888-CE73EE8D70B1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Quickly and easily analyze </a:t>
            </a:r>
            <a:r>
              <a:rPr lang="en-US" sz="900" spc="0" noProof="0">
                <a:latin typeface="+mn-lt"/>
              </a:rPr>
              <a:t>previous meeting notes and discussions, referencing relevant talking points on curriculum updates or budget proposals or specific follow-ups.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501A550A-62DF-3B49-7A9E-418A3FD3CD83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43958"/>
          </a:xfrm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Save time </a:t>
            </a:r>
            <a:r>
              <a:rPr lang="en-US" sz="900" spc="0" noProof="0">
                <a:latin typeface="+mn-lt"/>
              </a:rPr>
              <a:t>and ensure you’ve capture board recommendations by using Copilot to generate and refine meeting agendas and documentation.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A04B554A-A57F-0B5A-0E3B-5DB590B6AE63}"/>
              </a:ext>
            </a:extLst>
          </p:cNvPr>
          <p:cNvSpPr txBox="1">
            <a:spLocks noGrp="1"/>
          </p:cNvSpPr>
          <p:nvPr>
            <p:ph type="body" sz="quarter" idx="25"/>
          </p:nvPr>
        </p:nvSpPr>
        <p:spPr>
          <a:prstGeom prst="roundRect">
            <a:avLst>
              <a:gd name="adj" fmla="val 624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Stay engaged </a:t>
            </a:r>
            <a:r>
              <a:rPr lang="en-US" sz="900" spc="0" noProof="0">
                <a:latin typeface="+mn-lt"/>
              </a:rPr>
              <a:t>by using Copilot to accurately summarize key points, action items for each participant, and upcoming deadlines.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0007199-4F0C-5FBB-F13A-D72B66B4003A}"/>
              </a:ext>
            </a:extLst>
          </p:cNvPr>
          <p:cNvSpPr txBox="1">
            <a:spLocks noGrp="1"/>
          </p:cNvSpPr>
          <p:nvPr>
            <p:ph type="body" sz="quarter" idx="22"/>
          </p:nvPr>
        </p:nvSpPr>
        <p:spPr>
          <a:xfrm>
            <a:off x="2133600" y="5641938"/>
            <a:ext cx="2990420" cy="626701"/>
          </a:xfrm>
          <a:prstGeom prst="roundRect">
            <a:avLst>
              <a:gd name="adj" fmla="val 9719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Easily create </a:t>
            </a:r>
            <a:r>
              <a:rPr lang="en-US" sz="900" spc="0" noProof="0">
                <a:latin typeface="+mn-lt"/>
              </a:rPr>
              <a:t>what you need and apply branding guidelines, adjust layouts, and reformat text to socialize plans effectively.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9A46FFAD-907D-237E-1857-C6C9C3529D2E}"/>
              </a:ext>
            </a:extLst>
          </p:cNvPr>
          <p:cNvSpPr txBox="1">
            <a:spLocks noGrp="1"/>
          </p:cNvSpPr>
          <p:nvPr>
            <p:ph type="body" sz="quarter" idx="24"/>
          </p:nvPr>
        </p:nvSpPr>
        <p:spPr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Document next steps </a:t>
            </a:r>
            <a:r>
              <a:rPr lang="en-US" sz="900" spc="0" noProof="0">
                <a:latin typeface="+mn-lt"/>
              </a:rPr>
              <a:t>by using Copilot to create a meeting recap encompassing all to-dos and key points to help track progress over time.</a:t>
            </a:r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5A595B5C-2FFD-4229-E9FF-2F9F2E6A1CA9}"/>
              </a:ext>
            </a:extLst>
          </p:cNvPr>
          <p:cNvGrpSpPr/>
          <p:nvPr/>
        </p:nvGrpSpPr>
        <p:grpSpPr>
          <a:xfrm>
            <a:off x="7820502" y="2719807"/>
            <a:ext cx="2351135" cy="360000"/>
            <a:chOff x="588263" y="3617084"/>
            <a:chExt cx="2351135" cy="360000"/>
          </a:xfrm>
        </p:grpSpPr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454FA391-35FE-F6B7-9C35-F4DF5BE8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20B145B9-B257-3EB6-BFFB-1BDF591290B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52A1D0E6-5837-B13F-2641-2B7E3EEBFF7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A6967662-C578-E8E9-492F-CC3F635E8065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61504C2-1CC8-2AB9-0076-B98B2DFB2D00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9C8480-C07B-BFA5-3904-31676013EFEA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E2EF80B-64E7-0258-91D4-3BB845E79636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Placeholder 150">
              <a:extLst>
                <a:ext uri="{FF2B5EF4-FFF2-40B4-BE49-F238E27FC236}">
                  <a16:creationId xmlns:a16="http://schemas.microsoft.com/office/drawing/2014/main" id="{9A160DB5-C9DA-5CBA-30D3-629FE9E5847B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7" name="Text Placeholder 151">
              <a:extLst>
                <a:ext uri="{FF2B5EF4-FFF2-40B4-BE49-F238E27FC236}">
                  <a16:creationId xmlns:a16="http://schemas.microsoft.com/office/drawing/2014/main" id="{FEA6FA46-B16B-D70B-2B88-1003EFE1F497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8" name="Text Placeholder 152">
              <a:extLst>
                <a:ext uri="{FF2B5EF4-FFF2-40B4-BE49-F238E27FC236}">
                  <a16:creationId xmlns:a16="http://schemas.microsoft.com/office/drawing/2014/main" id="{9DFCDEFF-F42A-6A2F-B17C-7651D7F6F620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9" name="Text Placeholder 185">
              <a:extLst>
                <a:ext uri="{FF2B5EF4-FFF2-40B4-BE49-F238E27FC236}">
                  <a16:creationId xmlns:a16="http://schemas.microsoft.com/office/drawing/2014/main" id="{DE95EEC6-5BC4-94E3-9EBC-5D3789E7CDC6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20" name="Text Placeholder 198">
              <a:extLst>
                <a:ext uri="{FF2B5EF4-FFF2-40B4-BE49-F238E27FC236}">
                  <a16:creationId xmlns:a16="http://schemas.microsoft.com/office/drawing/2014/main" id="{A04A7C48-9032-19B3-EA60-DF13D4A0B5D9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64229D-E251-A7FE-E544-2325A50FA33F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23" name="Picture 22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4EC61AB9-22DF-9179-6375-978F39D918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7ABABA-2273-E981-F007-BD9A0568E46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7785CB7-0014-8334-7656-BC34DD014BB3}"/>
              </a:ext>
            </a:extLst>
          </p:cNvPr>
          <p:cNvGrpSpPr/>
          <p:nvPr/>
        </p:nvGrpSpPr>
        <p:grpSpPr>
          <a:xfrm>
            <a:off x="4276272" y="2719807"/>
            <a:ext cx="2351135" cy="360000"/>
            <a:chOff x="588263" y="1217924"/>
            <a:chExt cx="2351135" cy="360000"/>
          </a:xfrm>
        </p:grpSpPr>
        <p:pic>
          <p:nvPicPr>
            <p:cNvPr id="26" name="Picture 25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B3A98235-3AAE-D248-16CD-D42887B512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C5C6168-13B9-7459-D71C-5552B162DC7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BF50BB6-6844-0C32-0CB9-CE4EC5BF0770}"/>
              </a:ext>
            </a:extLst>
          </p:cNvPr>
          <p:cNvGrpSpPr/>
          <p:nvPr/>
        </p:nvGrpSpPr>
        <p:grpSpPr>
          <a:xfrm>
            <a:off x="6056054" y="5166741"/>
            <a:ext cx="2351135" cy="360000"/>
            <a:chOff x="588263" y="3617084"/>
            <a:chExt cx="2351135" cy="36000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3E7E31A6-8509-BE89-E684-CF04141224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52C91E5-A6E0-77B7-90E4-336A16FA612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7BCDCFE-4D38-AB98-B768-EE79F582EED6}"/>
              </a:ext>
            </a:extLst>
          </p:cNvPr>
          <p:cNvGrpSpPr/>
          <p:nvPr/>
        </p:nvGrpSpPr>
        <p:grpSpPr>
          <a:xfrm>
            <a:off x="2384088" y="5175196"/>
            <a:ext cx="2351135" cy="360000"/>
            <a:chOff x="588263" y="2177588"/>
            <a:chExt cx="2351135" cy="36000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09249B1-6FE8-7595-45A9-31813412D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9A3F153-7FD4-1DC9-AADF-CBA5244C6CB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1639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Monthly board meeting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