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3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microsoft.com/en-us/topic/overview-of-microsoft-365-chat-preview-5b00a52d-7296-48ee-b938-b95b7209f737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12" Type="http://schemas.openxmlformats.org/officeDocument/2006/relationships/hyperlink" Target="https://copilot.microsoft.com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67CA0E-FAA0-8955-E25B-5A58EE7173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28">
            <a:extLst>
              <a:ext uri="{FF2B5EF4-FFF2-40B4-BE49-F238E27FC236}">
                <a16:creationId xmlns:a16="http://schemas.microsoft.com/office/drawing/2014/main" id="{033962E8-07A6-57EC-947C-B030FB94F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0" y="1238491"/>
            <a:ext cx="12192000" cy="561951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95296A1-4678-5553-0DC1-DDC4F6641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Education | </a:t>
            </a:r>
            <a:r>
              <a:rPr lang="en-US" sz="1800" noProof="0"/>
              <a:t>Efficient policy drafting</a:t>
            </a:r>
            <a:endParaRPr lang="en-US" noProof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71C92FD2-0E73-2F66-7334-508EE67D97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Stakeholder management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EFC444B-99F8-3850-CE98-592557A08FA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70453" y="4052888"/>
            <a:ext cx="2835782" cy="344487"/>
          </a:xfrm>
        </p:spPr>
        <p:txBody>
          <a:bodyPr/>
          <a:lstStyle/>
          <a:p>
            <a:r>
              <a:rPr lang="en-US" noProof="0"/>
              <a:t>6. Socialization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F63332A0-2709-39EA-F81C-11A5B9EEDF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Research and analysis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6EB6ED16-EBDE-0642-F38F-573EFDC35ED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</a:t>
            </a:r>
            <a:r>
              <a:rPr lang="en-US" sz="1200" spc="-50" noProof="0"/>
              <a:t>Approval and implementation plan</a:t>
            </a:r>
            <a:endParaRPr lang="en-US" noProof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7E7F698A-BE5F-BAC3-0F44-8CBC49D36C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Policy development 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6564D7CD-CBAA-98D9-CEC5-C5139480D28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Review and revision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DEC96DCB-BD13-26B2-285D-0D3102C0340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/>
              <a:t>Engage relevant stakeholders such as faculty senate, department chairs, and other administrative staff to seek their perspectives.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1887C4F5-8A89-D3C4-C03E-A85015CDB3D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8125" y="2032000"/>
            <a:ext cx="2928408" cy="627063"/>
          </a:xfrm>
        </p:spPr>
        <p:txBody>
          <a:bodyPr>
            <a:normAutofit/>
          </a:bodyPr>
          <a:lstStyle/>
          <a:p>
            <a:r>
              <a:rPr lang="en-US" noProof="0"/>
              <a:t>Research and collate information on best practices, legal requirements, and policies at peer institutions, along with their potential implications.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D6285AE1-7B46-5D4E-14F4-5B82F638DC6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Draft the new policy, clearly outlining its purpose, scope, objectives, and the intended impact.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56B7B282-E84A-DC93-0D23-687FA433F91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338"/>
            <a:ext cx="2808288" cy="627062"/>
          </a:xfrm>
        </p:spPr>
        <p:txBody>
          <a:bodyPr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Summarize insights </a:t>
            </a:r>
            <a:r>
              <a:rPr lang="en-US" noProof="0"/>
              <a:t>from meeting notes and input from stakeholders, saving time and increasing collaboration.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BA0CE8D2-82BD-DBE1-AA00-91B75075431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noProof="0"/>
              <a:t>Easily create a presentation summarizing the implementation plan using Copilot in PowerPoint.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86FB3527-BA92-374F-81B1-CD004E529BE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Quickly elicit </a:t>
            </a:r>
            <a:r>
              <a:rPr lang="en-US" noProof="0"/>
              <a:t>any relevant legal precedents or best practices from legal databases and university consortium repositories to support policy development – let Copilot help do the work!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3B08452C-4A85-5F0E-096C-7F4BB508AC8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</p:spPr>
        <p:txBody>
          <a:bodyPr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Develop first draft </a:t>
            </a:r>
            <a:r>
              <a:rPr lang="en-US" noProof="0"/>
              <a:t>of implementation plan with help from Copilot in Word. 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38492BE5-CEDC-F120-C998-2EA7C493FEE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Generate initial drafts </a:t>
            </a:r>
            <a:r>
              <a:rPr lang="en-US" noProof="0"/>
              <a:t>of the new policy document. Easily create a presentation summarizing the new policy using Copilot in PowerPoint.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99596134-45FB-77D7-ADCF-08E965CC3F8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606896" cy="626701"/>
          </a:xfrm>
        </p:spPr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Capture feedback and get support </a:t>
            </a:r>
            <a:r>
              <a:rPr lang="en-US" noProof="0"/>
              <a:t>on suggested terminologies and compliance checks efficiently using Copilot in Teams and Outlook.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543DE0CD-6FC5-DD54-726B-7AF17C87C2F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Communicate the policy to all relevant stakeholders, relaying its overall implications to relevant departments.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DB8DD916-4F5F-231D-8086-FBDCCBFE6F7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8125" y="4487863"/>
            <a:ext cx="3097742" cy="627062"/>
          </a:xfrm>
        </p:spPr>
        <p:txBody>
          <a:bodyPr/>
          <a:lstStyle/>
          <a:p>
            <a:r>
              <a:rPr lang="en-US" noProof="0"/>
              <a:t>Finalize the policy and develop a detailed implementation plan including communication strategies, training &amp; resourcing needs, R&amp;Rs, and timelines.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F1F71DE3-918E-93D6-64D8-1D9DBD1B947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r>
              <a:rPr lang="en-US" noProof="0"/>
              <a:t>Circulate the draft policy for stakeholder feedback to ensure policy appropriateness and effectiveness.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DF172BB7-9E3C-F052-AD29-16EB88AB4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25" name="Rectangle: Rounded Corners 6">
            <a:extLst>
              <a:ext uri="{FF2B5EF4-FFF2-40B4-BE49-F238E27FC236}">
                <a16:creationId xmlns:a16="http://schemas.microsoft.com/office/drawing/2014/main" id="{51A7F51F-BCE2-9EF5-1C1D-DED515402A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624328" y="1132758"/>
            <a:ext cx="1436544" cy="229988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noProof="0">
                <a:solidFill>
                  <a:srgbClr val="0078D4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Staff satisfaction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78D4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0C3C973A-4E1A-1E5A-AEB6-54ECB1227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1113" y="1170197"/>
            <a:ext cx="144000" cy="149759"/>
          </a:xfrm>
          <a:prstGeom prst="rect">
            <a:avLst/>
          </a:prstGeom>
        </p:spPr>
      </p:pic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59BBCEC8-FA4C-04AD-AE4D-9FCAF410F8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82C3CA1-C77C-5DA8-391F-E31E28B2FA24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B2D1EA0C-C714-A9FF-572D-2A5C6BC33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2D82E5A-4230-CC3B-0F8C-0558883A1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pic>
        <p:nvPicPr>
          <p:cNvPr id="7" name="Picture 6" descr="A group of people standing together&#10;&#10;Description automatically generated">
            <a:extLst>
              <a:ext uri="{FF2B5EF4-FFF2-40B4-BE49-F238E27FC236}">
                <a16:creationId xmlns:a16="http://schemas.microsoft.com/office/drawing/2014/main" id="{7276BCEF-EDDF-DB5A-E97E-01B3F4558AB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8377" y="4061034"/>
            <a:ext cx="2073623" cy="2797045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9E528616-BC90-0DDC-F8D2-3BCF09EF5126}"/>
              </a:ext>
            </a:extLst>
          </p:cNvPr>
          <p:cNvGrpSpPr/>
          <p:nvPr/>
        </p:nvGrpSpPr>
        <p:grpSpPr>
          <a:xfrm>
            <a:off x="6519224" y="351933"/>
            <a:ext cx="5368093" cy="338443"/>
            <a:chOff x="6519224" y="351933"/>
            <a:chExt cx="5368093" cy="33844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D244488-E8ED-BEED-FBE4-39BCE5E6B9D1}"/>
                </a:ext>
              </a:extLst>
            </p:cNvPr>
            <p:cNvSpPr txBox="1"/>
            <p:nvPr/>
          </p:nvSpPr>
          <p:spPr>
            <a:xfrm>
              <a:off x="1036986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Scenario level: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E016622-D3F0-4170-3145-1BE9749DC7AD}"/>
                </a:ext>
              </a:extLst>
            </p:cNvPr>
            <p:cNvSpPr txBox="1"/>
            <p:nvPr/>
          </p:nvSpPr>
          <p:spPr>
            <a:xfrm>
              <a:off x="912679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Available with: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B1AFC20-1449-1C4F-DD60-E3A320B781E8}"/>
                </a:ext>
              </a:extLst>
            </p:cNvPr>
            <p:cNvCxnSpPr/>
            <p:nvPr/>
          </p:nvCxnSpPr>
          <p:spPr>
            <a:xfrm>
              <a:off x="10357789" y="358721"/>
              <a:ext cx="0" cy="331655"/>
            </a:xfrm>
            <a:prstGeom prst="line">
              <a:avLst/>
            </a:prstGeom>
            <a:ln>
              <a:solidFill>
                <a:srgbClr val="B1B3B3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 Placeholder 150">
              <a:extLst>
                <a:ext uri="{FF2B5EF4-FFF2-40B4-BE49-F238E27FC236}">
                  <a16:creationId xmlns:a16="http://schemas.microsoft.com/office/drawing/2014/main" id="{8534D419-3468-2469-93B3-31BBEAC501D1}"/>
                </a:ext>
              </a:extLst>
            </p:cNvPr>
            <p:cNvSpPr txBox="1">
              <a:spLocks/>
            </p:cNvSpPr>
            <p:nvPr/>
          </p:nvSpPr>
          <p:spPr>
            <a:xfrm>
              <a:off x="11417245" y="357645"/>
              <a:ext cx="127000" cy="125999"/>
            </a:xfrm>
            <a:prstGeom prst="ellipse">
              <a:avLst/>
            </a:prstGeom>
            <a:solidFill>
              <a:srgbClr val="0078D4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2" name="Text Placeholder 151">
              <a:extLst>
                <a:ext uri="{FF2B5EF4-FFF2-40B4-BE49-F238E27FC236}">
                  <a16:creationId xmlns:a16="http://schemas.microsoft.com/office/drawing/2014/main" id="{D7A46709-72F8-4C7B-9826-868267082640}"/>
                </a:ext>
              </a:extLst>
            </p:cNvPr>
            <p:cNvSpPr txBox="1">
              <a:spLocks/>
            </p:cNvSpPr>
            <p:nvPr/>
          </p:nvSpPr>
          <p:spPr>
            <a:xfrm>
              <a:off x="11588781" y="357645"/>
              <a:ext cx="127000" cy="125999"/>
            </a:xfrm>
            <a:prstGeom prst="ellipse">
              <a:avLst/>
            </a:prstGeom>
            <a:solidFill>
              <a:srgbClr val="0078D4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3" name="Text Placeholder 152">
              <a:extLst>
                <a:ext uri="{FF2B5EF4-FFF2-40B4-BE49-F238E27FC236}">
                  <a16:creationId xmlns:a16="http://schemas.microsoft.com/office/drawing/2014/main" id="{4701AEC4-7444-4EB8-7BD5-437D47173C0B}"/>
                </a:ext>
              </a:extLst>
            </p:cNvPr>
            <p:cNvSpPr txBox="1">
              <a:spLocks/>
            </p:cNvSpPr>
            <p:nvPr/>
          </p:nvSpPr>
          <p:spPr>
            <a:xfrm>
              <a:off x="11760317" y="357645"/>
              <a:ext cx="127000" cy="125999"/>
            </a:xfrm>
            <a:prstGeom prst="ellipse">
              <a:avLst/>
            </a:prstGeom>
            <a:solidFill>
              <a:srgbClr val="B1B3B3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4" name="Text Placeholder 185">
              <a:extLst>
                <a:ext uri="{FF2B5EF4-FFF2-40B4-BE49-F238E27FC236}">
                  <a16:creationId xmlns:a16="http://schemas.microsoft.com/office/drawing/2014/main" id="{F9E4C3DD-680E-209A-ECA6-E19F7280535C}"/>
                </a:ext>
              </a:extLst>
            </p:cNvPr>
            <p:cNvSpPr txBox="1">
              <a:spLocks/>
            </p:cNvSpPr>
            <p:nvPr/>
          </p:nvSpPr>
          <p:spPr>
            <a:xfrm>
              <a:off x="6519224" y="521099"/>
              <a:ext cx="3599821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C03BC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Microsoft 365 Copilot</a:t>
              </a:r>
            </a:p>
          </p:txBody>
        </p:sp>
        <p:sp>
          <p:nvSpPr>
            <p:cNvPr id="15" name="Text Placeholder 198">
              <a:extLst>
                <a:ext uri="{FF2B5EF4-FFF2-40B4-BE49-F238E27FC236}">
                  <a16:creationId xmlns:a16="http://schemas.microsoft.com/office/drawing/2014/main" id="{A4311108-136D-CDFB-EB19-A987A953DC33}"/>
                </a:ext>
              </a:extLst>
            </p:cNvPr>
            <p:cNvSpPr txBox="1">
              <a:spLocks/>
            </p:cNvSpPr>
            <p:nvPr/>
          </p:nvSpPr>
          <p:spPr>
            <a:xfrm>
              <a:off x="10429875" y="520700"/>
              <a:ext cx="1457325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0078D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Buy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7DBB593-BFD7-C2FF-B3EB-3ECFADB19E0A}"/>
              </a:ext>
            </a:extLst>
          </p:cNvPr>
          <p:cNvGrpSpPr/>
          <p:nvPr/>
        </p:nvGrpSpPr>
        <p:grpSpPr>
          <a:xfrm>
            <a:off x="818241" y="2749880"/>
            <a:ext cx="2351135" cy="360000"/>
            <a:chOff x="588263" y="3617084"/>
            <a:chExt cx="2351135" cy="360000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E8458E2-622A-E45E-E314-77B2B7ADA9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9254D7C-70C8-30A1-C31E-2DF866CB1FB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80F4159-8C59-B75B-080C-2FD3BD908BDC}"/>
              </a:ext>
            </a:extLst>
          </p:cNvPr>
          <p:cNvGrpSpPr/>
          <p:nvPr/>
        </p:nvGrpSpPr>
        <p:grpSpPr>
          <a:xfrm>
            <a:off x="4304268" y="2761669"/>
            <a:ext cx="2351135" cy="360000"/>
            <a:chOff x="588263" y="1217924"/>
            <a:chExt cx="2351135" cy="360000"/>
          </a:xfrm>
        </p:grpSpPr>
        <p:pic>
          <p:nvPicPr>
            <p:cNvPr id="21" name="Picture 20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80995E5C-4455-3E9E-74AB-FCEBC88E90E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A07D95E-69D9-387C-1624-05D4EC93292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6122773-7C36-2DDE-16DB-199B69B589E7}"/>
              </a:ext>
            </a:extLst>
          </p:cNvPr>
          <p:cNvGrpSpPr/>
          <p:nvPr/>
        </p:nvGrpSpPr>
        <p:grpSpPr>
          <a:xfrm>
            <a:off x="7739913" y="2753649"/>
            <a:ext cx="2351135" cy="360000"/>
            <a:chOff x="588263" y="2657420"/>
            <a:chExt cx="2351135" cy="360000"/>
          </a:xfrm>
        </p:grpSpPr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BA12A5EF-A5A0-E34A-3225-9171E07706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F9838B6-E9D6-FBBD-D93C-2B9CCAE96B6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8F37881-E811-97CF-0F83-6CA5D1E5E140}"/>
              </a:ext>
            </a:extLst>
          </p:cNvPr>
          <p:cNvGrpSpPr/>
          <p:nvPr/>
        </p:nvGrpSpPr>
        <p:grpSpPr>
          <a:xfrm>
            <a:off x="7739913" y="5110916"/>
            <a:ext cx="2351135" cy="360000"/>
            <a:chOff x="588263" y="3617084"/>
            <a:chExt cx="2351135" cy="360000"/>
          </a:xfrm>
        </p:grpSpPr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9AAA1F99-0983-C6CD-28E5-0F592EAC07A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24320EF-40DD-954E-0DC8-807C428C1D4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6A5A795-926E-E2E9-20CA-21F7FC71E919}"/>
              </a:ext>
            </a:extLst>
          </p:cNvPr>
          <p:cNvGrpSpPr/>
          <p:nvPr/>
        </p:nvGrpSpPr>
        <p:grpSpPr>
          <a:xfrm>
            <a:off x="4305669" y="5118198"/>
            <a:ext cx="2351135" cy="360000"/>
            <a:chOff x="588263" y="2657420"/>
            <a:chExt cx="2351135" cy="360000"/>
          </a:xfrm>
        </p:grpSpPr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4132069C-9CBF-288B-7582-4C22A43EDC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955425E-E30F-0191-032D-F7500736AA2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BA487A6D-4B08-0EA0-AA3B-3A27D97A1235}"/>
              </a:ext>
            </a:extLst>
          </p:cNvPr>
          <p:cNvGrpSpPr/>
          <p:nvPr/>
        </p:nvGrpSpPr>
        <p:grpSpPr>
          <a:xfrm>
            <a:off x="818241" y="5244580"/>
            <a:ext cx="2351135" cy="360000"/>
            <a:chOff x="588263" y="2177588"/>
            <a:chExt cx="2351135" cy="360000"/>
          </a:xfrm>
        </p:grpSpPr>
        <p:pic>
          <p:nvPicPr>
            <p:cNvPr id="193" name="Picture 192">
              <a:extLst>
                <a:ext uri="{FF2B5EF4-FFF2-40B4-BE49-F238E27FC236}">
                  <a16:creationId xmlns:a16="http://schemas.microsoft.com/office/drawing/2014/main" id="{595DB8B5-DB0C-FF05-E5D1-171188AA51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6D667150-2440-AFD2-84DD-6C61A58B0EE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</a:p>
          </p:txBody>
        </p:sp>
      </p:grpSp>
      <p:sp>
        <p:nvSpPr>
          <p:cNvPr id="6" name="Rectangle: Rounded Corners 6">
            <a:extLst>
              <a:ext uri="{FF2B5EF4-FFF2-40B4-BE49-F238E27FC236}">
                <a16:creationId xmlns:a16="http://schemas.microsoft.com/office/drawing/2014/main" id="{E3010C8A-4992-482B-6FF1-6BA384915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181140" y="1126496"/>
            <a:ext cx="1601878" cy="250128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noProof="0">
                <a:solidFill>
                  <a:srgbClr val="0078D4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Operational efficiency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78D4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F7AE1D38-D5A0-711F-97E8-577DAE803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20796" y="1169101"/>
            <a:ext cx="144000" cy="149759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DB5E7C53-C2F0-8281-832A-65B0A44257D7}"/>
              </a:ext>
            </a:extLst>
          </p:cNvPr>
          <p:cNvGrpSpPr/>
          <p:nvPr/>
        </p:nvGrpSpPr>
        <p:grpSpPr>
          <a:xfrm>
            <a:off x="8827281" y="1118780"/>
            <a:ext cx="1260000" cy="216000"/>
            <a:chOff x="1172443" y="1122320"/>
            <a:chExt cx="1260000" cy="216000"/>
          </a:xfrm>
        </p:grpSpPr>
        <p:sp>
          <p:nvSpPr>
            <p:cNvPr id="29" name="Rectangle: Rounded Corners 6">
              <a:extLst>
                <a:ext uri="{FF2B5EF4-FFF2-40B4-BE49-F238E27FC236}">
                  <a16:creationId xmlns:a16="http://schemas.microsoft.com/office/drawing/2014/main" id="{3DB58BDD-A20C-ADA2-58A6-BA823B6D4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72443" y="112232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Time savings</a:t>
              </a:r>
            </a:p>
          </p:txBody>
        </p:sp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71D574E6-61C0-5DB2-F78D-4C7B43AF99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14767" y="1162780"/>
              <a:ext cx="144000" cy="144000"/>
            </a:xfrm>
            <a:prstGeom prst="rect">
              <a:avLst/>
            </a:prstGeom>
          </p:spPr>
        </p:pic>
      </p:grpSp>
      <p:sp>
        <p:nvSpPr>
          <p:cNvPr id="2" name="Text Placeholder 44">
            <a:extLst>
              <a:ext uri="{FF2B5EF4-FFF2-40B4-BE49-F238E27FC236}">
                <a16:creationId xmlns:a16="http://schemas.microsoft.com/office/drawing/2014/main" id="{CD0AA03E-ADA2-63AE-C4C8-777C835937D2}"/>
              </a:ext>
            </a:extLst>
          </p:cNvPr>
          <p:cNvSpPr txBox="1">
            <a:spLocks/>
          </p:cNvSpPr>
          <p:nvPr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Copilot Chat at </a:t>
            </a:r>
            <a:r>
              <a:rPr lang="en-US" noProof="0" dirty="0">
                <a:hlinkClick r:id="rId1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Copilot Chat at </a:t>
            </a:r>
            <a:r>
              <a:rPr lang="en-US" noProof="0" dirty="0">
                <a:hlinkClick r:id="rId12"/>
              </a:rPr>
              <a:t>m365copilot.com</a:t>
            </a:r>
            <a:r>
              <a:rPr lang="en-US" noProof="0" dirty="0"/>
              <a:t>, the Microsoft 365 Copilot Chat mobile app, or the Copilot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87427011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427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Education | Efficient policy drafting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2025-02-11T14:57:23Z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