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58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hyperlink" Target="https://support.microsoft.com/en-us/topic/overview-of-microsoft-365-chat-preview-5b00a52d-7296-48ee-b938-b95b7209f737" TargetMode="External"/><Relationship Id="rId10" Type="http://schemas.openxmlformats.org/officeDocument/2006/relationships/image" Target="../media/image14.sv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089BA-86EA-A8AA-C5DA-D546AB976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93502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  <a:cs typeface="Segoe UI"/>
              </a:rPr>
              <a:t>Education | </a:t>
            </a:r>
            <a:r>
              <a:rPr lang="en-US" noProof="0">
                <a:cs typeface="Segoe UI"/>
              </a:rPr>
              <a:t>Dynamic course orchestration</a:t>
            </a:r>
            <a:endParaRPr lang="en-US" noProof="0"/>
          </a:p>
        </p:txBody>
      </p:sp>
      <p:sp>
        <p:nvSpPr>
          <p:cNvPr id="101" name="Rectangle: Rounded Corners 11">
            <a:extLst>
              <a:ext uri="{FF2B5EF4-FFF2-40B4-BE49-F238E27FC236}">
                <a16:creationId xmlns:a16="http://schemas.microsoft.com/office/drawing/2014/main" id="{C7417EA0-0E74-C6DB-69B5-B47FE306E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xfrm>
            <a:off x="584200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1. Identify learning objectives</a:t>
            </a:r>
          </a:p>
        </p:txBody>
      </p:sp>
      <p:sp>
        <p:nvSpPr>
          <p:cNvPr id="104" name="Rectangle: Rounded Corners 11">
            <a:extLst>
              <a:ext uri="{FF2B5EF4-FFF2-40B4-BE49-F238E27FC236}">
                <a16:creationId xmlns:a16="http://schemas.microsoft.com/office/drawing/2014/main" id="{11E72AE0-CF2E-5E5A-421F-B7637FEB2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 bwMode="auto">
          <a:xfrm>
            <a:off x="584200" y="4052218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6. Reflect and evaluate</a:t>
            </a:r>
          </a:p>
        </p:txBody>
      </p:sp>
      <p:sp>
        <p:nvSpPr>
          <p:cNvPr id="102" name="Rectangle: Rounded Corners 11">
            <a:extLst>
              <a:ext uri="{FF2B5EF4-FFF2-40B4-BE49-F238E27FC236}">
                <a16:creationId xmlns:a16="http://schemas.microsoft.com/office/drawing/2014/main" id="{F2884C40-71EB-4A64-8CE2-6BB7E8FC49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auto">
          <a:xfrm>
            <a:off x="4047840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2. Content selection</a:t>
            </a:r>
          </a:p>
        </p:txBody>
      </p:sp>
      <p:sp>
        <p:nvSpPr>
          <p:cNvPr id="105" name="Rectangle: Rounded Corners 11">
            <a:extLst>
              <a:ext uri="{FF2B5EF4-FFF2-40B4-BE49-F238E27FC236}">
                <a16:creationId xmlns:a16="http://schemas.microsoft.com/office/drawing/2014/main" id="{F239B4A6-167F-54F6-CC81-DFE10EDA1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auto">
          <a:xfrm>
            <a:off x="4048125" y="4052888"/>
            <a:ext cx="2808288" cy="344487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5. Delivery</a:t>
            </a:r>
          </a:p>
        </p:txBody>
      </p:sp>
      <p:sp>
        <p:nvSpPr>
          <p:cNvPr id="103" name="Rectangle: Rounded Corners 11">
            <a:extLst>
              <a:ext uri="{FF2B5EF4-FFF2-40B4-BE49-F238E27FC236}">
                <a16:creationId xmlns:a16="http://schemas.microsoft.com/office/drawing/2014/main" id="{501AB1A1-3758-26D4-504C-B099E1749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 bwMode="auto">
          <a:xfrm>
            <a:off x="7511481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3. Content alignment</a:t>
            </a:r>
          </a:p>
        </p:txBody>
      </p:sp>
      <p:sp>
        <p:nvSpPr>
          <p:cNvPr id="106" name="Rectangle: Rounded Corners 11">
            <a:extLst>
              <a:ext uri="{FF2B5EF4-FFF2-40B4-BE49-F238E27FC236}">
                <a16:creationId xmlns:a16="http://schemas.microsoft.com/office/drawing/2014/main" id="{01218BED-7BCE-A82B-A3B1-C2797D075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 bwMode="auto">
          <a:xfrm>
            <a:off x="7511481" y="4052218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4. Collaborative content creation</a:t>
            </a:r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13113E95-620A-6313-CC0B-56529107D478}"/>
              </a:ext>
            </a:extLst>
          </p:cNvPr>
          <p:cNvSpPr txBox="1"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vert="horz" wrap="square" lIns="90000" tIns="36000" rIns="90000" bIns="36000" rtlCol="0">
            <a:normAutofit/>
          </a:bodyPr>
          <a:lstStyle/>
          <a:p>
            <a:r>
              <a:rPr lang="en-US" noProof="0"/>
              <a:t>Use Copilot to create an inclusive learning environment for all students.</a:t>
            </a:r>
          </a:p>
        </p:txBody>
      </p:sp>
      <p:sp>
        <p:nvSpPr>
          <p:cNvPr id="108" name="Text Placeholder 107">
            <a:extLst>
              <a:ext uri="{FF2B5EF4-FFF2-40B4-BE49-F238E27FC236}">
                <a16:creationId xmlns:a16="http://schemas.microsoft.com/office/drawing/2014/main" id="{1008EB17-DD4E-EA52-F9D9-8CD33C4BE03B}"/>
              </a:ext>
            </a:extLst>
          </p:cNvPr>
          <p:cNvSpPr txBox="1">
            <a:spLocks noGrp="1"/>
          </p:cNvSpPr>
          <p:nvPr>
            <p:ph type="body" sz="quarter" idx="19"/>
          </p:nvPr>
        </p:nvSpPr>
        <p:spPr>
          <a:xfrm>
            <a:off x="4047840" y="2032188"/>
            <a:ext cx="2949764" cy="626701"/>
          </a:xfrm>
        </p:spPr>
        <p:txBody>
          <a:bodyPr vert="horz" wrap="square" lIns="90000" tIns="36000" rIns="90000" bIns="36000" rtlCol="0">
            <a:normAutofit/>
          </a:bodyPr>
          <a:lstStyle/>
          <a:p>
            <a:r>
              <a:rPr lang="en-US" noProof="0"/>
              <a:t>Select appropriate content such as course materials, literature, multimedia resources, and other education materials based on identified learning objectives.</a:t>
            </a:r>
          </a:p>
        </p:txBody>
      </p:sp>
      <p:sp>
        <p:nvSpPr>
          <p:cNvPr id="109" name="Text Placeholder 108">
            <a:extLst>
              <a:ext uri="{FF2B5EF4-FFF2-40B4-BE49-F238E27FC236}">
                <a16:creationId xmlns:a16="http://schemas.microsoft.com/office/drawing/2014/main" id="{E8B75BCD-F764-F071-6A6B-3E5CC1D00339}"/>
              </a:ext>
            </a:extLst>
          </p:cNvPr>
          <p:cNvSpPr txBox="1"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vert="horz" wrap="square" lIns="90000" tIns="36000" rIns="90000" bIns="36000" rtlCol="0">
            <a:normAutofit/>
          </a:bodyPr>
          <a:lstStyle/>
          <a:p>
            <a:r>
              <a:rPr lang="en-US" noProof="0"/>
              <a:t>Evaluate the selected content’s alignment to Institution and state requirements / standards.</a:t>
            </a:r>
          </a:p>
        </p:txBody>
      </p:sp>
      <p:sp>
        <p:nvSpPr>
          <p:cNvPr id="113" name="Title 1">
            <a:extLst>
              <a:ext uri="{FF2B5EF4-FFF2-40B4-BE49-F238E27FC236}">
                <a16:creationId xmlns:a16="http://schemas.microsoft.com/office/drawing/2014/main" id="{65EF7EE8-A948-91D5-75FA-5E8E44A44FDA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 lnSpcReduction="10000"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32742">
              <a:spcBef>
                <a:spcPct val="20000"/>
              </a:spcBef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Extract</a:t>
            </a:r>
            <a:r>
              <a:rPr lang="en-US" sz="900" spc="0" noProof="0">
                <a:latin typeface="+mn-lt"/>
              </a:rPr>
              <a:t> information from course curriculum, syllabus, diverse audience needs, disability support services, and other pre-determined resources in minutes, using Copilot.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594219C-FE8E-0680-4049-7AFA3EB3E7B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Use Copilot to create </a:t>
            </a:r>
            <a:r>
              <a:rPr lang="en-US" noProof="0"/>
              <a:t>a feedback request form or polls, draft relevant communications with recap, and analyze results for you.</a:t>
            </a:r>
          </a:p>
        </p:txBody>
      </p:sp>
      <p:sp>
        <p:nvSpPr>
          <p:cNvPr id="114" name="Title 1">
            <a:extLst>
              <a:ext uri="{FF2B5EF4-FFF2-40B4-BE49-F238E27FC236}">
                <a16:creationId xmlns:a16="http://schemas.microsoft.com/office/drawing/2014/main" id="{C53B506C-E3A8-7368-5050-DED557B4DC73}"/>
              </a:ext>
            </a:extLst>
          </p:cNvPr>
          <p:cNvSpPr txBox="1"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843958"/>
          </a:xfr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32742">
              <a:lnSpc>
                <a:spcPct val="120000"/>
              </a:lnSpc>
              <a:spcBef>
                <a:spcPct val="20000"/>
              </a:spcBef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Use Copilot to identify and get suggestions </a:t>
            </a:r>
            <a:r>
              <a:rPr lang="en-US" sz="900" spc="0" noProof="0">
                <a:latin typeface="+mn-lt"/>
              </a:rPr>
              <a:t>on diverse course content and learning styles (visual and auditory) to ensure all students have multiple pathways to understanding.</a:t>
            </a:r>
          </a:p>
        </p:txBody>
      </p:sp>
      <p:sp>
        <p:nvSpPr>
          <p:cNvPr id="116" name="Title 1">
            <a:extLst>
              <a:ext uri="{FF2B5EF4-FFF2-40B4-BE49-F238E27FC236}">
                <a16:creationId xmlns:a16="http://schemas.microsoft.com/office/drawing/2014/main" id="{4939442D-5F6C-0060-845D-8F558C8FEDB3}"/>
              </a:ext>
            </a:extLst>
          </p:cNvPr>
          <p:cNvSpPr txBox="1">
            <a:spLocks noGrp="1"/>
          </p:cNvSpPr>
          <p:nvPr>
            <p:ph type="body" sz="quarter" idx="24"/>
          </p:nvPr>
        </p:nvSpPr>
        <p:spPr>
          <a:xfrm>
            <a:off x="4048125" y="5641975"/>
            <a:ext cx="2808288" cy="627063"/>
          </a:xfr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Autofit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32742">
              <a:spcBef>
                <a:spcPct val="20000"/>
              </a:spcBef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Utilize</a:t>
            </a:r>
            <a:r>
              <a:rPr lang="en-US" sz="900" spc="0" noProof="0">
                <a:latin typeface="+mn-lt"/>
              </a:rPr>
              <a:t> chat to quickly explore and answer additional queries related to the presentation – saving time and enabling you to respond quickly.</a:t>
            </a:r>
          </a:p>
        </p:txBody>
      </p:sp>
      <p:sp>
        <p:nvSpPr>
          <p:cNvPr id="115" name="Title 1">
            <a:extLst>
              <a:ext uri="{FF2B5EF4-FFF2-40B4-BE49-F238E27FC236}">
                <a16:creationId xmlns:a16="http://schemas.microsoft.com/office/drawing/2014/main" id="{9AF3262B-646F-58F3-74F1-27F5B561D3CA}"/>
              </a:ext>
            </a:extLst>
          </p:cNvPr>
          <p:cNvSpPr txBox="1">
            <a:spLocks noGrp="1"/>
          </p:cNvSpPr>
          <p:nvPr>
            <p:ph type="body" sz="quarter" idx="25"/>
          </p:nvPr>
        </p:nvSpPr>
        <p:spPr>
          <a:xfrm>
            <a:off x="7512050" y="3208338"/>
            <a:ext cx="3060700" cy="627062"/>
          </a:xfr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Autofit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32742">
              <a:spcBef>
                <a:spcPct val="20000"/>
              </a:spcBef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Easily extrapolate </a:t>
            </a:r>
            <a:r>
              <a:rPr lang="en-US" sz="900" spc="0" noProof="0">
                <a:latin typeface="+mn-lt"/>
              </a:rPr>
              <a:t>direct links between selected course materials and the required learning objectives to ensure adequate adherence to the identified standards using Copilot.</a:t>
            </a:r>
          </a:p>
        </p:txBody>
      </p:sp>
      <p:sp>
        <p:nvSpPr>
          <p:cNvPr id="117" name="Title 1">
            <a:extLst>
              <a:ext uri="{FF2B5EF4-FFF2-40B4-BE49-F238E27FC236}">
                <a16:creationId xmlns:a16="http://schemas.microsoft.com/office/drawing/2014/main" id="{4F288CD3-5A8B-4097-7A65-DDB8E643BD7C}"/>
              </a:ext>
            </a:extLst>
          </p:cNvPr>
          <p:cNvSpPr txBox="1"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919898"/>
          </a:xfr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32742">
              <a:spcBef>
                <a:spcPct val="20000"/>
              </a:spcBef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Generate</a:t>
            </a:r>
            <a:r>
              <a:rPr lang="en-US" sz="900" spc="0" noProof="0">
                <a:latin typeface="+mn-lt"/>
              </a:rPr>
              <a:t> first drafts of lecture slides, handouts, alternative presentation formats, and translations to foster an inclusive, accessible, and respectful learning environment quickly and easy with Copilot.</a:t>
            </a:r>
          </a:p>
        </p:txBody>
      </p:sp>
      <p:sp>
        <p:nvSpPr>
          <p:cNvPr id="110" name="Text Placeholder 109">
            <a:extLst>
              <a:ext uri="{FF2B5EF4-FFF2-40B4-BE49-F238E27FC236}">
                <a16:creationId xmlns:a16="http://schemas.microsoft.com/office/drawing/2014/main" id="{ADF070D9-B5A7-A875-8205-017F76D15591}"/>
              </a:ext>
            </a:extLst>
          </p:cNvPr>
          <p:cNvSpPr txBox="1"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vert="horz" wrap="square" lIns="90000" tIns="36000" rIns="90000" bIns="36000" rtlCol="0">
            <a:normAutofit/>
          </a:bodyPr>
          <a:lstStyle/>
          <a:p>
            <a:r>
              <a:rPr lang="en-US" noProof="0"/>
              <a:t>Recap the lesson highlights, share templates, materials, and reflect on areas for improvement.</a:t>
            </a:r>
          </a:p>
        </p:txBody>
      </p:sp>
      <p:sp>
        <p:nvSpPr>
          <p:cNvPr id="111" name="Text Placeholder 110">
            <a:extLst>
              <a:ext uri="{FF2B5EF4-FFF2-40B4-BE49-F238E27FC236}">
                <a16:creationId xmlns:a16="http://schemas.microsoft.com/office/drawing/2014/main" id="{322BCB6F-3E72-38DD-DC88-9CA78012939D}"/>
              </a:ext>
            </a:extLst>
          </p:cNvPr>
          <p:cNvSpPr txBox="1">
            <a:spLocks noGrp="1"/>
          </p:cNvSpPr>
          <p:nvPr>
            <p:ph type="body" sz="quarter" idx="28"/>
          </p:nvPr>
        </p:nvSpPr>
        <p:spPr>
          <a:xfrm>
            <a:off x="4048125" y="4487863"/>
            <a:ext cx="2808288" cy="627062"/>
          </a:xfrm>
        </p:spPr>
        <p:txBody>
          <a:bodyPr vert="horz" wrap="square" lIns="90000" tIns="36000" rIns="90000" bIns="36000" rtlCol="0">
            <a:normAutofit/>
          </a:bodyPr>
          <a:lstStyle/>
          <a:p>
            <a:r>
              <a:rPr lang="en-US" noProof="0"/>
              <a:t>Deliver lesson lectures, activities, and presentations through in-person or online learning.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B1F1E10-FE80-7AEA-9932-B69229AD5EB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2050" y="4487863"/>
            <a:ext cx="2806700" cy="627062"/>
          </a:xfrm>
        </p:spPr>
        <p:txBody>
          <a:bodyPr/>
          <a:lstStyle/>
          <a:p>
            <a:r>
              <a:rPr lang="en-US" noProof="0"/>
              <a:t>Partner with the University’s disability services support to create interactive and accessible content (e.g., captioning services, speech functionality, inclusive discussion forums).</a:t>
            </a:r>
          </a:p>
        </p:txBody>
      </p: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7CB8F809-CAAD-1C48-09EC-1EFC68FFF038}"/>
              </a:ext>
            </a:extLst>
          </p:cNvPr>
          <p:cNvGrpSpPr/>
          <p:nvPr/>
        </p:nvGrpSpPr>
        <p:grpSpPr>
          <a:xfrm>
            <a:off x="818241" y="5182353"/>
            <a:ext cx="2351135" cy="360000"/>
            <a:chOff x="588263" y="2657420"/>
            <a:chExt cx="2351135" cy="360000"/>
          </a:xfrm>
        </p:grpSpPr>
        <p:pic>
          <p:nvPicPr>
            <p:cNvPr id="197" name="Picture 196">
              <a:extLst>
                <a:ext uri="{FF2B5EF4-FFF2-40B4-BE49-F238E27FC236}">
                  <a16:creationId xmlns:a16="http://schemas.microsoft.com/office/drawing/2014/main" id="{4F7AC6CD-DF70-9AA3-73D5-24B42733D0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6C34CF5E-CB9E-E797-D5D6-C2FA6D4F4DD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</a:p>
          </p:txBody>
        </p:sp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06DF0946-26CC-A9D7-BF79-C281ABD0FBFD}"/>
              </a:ext>
            </a:extLst>
          </p:cNvPr>
          <p:cNvGrpSpPr/>
          <p:nvPr/>
        </p:nvGrpSpPr>
        <p:grpSpPr>
          <a:xfrm>
            <a:off x="8561586" y="5182353"/>
            <a:ext cx="2351135" cy="360000"/>
            <a:chOff x="588263" y="2177588"/>
            <a:chExt cx="2351135" cy="360000"/>
          </a:xfrm>
        </p:grpSpPr>
        <p:pic>
          <p:nvPicPr>
            <p:cNvPr id="203" name="Picture 202">
              <a:extLst>
                <a:ext uri="{FF2B5EF4-FFF2-40B4-BE49-F238E27FC236}">
                  <a16:creationId xmlns:a16="http://schemas.microsoft.com/office/drawing/2014/main" id="{D32CF384-50CB-C076-D921-711D590293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4" name="TextBox 203">
              <a:extLst>
                <a:ext uri="{FF2B5EF4-FFF2-40B4-BE49-F238E27FC236}">
                  <a16:creationId xmlns:a16="http://schemas.microsoft.com/office/drawing/2014/main" id="{0DD0C1A6-6672-98C6-91BB-BA3C1FF28E9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03700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</a:t>
              </a:r>
              <a:b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</a:b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PowerPoint</a:t>
              </a:r>
            </a:p>
          </p:txBody>
        </p:sp>
      </p:grpSp>
      <p:grpSp>
        <p:nvGrpSpPr>
          <p:cNvPr id="205" name="Group 204">
            <a:extLst>
              <a:ext uri="{FF2B5EF4-FFF2-40B4-BE49-F238E27FC236}">
                <a16:creationId xmlns:a16="http://schemas.microsoft.com/office/drawing/2014/main" id="{E8E6E702-86F9-0AF8-88A2-AE48F25A1E37}"/>
              </a:ext>
            </a:extLst>
          </p:cNvPr>
          <p:cNvGrpSpPr/>
          <p:nvPr/>
        </p:nvGrpSpPr>
        <p:grpSpPr>
          <a:xfrm>
            <a:off x="7511481" y="5182353"/>
            <a:ext cx="935914" cy="360000"/>
            <a:chOff x="588263" y="2657420"/>
            <a:chExt cx="935914" cy="360000"/>
          </a:xfrm>
        </p:grpSpPr>
        <p:pic>
          <p:nvPicPr>
            <p:cNvPr id="206" name="Picture 205">
              <a:extLst>
                <a:ext uri="{FF2B5EF4-FFF2-40B4-BE49-F238E27FC236}">
                  <a16:creationId xmlns:a16="http://schemas.microsoft.com/office/drawing/2014/main" id="{FC8F5260-4475-EB58-EB0E-F2362E2D4B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DACA3FF6-17DA-D76D-AF7E-EDC91A8D328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683532"/>
              <a:ext cx="476963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3" name="Picture 2" descr="A group of people standing together&#10;&#10;Description automatically generated">
            <a:extLst>
              <a:ext uri="{FF2B5EF4-FFF2-40B4-BE49-F238E27FC236}">
                <a16:creationId xmlns:a16="http://schemas.microsoft.com/office/drawing/2014/main" id="{0643059C-32D1-801E-1B71-950A8BA6E16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18377" y="4061034"/>
            <a:ext cx="2073623" cy="2797045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7FD4DE9F-A353-C67C-AD30-AE8A1F660B41}"/>
              </a:ext>
            </a:extLst>
          </p:cNvPr>
          <p:cNvGrpSpPr/>
          <p:nvPr/>
        </p:nvGrpSpPr>
        <p:grpSpPr>
          <a:xfrm>
            <a:off x="6519224" y="351933"/>
            <a:ext cx="5368093" cy="338443"/>
            <a:chOff x="6519224" y="351933"/>
            <a:chExt cx="5368093" cy="33844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495EAB5-4FF1-FAC3-C28C-32E3BFD5A236}"/>
                </a:ext>
              </a:extLst>
            </p:cNvPr>
            <p:cNvSpPr txBox="1"/>
            <p:nvPr/>
          </p:nvSpPr>
          <p:spPr>
            <a:xfrm>
              <a:off x="1036986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Scenario level: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B020F3A-BE1C-036D-E082-9FE94B258C47}"/>
                </a:ext>
              </a:extLst>
            </p:cNvPr>
            <p:cNvSpPr txBox="1"/>
            <p:nvPr/>
          </p:nvSpPr>
          <p:spPr>
            <a:xfrm>
              <a:off x="912679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Available with: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3D38282-3C19-ADC4-1212-16EDD143A095}"/>
                </a:ext>
              </a:extLst>
            </p:cNvPr>
            <p:cNvCxnSpPr/>
            <p:nvPr/>
          </p:nvCxnSpPr>
          <p:spPr>
            <a:xfrm>
              <a:off x="10357789" y="358721"/>
              <a:ext cx="0" cy="331655"/>
            </a:xfrm>
            <a:prstGeom prst="line">
              <a:avLst/>
            </a:prstGeom>
            <a:ln>
              <a:solidFill>
                <a:srgbClr val="B1B3B3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Placeholder 150">
              <a:extLst>
                <a:ext uri="{FF2B5EF4-FFF2-40B4-BE49-F238E27FC236}">
                  <a16:creationId xmlns:a16="http://schemas.microsoft.com/office/drawing/2014/main" id="{14430FB1-ECE1-F8F9-019C-CB05B675376D}"/>
                </a:ext>
              </a:extLst>
            </p:cNvPr>
            <p:cNvSpPr txBox="1">
              <a:spLocks/>
            </p:cNvSpPr>
            <p:nvPr/>
          </p:nvSpPr>
          <p:spPr>
            <a:xfrm>
              <a:off x="11417245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9" name="Text Placeholder 151">
              <a:extLst>
                <a:ext uri="{FF2B5EF4-FFF2-40B4-BE49-F238E27FC236}">
                  <a16:creationId xmlns:a16="http://schemas.microsoft.com/office/drawing/2014/main" id="{CAFA238F-298D-D759-D54E-435EB5888893}"/>
                </a:ext>
              </a:extLst>
            </p:cNvPr>
            <p:cNvSpPr txBox="1">
              <a:spLocks/>
            </p:cNvSpPr>
            <p:nvPr/>
          </p:nvSpPr>
          <p:spPr>
            <a:xfrm>
              <a:off x="11588781" y="357645"/>
              <a:ext cx="127000" cy="125999"/>
            </a:xfrm>
            <a:prstGeom prst="ellipse">
              <a:avLst/>
            </a:prstGeom>
            <a:solidFill>
              <a:srgbClr val="B1B3B3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0" name="Text Placeholder 152">
              <a:extLst>
                <a:ext uri="{FF2B5EF4-FFF2-40B4-BE49-F238E27FC236}">
                  <a16:creationId xmlns:a16="http://schemas.microsoft.com/office/drawing/2014/main" id="{E326A0F0-3157-96E9-CE69-5B77B80085B7}"/>
                </a:ext>
              </a:extLst>
            </p:cNvPr>
            <p:cNvSpPr txBox="1">
              <a:spLocks/>
            </p:cNvSpPr>
            <p:nvPr/>
          </p:nvSpPr>
          <p:spPr>
            <a:xfrm>
              <a:off x="11760317" y="357645"/>
              <a:ext cx="127000" cy="125999"/>
            </a:xfrm>
            <a:prstGeom prst="ellipse">
              <a:avLst/>
            </a:prstGeom>
            <a:solidFill>
              <a:srgbClr val="B1B3B3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1" name="Text Placeholder 185">
              <a:extLst>
                <a:ext uri="{FF2B5EF4-FFF2-40B4-BE49-F238E27FC236}">
                  <a16:creationId xmlns:a16="http://schemas.microsoft.com/office/drawing/2014/main" id="{C0DF5045-1E8F-7F4E-29BA-47B2797F7E3A}"/>
                </a:ext>
              </a:extLst>
            </p:cNvPr>
            <p:cNvSpPr txBox="1">
              <a:spLocks/>
            </p:cNvSpPr>
            <p:nvPr/>
          </p:nvSpPr>
          <p:spPr>
            <a:xfrm>
              <a:off x="6519224" y="521099"/>
              <a:ext cx="3599821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C03BC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Microsoft 365 Copilot</a:t>
              </a:r>
            </a:p>
          </p:txBody>
        </p:sp>
        <p:sp>
          <p:nvSpPr>
            <p:cNvPr id="12" name="Text Placeholder 198">
              <a:extLst>
                <a:ext uri="{FF2B5EF4-FFF2-40B4-BE49-F238E27FC236}">
                  <a16:creationId xmlns:a16="http://schemas.microsoft.com/office/drawing/2014/main" id="{44F05B84-F40C-8069-65E6-A61BC1FF2E75}"/>
                </a:ext>
              </a:extLst>
            </p:cNvPr>
            <p:cNvSpPr txBox="1">
              <a:spLocks/>
            </p:cNvSpPr>
            <p:nvPr/>
          </p:nvSpPr>
          <p:spPr>
            <a:xfrm>
              <a:off x="10429875" y="520700"/>
              <a:ext cx="1457325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0078D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Buy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5BE4546-AD7A-6D07-306B-D80811DF1ABE}"/>
              </a:ext>
            </a:extLst>
          </p:cNvPr>
          <p:cNvGrpSpPr/>
          <p:nvPr/>
        </p:nvGrpSpPr>
        <p:grpSpPr>
          <a:xfrm>
            <a:off x="818241" y="2719807"/>
            <a:ext cx="2351135" cy="360000"/>
            <a:chOff x="588263" y="1217924"/>
            <a:chExt cx="2351135" cy="360000"/>
          </a:xfrm>
        </p:grpSpPr>
        <p:pic>
          <p:nvPicPr>
            <p:cNvPr id="16" name="Picture 15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582D65A5-2A02-31A0-978C-8B88E883273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B3F3C1E-A476-24D2-0199-AB0F9C75F76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223FDB-CBA9-26FA-4E29-4B9D04BD67B2}"/>
              </a:ext>
            </a:extLst>
          </p:cNvPr>
          <p:cNvGrpSpPr/>
          <p:nvPr/>
        </p:nvGrpSpPr>
        <p:grpSpPr>
          <a:xfrm>
            <a:off x="4284490" y="2719807"/>
            <a:ext cx="2351135" cy="360000"/>
            <a:chOff x="588263" y="1217924"/>
            <a:chExt cx="2351135" cy="360000"/>
          </a:xfrm>
        </p:grpSpPr>
        <p:pic>
          <p:nvPicPr>
            <p:cNvPr id="19" name="Picture 18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A5A12E71-E871-DB11-CC92-7E015BA0C5A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ECFF866-FCC8-8B0A-121F-3C08CE2FF4B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B34534E-5FFD-7732-6306-82CAFEE6DBB5}"/>
              </a:ext>
            </a:extLst>
          </p:cNvPr>
          <p:cNvGrpSpPr/>
          <p:nvPr/>
        </p:nvGrpSpPr>
        <p:grpSpPr>
          <a:xfrm>
            <a:off x="7693129" y="2719807"/>
            <a:ext cx="2351135" cy="360000"/>
            <a:chOff x="588263" y="1217924"/>
            <a:chExt cx="2351135" cy="360000"/>
          </a:xfrm>
        </p:grpSpPr>
        <p:pic>
          <p:nvPicPr>
            <p:cNvPr id="23" name="Picture 22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E568F119-AD20-8D50-0167-EE807656CF3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43F7798-7098-229A-9D35-65A6765A926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18ED04E-322C-B74F-03C6-8E55515F7A4B}"/>
              </a:ext>
            </a:extLst>
          </p:cNvPr>
          <p:cNvGrpSpPr/>
          <p:nvPr/>
        </p:nvGrpSpPr>
        <p:grpSpPr>
          <a:xfrm>
            <a:off x="4244478" y="5187812"/>
            <a:ext cx="2351135" cy="360000"/>
            <a:chOff x="588263" y="1217924"/>
            <a:chExt cx="2351135" cy="360000"/>
          </a:xfrm>
        </p:grpSpPr>
        <p:pic>
          <p:nvPicPr>
            <p:cNvPr id="26" name="Picture 25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F05213EA-6231-ECFD-B5EC-BED1FB4D71B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89E1969-E028-52D9-EFA6-7BF93134BEC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28" name="Rectangle: Rounded Corners 6">
            <a:extLst>
              <a:ext uri="{FF2B5EF4-FFF2-40B4-BE49-F238E27FC236}">
                <a16:creationId xmlns:a16="http://schemas.microsoft.com/office/drawing/2014/main" id="{234CEC26-AF31-9593-2612-B407669AD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2689A84-749E-5D76-A137-DD41CC40A57E}"/>
              </a:ext>
            </a:extLst>
          </p:cNvPr>
          <p:cNvGrpSpPr/>
          <p:nvPr/>
        </p:nvGrpSpPr>
        <p:grpSpPr>
          <a:xfrm>
            <a:off x="1624328" y="1132757"/>
            <a:ext cx="1545048" cy="211019"/>
            <a:chOff x="1198144" y="862657"/>
            <a:chExt cx="1545048" cy="202904"/>
          </a:xfrm>
        </p:grpSpPr>
        <p:sp>
          <p:nvSpPr>
            <p:cNvPr id="30" name="Rectangle: Rounded Corners 6">
              <a:extLst>
                <a:ext uri="{FF2B5EF4-FFF2-40B4-BE49-F238E27FC236}">
                  <a16:creationId xmlns:a16="http://schemas.microsoft.com/office/drawing/2014/main" id="{FEC03BCA-5BDA-0071-9A03-48660BEE2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545048" cy="202904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Student outcomes</a:t>
              </a:r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2C2A4F73-79CD-4BCF-328C-F2D0673A612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2" name="Rectangle: Rounded Corners 6">
            <a:extLst>
              <a:ext uri="{FF2B5EF4-FFF2-40B4-BE49-F238E27FC236}">
                <a16:creationId xmlns:a16="http://schemas.microsoft.com/office/drawing/2014/main" id="{C3DDB264-35D8-6E9E-1C7C-A720BE7DA7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60D046E-854F-9EE2-00EA-18616BE2F45A}"/>
              </a:ext>
            </a:extLst>
          </p:cNvPr>
          <p:cNvGrpSpPr/>
          <p:nvPr/>
        </p:nvGrpSpPr>
        <p:grpSpPr>
          <a:xfrm>
            <a:off x="7510350" y="1127774"/>
            <a:ext cx="1450784" cy="216000"/>
            <a:chOff x="1194743" y="1140160"/>
            <a:chExt cx="1450784" cy="216000"/>
          </a:xfrm>
        </p:grpSpPr>
        <p:sp>
          <p:nvSpPr>
            <p:cNvPr id="37" name="Rectangle: Rounded Corners 6">
              <a:extLst>
                <a:ext uri="{FF2B5EF4-FFF2-40B4-BE49-F238E27FC236}">
                  <a16:creationId xmlns:a16="http://schemas.microsoft.com/office/drawing/2014/main" id="{FE9A06DF-1319-C6CD-A94A-0B752C621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experience</a:t>
              </a:r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D94BD917-D885-5C2A-B99C-10B0C0E8633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40" name="Rectangle: Rounded Corners 6">
            <a:extLst>
              <a:ext uri="{FF2B5EF4-FFF2-40B4-BE49-F238E27FC236}">
                <a16:creationId xmlns:a16="http://schemas.microsoft.com/office/drawing/2014/main" id="{C7296324-44D2-E01E-37FC-7E55551CFC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216251" y="1135858"/>
            <a:ext cx="1388228" cy="211019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noProof="0">
                <a:solidFill>
                  <a:srgbClr val="0078D4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Improve materials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78D4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41" name="Graphic 40">
            <a:extLst>
              <a:ext uri="{FF2B5EF4-FFF2-40B4-BE49-F238E27FC236}">
                <a16:creationId xmlns:a16="http://schemas.microsoft.com/office/drawing/2014/main" id="{0D159412-57FC-2FBE-6906-2DC5802F8C0B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263036" y="1171860"/>
            <a:ext cx="144000" cy="144000"/>
          </a:xfrm>
          <a:prstGeom prst="rect">
            <a:avLst/>
          </a:prstGeom>
        </p:spPr>
      </p:pic>
      <p:grpSp>
        <p:nvGrpSpPr>
          <p:cNvPr id="42" name="Group 41">
            <a:extLst>
              <a:ext uri="{FF2B5EF4-FFF2-40B4-BE49-F238E27FC236}">
                <a16:creationId xmlns:a16="http://schemas.microsoft.com/office/drawing/2014/main" id="{2066D074-D7CB-FCE8-0E61-A82DC5EB3E7A}"/>
              </a:ext>
            </a:extLst>
          </p:cNvPr>
          <p:cNvGrpSpPr/>
          <p:nvPr/>
        </p:nvGrpSpPr>
        <p:grpSpPr>
          <a:xfrm>
            <a:off x="9025946" y="1122608"/>
            <a:ext cx="1450784" cy="216000"/>
            <a:chOff x="1194743" y="1140160"/>
            <a:chExt cx="1450784" cy="216000"/>
          </a:xfrm>
        </p:grpSpPr>
        <p:sp>
          <p:nvSpPr>
            <p:cNvPr id="43" name="Rectangle: Rounded Corners 6">
              <a:extLst>
                <a:ext uri="{FF2B5EF4-FFF2-40B4-BE49-F238E27FC236}">
                  <a16:creationId xmlns:a16="http://schemas.microsoft.com/office/drawing/2014/main" id="{AC946ED1-7E57-912B-EB38-C76BDC9355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Student experience</a:t>
              </a:r>
            </a:p>
          </p:txBody>
        </p:sp>
        <p:pic>
          <p:nvPicPr>
            <p:cNvPr id="44" name="Graphic 43">
              <a:extLst>
                <a:ext uri="{FF2B5EF4-FFF2-40B4-BE49-F238E27FC236}">
                  <a16:creationId xmlns:a16="http://schemas.microsoft.com/office/drawing/2014/main" id="{7F2C6CF8-451D-DCE9-9DA2-C449251EDD8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45" name="Text Placeholder 151">
            <a:extLst>
              <a:ext uri="{FF2B5EF4-FFF2-40B4-BE49-F238E27FC236}">
                <a16:creationId xmlns:a16="http://schemas.microsoft.com/office/drawing/2014/main" id="{309CC7F8-B140-E7DD-5A7F-5E464616BD4A}"/>
              </a:ext>
            </a:extLst>
          </p:cNvPr>
          <p:cNvSpPr txBox="1">
            <a:spLocks/>
          </p:cNvSpPr>
          <p:nvPr/>
        </p:nvSpPr>
        <p:spPr>
          <a:xfrm>
            <a:off x="11588781" y="351933"/>
            <a:ext cx="127000" cy="125999"/>
          </a:xfrm>
          <a:prstGeom prst="ellipse">
            <a:avLst/>
          </a:prstGeom>
          <a:solidFill>
            <a:srgbClr val="0078D4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218087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351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Education | Dynamic course orchestration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2025-02-11T14:58:47Z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