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5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5.sv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89BA-86EA-A8AA-C5DA-D546AB976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935024" cy="527050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noProof="0"/>
              <a:t>District-wide reporting and communication</a:t>
            </a:r>
          </a:p>
        </p:txBody>
      </p:sp>
      <p:sp>
        <p:nvSpPr>
          <p:cNvPr id="101" name="Rectangle: Rounded Corners 11">
            <a:extLst>
              <a:ext uri="{FF2B5EF4-FFF2-40B4-BE49-F238E27FC236}">
                <a16:creationId xmlns:a16="http://schemas.microsoft.com/office/drawing/2014/main" id="{C7417EA0-0E74-C6DB-69B5-B47FE306E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1. Data assimilation</a:t>
            </a:r>
          </a:p>
        </p:txBody>
      </p:sp>
      <p:sp>
        <p:nvSpPr>
          <p:cNvPr id="104" name="Rectangle: Rounded Corners 11">
            <a:extLst>
              <a:ext uri="{FF2B5EF4-FFF2-40B4-BE49-F238E27FC236}">
                <a16:creationId xmlns:a16="http://schemas.microsoft.com/office/drawing/2014/main" id="{11E72AE0-CF2E-5E5A-421F-B7637FEB2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584200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6. Continuous improvement</a:t>
            </a:r>
          </a:p>
        </p:txBody>
      </p:sp>
      <p:sp>
        <p:nvSpPr>
          <p:cNvPr id="102" name="Rectangle: Rounded Corners 11">
            <a:extLst>
              <a:ext uri="{FF2B5EF4-FFF2-40B4-BE49-F238E27FC236}">
                <a16:creationId xmlns:a16="http://schemas.microsoft.com/office/drawing/2014/main" id="{F2884C40-71EB-4A64-8CE2-6BB7E8FC4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2. Report definition</a:t>
            </a:r>
          </a:p>
        </p:txBody>
      </p:sp>
      <p:sp>
        <p:nvSpPr>
          <p:cNvPr id="105" name="Rectangle: Rounded Corners 11">
            <a:extLst>
              <a:ext uri="{FF2B5EF4-FFF2-40B4-BE49-F238E27FC236}">
                <a16:creationId xmlns:a16="http://schemas.microsoft.com/office/drawing/2014/main" id="{F239B4A6-167F-54F6-CC81-DFE10EDA1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4048125" y="4052888"/>
            <a:ext cx="2808288" cy="344487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5. Insights dissemination </a:t>
            </a:r>
          </a:p>
        </p:txBody>
      </p:sp>
      <p:sp>
        <p:nvSpPr>
          <p:cNvPr id="103" name="Rectangle: Rounded Corners 11">
            <a:extLst>
              <a:ext uri="{FF2B5EF4-FFF2-40B4-BE49-F238E27FC236}">
                <a16:creationId xmlns:a16="http://schemas.microsoft.com/office/drawing/2014/main" id="{501AB1A1-3758-26D4-504C-B099E1749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auto"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Report generation</a:t>
            </a:r>
          </a:p>
        </p:txBody>
      </p:sp>
      <p:sp>
        <p:nvSpPr>
          <p:cNvPr id="106" name="Rectangle: Rounded Corners 11">
            <a:extLst>
              <a:ext uri="{FF2B5EF4-FFF2-40B4-BE49-F238E27FC236}">
                <a16:creationId xmlns:a16="http://schemas.microsoft.com/office/drawing/2014/main" id="{01218BED-7BCE-A82B-A3B1-C2797D075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auto">
          <a:xfrm>
            <a:off x="7511481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4. Communication plan development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13113E95-620A-6313-CC0B-56529107D478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Use Copilot to improve its performance reports (e.g., faster, visually appealing reports) and unify stakeholder communication across school boards and parents.</a:t>
            </a:r>
          </a:p>
        </p:txBody>
      </p:sp>
      <p:sp>
        <p:nvSpPr>
          <p:cNvPr id="108" name="Text Placeholder 107">
            <a:extLst>
              <a:ext uri="{FF2B5EF4-FFF2-40B4-BE49-F238E27FC236}">
                <a16:creationId xmlns:a16="http://schemas.microsoft.com/office/drawing/2014/main" id="{1008EB17-DD4E-EA52-F9D9-8CD33C4BE03B}"/>
              </a:ext>
            </a:extLst>
          </p:cNvPr>
          <p:cNvSpPr txBox="1"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Analyze the district-wide data and identify the specific KPIs and reporting needs for each audience group.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E8B75BCD-F764-F071-6A6B-3E5CC1D00339}"/>
              </a:ext>
            </a:extLst>
          </p:cNvPr>
          <p:cNvSpPr txBox="1"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Prepare customized reports tailored to different stakeholders' needs, highlighting district performance, challenges, and proposed strategies for improvement.</a:t>
            </a:r>
          </a:p>
        </p:txBody>
      </p:sp>
      <p:sp>
        <p:nvSpPr>
          <p:cNvPr id="113" name="Title 1">
            <a:extLst>
              <a:ext uri="{FF2B5EF4-FFF2-40B4-BE49-F238E27FC236}">
                <a16:creationId xmlns:a16="http://schemas.microsoft.com/office/drawing/2014/main" id="{65EF7EE8-A948-91D5-75FA-5E8E44A44FDA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Let Copilot help collate </a:t>
            </a:r>
            <a:r>
              <a:rPr lang="en-US" sz="900" spc="0" noProof="0">
                <a:latin typeface="+mn-lt"/>
              </a:rPr>
              <a:t>data for you from various organizational sources such as student information systems, financial databases, and more.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594219C-FE8E-0680-4049-7AFA3EB3E7B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</p:spPr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Save time by having Copilot draft </a:t>
            </a:r>
            <a:r>
              <a:rPr lang="en-US" noProof="0"/>
              <a:t>improvement areas for you to optimize engagement effectiveness.</a:t>
            </a:r>
          </a:p>
        </p:txBody>
      </p:sp>
      <p:sp>
        <p:nvSpPr>
          <p:cNvPr id="114" name="Title 1">
            <a:extLst>
              <a:ext uri="{FF2B5EF4-FFF2-40B4-BE49-F238E27FC236}">
                <a16:creationId xmlns:a16="http://schemas.microsoft.com/office/drawing/2014/main" id="{C53B506C-E3A8-7368-5050-DED557B4DC73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843721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lnSpc>
                <a:spcPct val="120000"/>
              </a:lnSpc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Quickly extrapolate specific </a:t>
            </a:r>
            <a:r>
              <a:rPr lang="en-US" sz="900" spc="0" noProof="0">
                <a:latin typeface="+mn-lt"/>
              </a:rPr>
              <a:t>needs of different audiences such as school boards, parents, and the community (e.g., graduation rates for the board, student progress for parents, teacher effectiveness).</a:t>
            </a:r>
          </a:p>
        </p:txBody>
      </p:sp>
      <p:sp>
        <p:nvSpPr>
          <p:cNvPr id="116" name="Title 1">
            <a:extLst>
              <a:ext uri="{FF2B5EF4-FFF2-40B4-BE49-F238E27FC236}">
                <a16:creationId xmlns:a16="http://schemas.microsoft.com/office/drawing/2014/main" id="{4939442D-5F6C-0060-845D-8F558C8FEDB3}"/>
              </a:ext>
            </a:extLst>
          </p:cNvPr>
          <p:cNvSpPr txBox="1">
            <a:spLocks noGrp="1"/>
          </p:cNvSpPr>
          <p:nvPr>
            <p:ph type="body" sz="quarter" idx="24"/>
          </p:nvPr>
        </p:nvSpPr>
        <p:spPr>
          <a:xfrm>
            <a:off x="4048125" y="5641975"/>
            <a:ext cx="2808288" cy="627063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Document </a:t>
            </a:r>
            <a:r>
              <a:rPr lang="en-US" sz="900" spc="0" noProof="0">
                <a:latin typeface="+mn-lt"/>
              </a:rPr>
              <a:t>key discussion points, decisions made, follow-ups, and next steps to share with a wider audience quickly and easily.</a:t>
            </a:r>
          </a:p>
        </p:txBody>
      </p:sp>
      <p:sp>
        <p:nvSpPr>
          <p:cNvPr id="115" name="Title 1">
            <a:extLst>
              <a:ext uri="{FF2B5EF4-FFF2-40B4-BE49-F238E27FC236}">
                <a16:creationId xmlns:a16="http://schemas.microsoft.com/office/drawing/2014/main" id="{9AF3262B-646F-58F3-74F1-27F5B561D3CA}"/>
              </a:ext>
            </a:extLst>
          </p:cNvPr>
          <p:cNvSpPr txBox="1">
            <a:spLocks noGrp="1"/>
          </p:cNvSpPr>
          <p:nvPr>
            <p:ph type="body" sz="quarter" idx="25"/>
          </p:nvPr>
        </p:nvSpPr>
        <p:spPr>
          <a:xfrm>
            <a:off x="7512050" y="3208338"/>
            <a:ext cx="3060700" cy="816696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Generate custom visuals </a:t>
            </a:r>
            <a:r>
              <a:rPr lang="en-US" sz="900" spc="0" noProof="0">
                <a:latin typeface="+mn-lt"/>
              </a:rPr>
              <a:t>to present data in an easily digestible and accessible manner to all using Copilot (e.g., a graduation rate graph over time for the board, student progress chart by grade level for parents).</a:t>
            </a:r>
          </a:p>
        </p:txBody>
      </p:sp>
      <p:sp>
        <p:nvSpPr>
          <p:cNvPr id="117" name="Title 1">
            <a:extLst>
              <a:ext uri="{FF2B5EF4-FFF2-40B4-BE49-F238E27FC236}">
                <a16:creationId xmlns:a16="http://schemas.microsoft.com/office/drawing/2014/main" id="{4F288CD3-5A8B-4097-7A65-DDB8E643BD7C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xfrm>
            <a:off x="7511481" y="5641938"/>
            <a:ext cx="2606896" cy="626701"/>
          </a:xfr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pPr defTabSz="932742">
              <a:spcBef>
                <a:spcPct val="20000"/>
              </a:spcBef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Draft</a:t>
            </a:r>
            <a:r>
              <a:rPr lang="en-US" sz="900" spc="0" noProof="0">
                <a:latin typeface="+mn-lt"/>
              </a:rPr>
              <a:t> district-wide communication rollout plan in record time using Copilot.</a:t>
            </a:r>
          </a:p>
        </p:txBody>
      </p:sp>
      <p:sp>
        <p:nvSpPr>
          <p:cNvPr id="110" name="Text Placeholder 109">
            <a:extLst>
              <a:ext uri="{FF2B5EF4-FFF2-40B4-BE49-F238E27FC236}">
                <a16:creationId xmlns:a16="http://schemas.microsoft.com/office/drawing/2014/main" id="{ADF070D9-B5A7-A875-8205-017F76D15591}"/>
              </a:ext>
            </a:extLst>
          </p:cNvPr>
          <p:cNvSpPr txBox="1"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Gather feedback and engagement data to continuously refine the report format, content, and communication channels used for socialization.</a:t>
            </a:r>
          </a:p>
        </p:txBody>
      </p:sp>
      <p:sp>
        <p:nvSpPr>
          <p:cNvPr id="111" name="Text Placeholder 110">
            <a:extLst>
              <a:ext uri="{FF2B5EF4-FFF2-40B4-BE49-F238E27FC236}">
                <a16:creationId xmlns:a16="http://schemas.microsoft.com/office/drawing/2014/main" id="{322BCB6F-3E72-38DD-DC88-9CA78012939D}"/>
              </a:ext>
            </a:extLst>
          </p:cNvPr>
          <p:cNvSpPr txBox="1">
            <a:spLocks noGrp="1"/>
          </p:cNvSpPr>
          <p:nvPr>
            <p:ph type="body" sz="quarter" idx="28"/>
          </p:nvPr>
        </p:nvSpPr>
        <p:spPr>
          <a:xfrm>
            <a:off x="4048125" y="4487863"/>
            <a:ext cx="2808288" cy="627062"/>
          </a:xfrm>
        </p:spPr>
        <p:txBody>
          <a:bodyPr vert="horz" wrap="square" lIns="90000" tIns="36000" rIns="90000" bIns="36000" rtlCol="0">
            <a:normAutofit/>
          </a:bodyPr>
          <a:lstStyle/>
          <a:p>
            <a:r>
              <a:rPr lang="en-US" noProof="0"/>
              <a:t>Organize discussion forums to disseminate key findings, best practices, and address key concerns / clarifications real-time.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B1F1E10-FE80-7AEA-9932-B69229AD5EB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2050" y="4487863"/>
            <a:ext cx="2806700" cy="627062"/>
          </a:xfrm>
        </p:spPr>
        <p:txBody>
          <a:bodyPr/>
          <a:lstStyle/>
          <a:p>
            <a:r>
              <a:rPr lang="en-US" noProof="0"/>
              <a:t>Develop a comprehensive communication strategy to determine communication channels, timelines, and messaging for effective engagement.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386FF37B-D113-7421-2443-4617B888A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18A18A1-568D-EC2D-6EEA-43D4D98C2849}"/>
              </a:ext>
            </a:extLst>
          </p:cNvPr>
          <p:cNvGrpSpPr/>
          <p:nvPr/>
        </p:nvGrpSpPr>
        <p:grpSpPr>
          <a:xfrm>
            <a:off x="1624328" y="1132758"/>
            <a:ext cx="1462720" cy="210110"/>
            <a:chOff x="1198144" y="862658"/>
            <a:chExt cx="1462720" cy="202030"/>
          </a:xfrm>
        </p:grpSpPr>
        <p:sp>
          <p:nvSpPr>
            <p:cNvPr id="86" name="Rectangle: Rounded Corners 6">
              <a:extLst>
                <a:ext uri="{FF2B5EF4-FFF2-40B4-BE49-F238E27FC236}">
                  <a16:creationId xmlns:a16="http://schemas.microsoft.com/office/drawing/2014/main" id="{FBCCEEE9-AC1F-1990-7E79-53065ABC1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8"/>
              <a:ext cx="1462720" cy="20203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Operational efficiency</a:t>
              </a:r>
            </a:p>
          </p:txBody>
        </p:sp>
        <p:pic>
          <p:nvPicPr>
            <p:cNvPr id="87" name="Graphic 86">
              <a:extLst>
                <a:ext uri="{FF2B5EF4-FFF2-40B4-BE49-F238E27FC236}">
                  <a16:creationId xmlns:a16="http://schemas.microsoft.com/office/drawing/2014/main" id="{6418B0C5-2323-31F3-015E-E15DD51B9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6DA03C7E-E58B-B762-F76F-707ECA3B010E}"/>
              </a:ext>
            </a:extLst>
          </p:cNvPr>
          <p:cNvGrpSpPr/>
          <p:nvPr/>
        </p:nvGrpSpPr>
        <p:grpSpPr>
          <a:xfrm>
            <a:off x="7736190" y="5103031"/>
            <a:ext cx="2358420" cy="360000"/>
            <a:chOff x="7693129" y="5124592"/>
            <a:chExt cx="2358420" cy="360000"/>
          </a:xfrm>
        </p:grpSpPr>
        <p:grpSp>
          <p:nvGrpSpPr>
            <p:cNvPr id="202" name="Group 201">
              <a:extLst>
                <a:ext uri="{FF2B5EF4-FFF2-40B4-BE49-F238E27FC236}">
                  <a16:creationId xmlns:a16="http://schemas.microsoft.com/office/drawing/2014/main" id="{06DF0946-26CC-A9D7-BF79-C281ABD0FBFD}"/>
                </a:ext>
              </a:extLst>
            </p:cNvPr>
            <p:cNvGrpSpPr/>
            <p:nvPr/>
          </p:nvGrpSpPr>
          <p:grpSpPr>
            <a:xfrm>
              <a:off x="7693129" y="5124592"/>
              <a:ext cx="2351135" cy="360000"/>
              <a:chOff x="588263" y="2177588"/>
              <a:chExt cx="2351135" cy="360000"/>
            </a:xfrm>
          </p:grpSpPr>
          <p:pic>
            <p:nvPicPr>
              <p:cNvPr id="203" name="Picture 202">
                <a:extLst>
                  <a:ext uri="{FF2B5EF4-FFF2-40B4-BE49-F238E27FC236}">
                    <a16:creationId xmlns:a16="http://schemas.microsoft.com/office/drawing/2014/main" id="{D32CF384-50CB-C076-D921-711D590293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2177588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204" name="TextBox 203">
                <a:extLst>
                  <a:ext uri="{FF2B5EF4-FFF2-40B4-BE49-F238E27FC236}">
                    <a16:creationId xmlns:a16="http://schemas.microsoft.com/office/drawing/2014/main" id="{0DD0C1A6-6672-98C6-91BB-BA3C1FF28E96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2203700"/>
                <a:ext cx="189218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36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Copilot in </a:t>
                </a:r>
                <a:b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</a:b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PowerPoint</a:t>
                </a:r>
              </a:p>
            </p:txBody>
          </p:sp>
        </p:grp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E8E6E702-86F9-0AF8-88A2-AE48F25A1E37}"/>
                </a:ext>
              </a:extLst>
            </p:cNvPr>
            <p:cNvGrpSpPr/>
            <p:nvPr/>
          </p:nvGrpSpPr>
          <p:grpSpPr>
            <a:xfrm>
              <a:off x="9115635" y="5124592"/>
              <a:ext cx="935914" cy="360000"/>
              <a:chOff x="588263" y="2657420"/>
              <a:chExt cx="935914" cy="360000"/>
            </a:xfrm>
          </p:grpSpPr>
          <p:pic>
            <p:nvPicPr>
              <p:cNvPr id="206" name="Picture 205">
                <a:extLst>
                  <a:ext uri="{FF2B5EF4-FFF2-40B4-BE49-F238E27FC236}">
                    <a16:creationId xmlns:a16="http://schemas.microsoft.com/office/drawing/2014/main" id="{FC8F5260-4475-EB58-EB0E-F2362E2D4B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88263" y="2657420"/>
                <a:ext cx="360000" cy="360000"/>
              </a:xfrm>
              <a:prstGeom prst="ellipse">
                <a:avLst/>
              </a:prstGeom>
              <a:solidFill>
                <a:srgbClr val="FFFFFF"/>
              </a:solidFill>
            </p:spPr>
          </p:pic>
          <p:sp>
            <p:nvSpPr>
              <p:cNvPr id="207" name="TextBox 206">
                <a:extLst>
                  <a:ext uri="{FF2B5EF4-FFF2-40B4-BE49-F238E27FC236}">
                    <a16:creationId xmlns:a16="http://schemas.microsoft.com/office/drawing/2014/main" id="{DACA3FF6-17DA-D76D-AF7E-EDC91A8D3285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 txBox="1"/>
              <p:nvPr/>
            </p:nvSpPr>
            <p:spPr>
              <a:xfrm>
                <a:off x="1047214" y="2683532"/>
                <a:ext cx="476963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l" defTabSz="91436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egoe UI Semibold"/>
                    <a:ea typeface="+mn-ea"/>
                    <a:cs typeface="+mn-cs"/>
                  </a:rPr>
                  <a:t>Copilot in Word</a:t>
                </a:r>
                <a:endParaRPr kumimoji="0" lang="en-US" sz="10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endParaRPr>
              </a:p>
            </p:txBody>
          </p:sp>
        </p:grpSp>
      </p:grpSp>
      <p:pic>
        <p:nvPicPr>
          <p:cNvPr id="3" name="Picture 2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62B16AEA-0FE5-C7CF-119D-6291CCB52B9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F5779B4B-B348-5688-7B83-98CBCB8533C5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4FB7B7-F0E5-31B8-2A4D-A8BFC32889B4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46AD96-BCE7-2D6D-1D15-44B7F9A3F089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4F755B2-F310-1CA1-8C93-90E6BE262AEC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Placeholder 150">
              <a:extLst>
                <a:ext uri="{FF2B5EF4-FFF2-40B4-BE49-F238E27FC236}">
                  <a16:creationId xmlns:a16="http://schemas.microsoft.com/office/drawing/2014/main" id="{CAD31FE8-FC2B-A63A-D418-CAEBAA54F35A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9" name="Text Placeholder 151">
              <a:extLst>
                <a:ext uri="{FF2B5EF4-FFF2-40B4-BE49-F238E27FC236}">
                  <a16:creationId xmlns:a16="http://schemas.microsoft.com/office/drawing/2014/main" id="{83F357B5-0456-C3AF-1A08-2F288B4AAE16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0" name="Text Placeholder 152">
              <a:extLst>
                <a:ext uri="{FF2B5EF4-FFF2-40B4-BE49-F238E27FC236}">
                  <a16:creationId xmlns:a16="http://schemas.microsoft.com/office/drawing/2014/main" id="{4A9AF6E1-328C-55DB-5DEE-99995A5D7E83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1" name="Text Placeholder 185">
              <a:extLst>
                <a:ext uri="{FF2B5EF4-FFF2-40B4-BE49-F238E27FC236}">
                  <a16:creationId xmlns:a16="http://schemas.microsoft.com/office/drawing/2014/main" id="{46E1FF42-AACB-9F8C-741A-75E82FCF1FFF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2" name="Text Placeholder 198">
              <a:extLst>
                <a:ext uri="{FF2B5EF4-FFF2-40B4-BE49-F238E27FC236}">
                  <a16:creationId xmlns:a16="http://schemas.microsoft.com/office/drawing/2014/main" id="{806F864B-4E67-D820-B101-F7561A71755A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85402A4-093D-C098-D2F0-3FA3A81F2EF8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1FEB68BA-04C3-956A-29EC-A96E45B239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95912A1-FAAD-5F97-832D-C70C40341C6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29E4A06-62C7-A77B-DB03-33BFF55E1DD7}"/>
              </a:ext>
            </a:extLst>
          </p:cNvPr>
          <p:cNvGrpSpPr/>
          <p:nvPr/>
        </p:nvGrpSpPr>
        <p:grpSpPr>
          <a:xfrm>
            <a:off x="4456702" y="2719807"/>
            <a:ext cx="2361959" cy="360000"/>
            <a:chOff x="577439" y="3137252"/>
            <a:chExt cx="2361959" cy="36000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DA83A564-430B-C172-BB1B-93DCBC090B1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845EA9E-C85A-B2E2-0452-604CABB5A4B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DB441ED-4DC2-93B2-191D-6706ADF66837}"/>
              </a:ext>
            </a:extLst>
          </p:cNvPr>
          <p:cNvGrpSpPr/>
          <p:nvPr/>
        </p:nvGrpSpPr>
        <p:grpSpPr>
          <a:xfrm>
            <a:off x="7861420" y="2719807"/>
            <a:ext cx="2361959" cy="360000"/>
            <a:chOff x="577439" y="3137252"/>
            <a:chExt cx="2361959" cy="3600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ADE9BDB4-CCFA-FF95-7464-77CA42FB76C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52F6D18-29EB-71FF-9F17-CAD6809F78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1A60DD8-B172-A368-F2BB-7F42DBCF9EA8}"/>
              </a:ext>
            </a:extLst>
          </p:cNvPr>
          <p:cNvGrpSpPr/>
          <p:nvPr/>
        </p:nvGrpSpPr>
        <p:grpSpPr>
          <a:xfrm>
            <a:off x="4476900" y="5111858"/>
            <a:ext cx="2351135" cy="360000"/>
            <a:chOff x="588263" y="1217924"/>
            <a:chExt cx="2351135" cy="360000"/>
          </a:xfrm>
        </p:grpSpPr>
        <p:pic>
          <p:nvPicPr>
            <p:cNvPr id="26" name="Picture 2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F5234BA7-9127-F697-87F9-C603EC49E0F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23B96C2-512A-D33D-2A2D-4A90F286E1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1594E6E-313A-7C9A-562B-C7CE297CA817}"/>
              </a:ext>
            </a:extLst>
          </p:cNvPr>
          <p:cNvGrpSpPr/>
          <p:nvPr/>
        </p:nvGrpSpPr>
        <p:grpSpPr>
          <a:xfrm>
            <a:off x="818241" y="5182329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B12F6D4A-6FD7-F283-B03F-7F99571C8C8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F36CEFF-55DD-B852-D905-81D5CC0E33D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1" name="Rectangle: Rounded Corners 6">
            <a:extLst>
              <a:ext uri="{FF2B5EF4-FFF2-40B4-BE49-F238E27FC236}">
                <a16:creationId xmlns:a16="http://schemas.microsoft.com/office/drawing/2014/main" id="{AEEC9316-2F52-8D06-B285-8940F5D92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153256" y="1132737"/>
            <a:ext cx="1462721" cy="21011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0078D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Improve materials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78D4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2" name="Graphic 31">
            <a:extLst>
              <a:ext uri="{FF2B5EF4-FFF2-40B4-BE49-F238E27FC236}">
                <a16:creationId xmlns:a16="http://schemas.microsoft.com/office/drawing/2014/main" id="{3BC6C8EE-97AA-6289-5744-E88CA6CF5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86287" y="1162475"/>
            <a:ext cx="144000" cy="149759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9AA11D7C-7CFE-3806-26B9-D8241778D558}"/>
              </a:ext>
            </a:extLst>
          </p:cNvPr>
          <p:cNvGrpSpPr/>
          <p:nvPr/>
        </p:nvGrpSpPr>
        <p:grpSpPr>
          <a:xfrm>
            <a:off x="8867304" y="1113707"/>
            <a:ext cx="1450784" cy="216000"/>
            <a:chOff x="1194743" y="1140160"/>
            <a:chExt cx="1450784" cy="216000"/>
          </a:xfrm>
        </p:grpSpPr>
        <p:sp>
          <p:nvSpPr>
            <p:cNvPr id="34" name="Rectangle: Rounded Corners 6">
              <a:extLst>
                <a:ext uri="{FF2B5EF4-FFF2-40B4-BE49-F238E27FC236}">
                  <a16:creationId xmlns:a16="http://schemas.microsoft.com/office/drawing/2014/main" id="{C29FFFE7-DD02-864A-2CBA-3D73B0DD87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costs</a:t>
              </a:r>
            </a:p>
          </p:txBody>
        </p:sp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356F38C0-D34B-F744-52DA-968CE67AB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36" name="Rectangle: Rounded Corners 6">
            <a:extLst>
              <a:ext uri="{FF2B5EF4-FFF2-40B4-BE49-F238E27FC236}">
                <a16:creationId xmlns:a16="http://schemas.microsoft.com/office/drawing/2014/main" id="{19197200-DCE5-5DC4-F92C-19818BCC67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33A89FA-45D0-39FD-F6F3-81202B8FDAAF}"/>
              </a:ext>
            </a:extLst>
          </p:cNvPr>
          <p:cNvGrpSpPr/>
          <p:nvPr/>
        </p:nvGrpSpPr>
        <p:grpSpPr>
          <a:xfrm>
            <a:off x="7541096" y="1118780"/>
            <a:ext cx="1260000" cy="216000"/>
            <a:chOff x="1172443" y="1122320"/>
            <a:chExt cx="1260000" cy="216000"/>
          </a:xfrm>
        </p:grpSpPr>
        <p:sp>
          <p:nvSpPr>
            <p:cNvPr id="41" name="Rectangle: Rounded Corners 6">
              <a:extLst>
                <a:ext uri="{FF2B5EF4-FFF2-40B4-BE49-F238E27FC236}">
                  <a16:creationId xmlns:a16="http://schemas.microsoft.com/office/drawing/2014/main" id="{7CB87FCC-5D94-79AA-2492-FC800FEA7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72443" y="112232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Time savings</a:t>
              </a:r>
            </a:p>
          </p:txBody>
        </p:sp>
        <p:pic>
          <p:nvPicPr>
            <p:cNvPr id="42" name="Graphic 41">
              <a:extLst>
                <a:ext uri="{FF2B5EF4-FFF2-40B4-BE49-F238E27FC236}">
                  <a16:creationId xmlns:a16="http://schemas.microsoft.com/office/drawing/2014/main" id="{51DC4B37-0C6D-67DF-4EFE-62DB8A9C02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14767" y="116278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296772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District-wide reporting and communication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2025-02-11T14:59:17Z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