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14748358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hyperlink" Target="https://support.microsoft.com/en-us/topic/overview-of-microsoft-365-chat-preview-5b00a52d-7296-48ee-b938-b95b7209f73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Education | </a:t>
            </a:r>
            <a:r>
              <a:rPr lang="en-US" noProof="0"/>
              <a:t>Assessment formulation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5FC23C83-9B97-C1AE-1053-5570C64F041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Clarify learning objectives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4B135310-5F28-1628-F7FB-9F504999180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Provide feedback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AB25D267-E5FA-29AD-AC96-E0F622F82C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Determine design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5CE320CC-265E-CDDA-1745-1B5EA0B156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Analyze results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55B00B3F-B874-46BA-A1A9-504F817840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Assessment rubric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3C58C185-3536-5792-A029-5C8D70BE9D8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Administer assessment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CD4BC295-4AAD-D5D8-2E10-D3894A4656F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/>
              <a:t>Use Copilot to review opportunities to move beyond traditional multiple-choice exams to create more engaging and practical assessments for his statistics course.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147E457C-2D72-1219-973B-4486A63F07F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/>
              <a:t>Design specific tasks or questions that assess students’ understanding and mastery of the material (e.g., quizzes, case studies, drag-drop exercises).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F6E69EFD-4E42-18DB-3CCC-1B1AC765EA9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/>
              <a:t>Create assessment rubric to evaluate student performance on the assessment and set expectations for level of achievement.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44442DCA-3E99-686D-6918-C54DED8F27F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338"/>
            <a:ext cx="2808288" cy="627062"/>
          </a:xfrm>
        </p:spPr>
        <p:txBody>
          <a:bodyPr>
            <a:normAutofit lnSpcReduction="10000"/>
          </a:bodyPr>
          <a:lstStyle/>
          <a:p>
            <a:pPr lvl="0"/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Collate</a:t>
            </a:r>
            <a:r>
              <a:rPr lang="en-US" noProof="0"/>
              <a:t> relevant data from a curated data set library and real-world case studies (e.g., lecture recaps, syllabus, and course curriculum), saving you the time of reviewing one-by-one.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F194BEBB-EF44-7BF9-107B-3C59542C7EE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Draft</a:t>
            </a:r>
            <a:r>
              <a:rPr lang="en-US" noProof="0"/>
              <a:t> communication that encompasses the personalized feedback quickly using Copilot.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7CFD27D4-8502-6940-A00F-A79E86C0C84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Explore</a:t>
            </a:r>
            <a:r>
              <a:rPr lang="en-US" noProof="0"/>
              <a:t> interactive assessments that emphasize real-world application, and let Copilot amplify your creativity.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4E4F28A-0368-9065-B5F3-9D0D8A71B91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</p:spPr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Quickly and easily summarize </a:t>
            </a:r>
            <a:r>
              <a:rPr lang="en-US" noProof="0"/>
              <a:t>assessment results with customized visuals to help identify trends.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6AC2E030-D3C3-3051-E607-BA95803C8F4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Quickly and easily develop </a:t>
            </a:r>
            <a:r>
              <a:rPr lang="en-US" noProof="0"/>
              <a:t>a first draft of assessment rubric based on established preset criteria.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F13999BA-336A-D46B-C3AD-55D6C74A904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739068" cy="626701"/>
          </a:xfrm>
        </p:spPr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Draft</a:t>
            </a:r>
            <a:r>
              <a:rPr lang="en-US" noProof="0"/>
              <a:t> communication and reminders for exam reviews and exam delivery method, date and time with Copilot.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16F46FA5-DC85-B1D8-4C8B-59D740D2CA5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Provide constructive and personalized feedback to students on their performance highlighting strengths and areas for improvement.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EC5658F3-CFD3-1398-AE1D-240C87ADAAA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/>
          <a:lstStyle/>
          <a:p>
            <a:r>
              <a:rPr lang="en-US" noProof="0"/>
              <a:t>Analyze results of the assessment to measure student learning outcomes, identify patterns, and inform instructional decisions.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59A8601B-EACD-9122-EE3A-D6B0BC7CC50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/>
          <a:lstStyle/>
          <a:p>
            <a:r>
              <a:rPr lang="en-US" noProof="0"/>
              <a:t>Administer the assessment to students while following procedures and guideline. Provide any resources or material to support student success.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7"/>
            <a:ext cx="1545048" cy="211019"/>
            <a:chOff x="1198144" y="862657"/>
            <a:chExt cx="1545048" cy="202904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545048" cy="202904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Student outcomes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DB5643-4EDF-5AA4-0CFC-F468613B6ADD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4C1BE2AB-2F1E-286E-07D7-7D8E23ADE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BF516A6-94E8-D81E-8335-52C5D6BA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84262B5-3E11-175D-78D4-9BD794563292}"/>
              </a:ext>
            </a:extLst>
          </p:cNvPr>
          <p:cNvGrpSpPr/>
          <p:nvPr/>
        </p:nvGrpSpPr>
        <p:grpSpPr>
          <a:xfrm>
            <a:off x="8835567" y="1127774"/>
            <a:ext cx="1450784" cy="216000"/>
            <a:chOff x="1194743" y="1140160"/>
            <a:chExt cx="1450784" cy="216000"/>
          </a:xfrm>
        </p:grpSpPr>
        <p:sp>
          <p:nvSpPr>
            <p:cNvPr id="5" name="Rectangle: Rounded Corners 6">
              <a:extLst>
                <a:ext uri="{FF2B5EF4-FFF2-40B4-BE49-F238E27FC236}">
                  <a16:creationId xmlns:a16="http://schemas.microsoft.com/office/drawing/2014/main" id="{9B41CD7F-3503-2FBA-9EB8-FC1826578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Employee experience</a:t>
              </a:r>
            </a:p>
          </p:txBody>
        </p:sp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70539509-F32A-BD91-AB3B-2A1D0B391A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63206DF8-AF7E-14A4-B37B-89A0A6C176D8}"/>
              </a:ext>
            </a:extLst>
          </p:cNvPr>
          <p:cNvGrpSpPr/>
          <p:nvPr/>
        </p:nvGrpSpPr>
        <p:grpSpPr>
          <a:xfrm>
            <a:off x="818241" y="5186470"/>
            <a:ext cx="2351135" cy="360000"/>
            <a:chOff x="588263" y="1697756"/>
            <a:chExt cx="2351135" cy="360000"/>
          </a:xfrm>
        </p:grpSpPr>
        <p:pic>
          <p:nvPicPr>
            <p:cNvPr id="214" name="Picture 213">
              <a:extLst>
                <a:ext uri="{FF2B5EF4-FFF2-40B4-BE49-F238E27FC236}">
                  <a16:creationId xmlns:a16="http://schemas.microsoft.com/office/drawing/2014/main" id="{15135427-10CC-C115-FCD2-07D5ED43BF2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AB974555-5EA4-DD45-0C89-6E84F334593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63140948-404E-E789-184A-6992325E6963}"/>
              </a:ext>
            </a:extLst>
          </p:cNvPr>
          <p:cNvGrpSpPr/>
          <p:nvPr/>
        </p:nvGrpSpPr>
        <p:grpSpPr>
          <a:xfrm>
            <a:off x="4273666" y="5186470"/>
            <a:ext cx="2361959" cy="360000"/>
            <a:chOff x="577439" y="3137252"/>
            <a:chExt cx="2361959" cy="360000"/>
          </a:xfrm>
        </p:grpSpPr>
        <p:pic>
          <p:nvPicPr>
            <p:cNvPr id="217" name="Picture 216">
              <a:extLst>
                <a:ext uri="{FF2B5EF4-FFF2-40B4-BE49-F238E27FC236}">
                  <a16:creationId xmlns:a16="http://schemas.microsoft.com/office/drawing/2014/main" id="{69F306C2-6A85-3481-E7BD-37B2C6F2AF7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63434CEA-CA19-8407-B19B-C851D2E86AA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321DCFA8-529B-44F3-37F8-8D7243FF118C}"/>
              </a:ext>
            </a:extLst>
          </p:cNvPr>
          <p:cNvGrpSpPr/>
          <p:nvPr/>
        </p:nvGrpSpPr>
        <p:grpSpPr>
          <a:xfrm>
            <a:off x="7739914" y="5186470"/>
            <a:ext cx="2351135" cy="360000"/>
            <a:chOff x="588263" y="1697756"/>
            <a:chExt cx="2351135" cy="360000"/>
          </a:xfrm>
        </p:grpSpPr>
        <p:pic>
          <p:nvPicPr>
            <p:cNvPr id="220" name="Picture 219">
              <a:extLst>
                <a:ext uri="{FF2B5EF4-FFF2-40B4-BE49-F238E27FC236}">
                  <a16:creationId xmlns:a16="http://schemas.microsoft.com/office/drawing/2014/main" id="{FDEC0DB0-A472-14FE-A2D5-65E043BD93A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7D82583B-13B1-C249-902C-7F46D02FFC9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3" name="Picture 2" descr="A group of people standing together&#10;&#10;Description automatically generated">
            <a:extLst>
              <a:ext uri="{FF2B5EF4-FFF2-40B4-BE49-F238E27FC236}">
                <a16:creationId xmlns:a16="http://schemas.microsoft.com/office/drawing/2014/main" id="{456D34AD-DE85-93FD-A26D-9788EB9CEAA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18377" y="4061034"/>
            <a:ext cx="2073623" cy="2797045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35D3C699-62C5-4614-A7F3-4AC1A2ED7590}"/>
              </a:ext>
            </a:extLst>
          </p:cNvPr>
          <p:cNvGrpSpPr/>
          <p:nvPr/>
        </p:nvGrpSpPr>
        <p:grpSpPr>
          <a:xfrm>
            <a:off x="6519224" y="351933"/>
            <a:ext cx="5368093" cy="338443"/>
            <a:chOff x="6519224" y="351933"/>
            <a:chExt cx="5368093" cy="33844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CE7374B-05EB-A0BB-F20A-DC7648F6F1CC}"/>
                </a:ext>
              </a:extLst>
            </p:cNvPr>
            <p:cNvSpPr txBox="1"/>
            <p:nvPr/>
          </p:nvSpPr>
          <p:spPr>
            <a:xfrm>
              <a:off x="10369868" y="351933"/>
              <a:ext cx="99224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Scenario level: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E37D2F4-A0F4-8F07-C6CE-A21CE236408E}"/>
                </a:ext>
              </a:extLst>
            </p:cNvPr>
            <p:cNvSpPr txBox="1"/>
            <p:nvPr/>
          </p:nvSpPr>
          <p:spPr>
            <a:xfrm>
              <a:off x="9126798" y="351933"/>
              <a:ext cx="99224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Available with: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37F4F59-44CA-6FD9-6775-FC0DF0913A0A}"/>
                </a:ext>
              </a:extLst>
            </p:cNvPr>
            <p:cNvCxnSpPr/>
            <p:nvPr/>
          </p:nvCxnSpPr>
          <p:spPr>
            <a:xfrm>
              <a:off x="10357789" y="358721"/>
              <a:ext cx="0" cy="331655"/>
            </a:xfrm>
            <a:prstGeom prst="line">
              <a:avLst/>
            </a:prstGeom>
            <a:ln>
              <a:solidFill>
                <a:srgbClr val="B1B3B3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 Placeholder 150">
              <a:extLst>
                <a:ext uri="{FF2B5EF4-FFF2-40B4-BE49-F238E27FC236}">
                  <a16:creationId xmlns:a16="http://schemas.microsoft.com/office/drawing/2014/main" id="{BED9AD8D-921F-B7D3-7203-2F861DBF4E31}"/>
                </a:ext>
              </a:extLst>
            </p:cNvPr>
            <p:cNvSpPr txBox="1">
              <a:spLocks/>
            </p:cNvSpPr>
            <p:nvPr/>
          </p:nvSpPr>
          <p:spPr>
            <a:xfrm>
              <a:off x="11417245" y="357645"/>
              <a:ext cx="127000" cy="125999"/>
            </a:xfrm>
            <a:prstGeom prst="ellipse">
              <a:avLst/>
            </a:prstGeom>
            <a:solidFill>
              <a:srgbClr val="0078D4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4" name="Text Placeholder 151">
              <a:extLst>
                <a:ext uri="{FF2B5EF4-FFF2-40B4-BE49-F238E27FC236}">
                  <a16:creationId xmlns:a16="http://schemas.microsoft.com/office/drawing/2014/main" id="{2A964FE9-215A-BE57-539A-0D7B59E134B0}"/>
                </a:ext>
              </a:extLst>
            </p:cNvPr>
            <p:cNvSpPr txBox="1">
              <a:spLocks/>
            </p:cNvSpPr>
            <p:nvPr/>
          </p:nvSpPr>
          <p:spPr>
            <a:xfrm>
              <a:off x="11588781" y="357645"/>
              <a:ext cx="127000" cy="125999"/>
            </a:xfrm>
            <a:prstGeom prst="ellipse">
              <a:avLst/>
            </a:prstGeom>
            <a:solidFill>
              <a:srgbClr val="0078D4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5" name="Text Placeholder 152">
              <a:extLst>
                <a:ext uri="{FF2B5EF4-FFF2-40B4-BE49-F238E27FC236}">
                  <a16:creationId xmlns:a16="http://schemas.microsoft.com/office/drawing/2014/main" id="{E5919CB2-F082-9AED-315D-369E641E00C9}"/>
                </a:ext>
              </a:extLst>
            </p:cNvPr>
            <p:cNvSpPr txBox="1">
              <a:spLocks/>
            </p:cNvSpPr>
            <p:nvPr/>
          </p:nvSpPr>
          <p:spPr>
            <a:xfrm>
              <a:off x="11760317" y="357645"/>
              <a:ext cx="127000" cy="125999"/>
            </a:xfrm>
            <a:prstGeom prst="ellipse">
              <a:avLst/>
            </a:prstGeom>
            <a:solidFill>
              <a:srgbClr val="B1B3B3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6" name="Text Placeholder 185">
              <a:extLst>
                <a:ext uri="{FF2B5EF4-FFF2-40B4-BE49-F238E27FC236}">
                  <a16:creationId xmlns:a16="http://schemas.microsoft.com/office/drawing/2014/main" id="{7D51B13C-3C2B-BE7E-0D08-B6A864197B8E}"/>
                </a:ext>
              </a:extLst>
            </p:cNvPr>
            <p:cNvSpPr txBox="1">
              <a:spLocks/>
            </p:cNvSpPr>
            <p:nvPr/>
          </p:nvSpPr>
          <p:spPr>
            <a:xfrm>
              <a:off x="6519224" y="521099"/>
              <a:ext cx="3599821" cy="169277"/>
            </a:xfrm>
            <a:prstGeom prst="rect">
              <a:avLst/>
            </a:prstGeom>
          </p:spPr>
          <p:txBody>
            <a:bodyPr lIns="0" rIns="0" anchor="ctr"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buNone/>
              </a:pPr>
              <a:r>
                <a:rPr lang="en-US" sz="1100" b="1" spc="-20" noProof="0">
                  <a:solidFill>
                    <a:srgbClr val="C03BC4"/>
                  </a:solidFill>
                  <a:latin typeface="Segoe UI Semibold" panose="020B0502040204020203" pitchFamily="34" charset="0"/>
                  <a:cs typeface="Segoe UI Semibold" panose="020B0502040204020203" pitchFamily="34" charset="0"/>
                </a:rPr>
                <a:t>Microsoft 365 Copilot</a:t>
              </a:r>
            </a:p>
          </p:txBody>
        </p:sp>
        <p:sp>
          <p:nvSpPr>
            <p:cNvPr id="17" name="Text Placeholder 198">
              <a:extLst>
                <a:ext uri="{FF2B5EF4-FFF2-40B4-BE49-F238E27FC236}">
                  <a16:creationId xmlns:a16="http://schemas.microsoft.com/office/drawing/2014/main" id="{B8F76784-DE18-9EFE-ACF5-3C38F2090EEA}"/>
                </a:ext>
              </a:extLst>
            </p:cNvPr>
            <p:cNvSpPr txBox="1">
              <a:spLocks/>
            </p:cNvSpPr>
            <p:nvPr/>
          </p:nvSpPr>
          <p:spPr>
            <a:xfrm>
              <a:off x="10429875" y="520700"/>
              <a:ext cx="1457325" cy="169277"/>
            </a:xfrm>
            <a:prstGeom prst="rect">
              <a:avLst/>
            </a:prstGeom>
          </p:spPr>
          <p:txBody>
            <a:bodyPr lIns="0" rIns="0" anchor="ctr"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buNone/>
              </a:pPr>
              <a:r>
                <a:rPr lang="en-US" sz="1100" b="1" spc="-20" noProof="0">
                  <a:solidFill>
                    <a:srgbClr val="0078D4"/>
                  </a:solidFill>
                  <a:latin typeface="Segoe UI Semibold" panose="020B0502040204020203" pitchFamily="34" charset="0"/>
                  <a:cs typeface="Segoe UI Semibold" panose="020B0502040204020203" pitchFamily="34" charset="0"/>
                </a:rPr>
                <a:t>Buy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1947D4C-F276-4941-6D39-686F48B4F082}"/>
              </a:ext>
            </a:extLst>
          </p:cNvPr>
          <p:cNvGrpSpPr/>
          <p:nvPr/>
        </p:nvGrpSpPr>
        <p:grpSpPr>
          <a:xfrm>
            <a:off x="818241" y="2719807"/>
            <a:ext cx="2351135" cy="360000"/>
            <a:chOff x="588263" y="1217924"/>
            <a:chExt cx="2351135" cy="360000"/>
          </a:xfrm>
        </p:grpSpPr>
        <p:pic>
          <p:nvPicPr>
            <p:cNvPr id="8" name="Picture 7" descr="Zip Co logo SVG free download, id: 101874 - Brandlogos.net">
              <a:hlinkClick r:id="rId9"/>
              <a:extLst>
                <a:ext uri="{FF2B5EF4-FFF2-40B4-BE49-F238E27FC236}">
                  <a16:creationId xmlns:a16="http://schemas.microsoft.com/office/drawing/2014/main" id="{05F2984D-867D-93B5-59CF-E04B9A82D4B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4E26AB8-9EBD-16F7-9F80-67EFB2CCF86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5FDAD3A-3AEF-E2BB-55E3-52BFA24BB188}"/>
              </a:ext>
            </a:extLst>
          </p:cNvPr>
          <p:cNvGrpSpPr/>
          <p:nvPr/>
        </p:nvGrpSpPr>
        <p:grpSpPr>
          <a:xfrm>
            <a:off x="4284490" y="2719807"/>
            <a:ext cx="2351135" cy="360000"/>
            <a:chOff x="588263" y="1217924"/>
            <a:chExt cx="2351135" cy="360000"/>
          </a:xfrm>
        </p:grpSpPr>
        <p:pic>
          <p:nvPicPr>
            <p:cNvPr id="20" name="Picture 19" descr="Zip Co logo SVG free download, id: 101874 - Brandlogos.net">
              <a:hlinkClick r:id="rId9"/>
              <a:extLst>
                <a:ext uri="{FF2B5EF4-FFF2-40B4-BE49-F238E27FC236}">
                  <a16:creationId xmlns:a16="http://schemas.microsoft.com/office/drawing/2014/main" id="{2A1C3944-8A9D-955C-D2D6-957EA6A114B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2AC1837-1A86-CB55-B53E-DC15D0098AE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E3DF0EC-B5C0-CD43-C4BB-5A9354374AC8}"/>
              </a:ext>
            </a:extLst>
          </p:cNvPr>
          <p:cNvGrpSpPr/>
          <p:nvPr/>
        </p:nvGrpSpPr>
        <p:grpSpPr>
          <a:xfrm>
            <a:off x="7693129" y="2719807"/>
            <a:ext cx="2351135" cy="360000"/>
            <a:chOff x="588263" y="1217924"/>
            <a:chExt cx="2351135" cy="360000"/>
          </a:xfrm>
        </p:grpSpPr>
        <p:pic>
          <p:nvPicPr>
            <p:cNvPr id="37" name="Picture 36" descr="Zip Co logo SVG free download, id: 101874 - Brandlogos.net">
              <a:hlinkClick r:id="rId9"/>
              <a:extLst>
                <a:ext uri="{FF2B5EF4-FFF2-40B4-BE49-F238E27FC236}">
                  <a16:creationId xmlns:a16="http://schemas.microsoft.com/office/drawing/2014/main" id="{DD7B87C7-687F-66BA-619B-ADBE6B3951D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1BF4418-87A4-24AB-0BD4-3933C5A1B44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9358904-2E61-B945-B0EC-BFD99BABA9A2}"/>
              </a:ext>
            </a:extLst>
          </p:cNvPr>
          <p:cNvGrpSpPr/>
          <p:nvPr/>
        </p:nvGrpSpPr>
        <p:grpSpPr>
          <a:xfrm>
            <a:off x="3216251" y="1135859"/>
            <a:ext cx="1415154" cy="205970"/>
            <a:chOff x="2707850" y="862656"/>
            <a:chExt cx="1415154" cy="205970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21996872-DBC5-158A-300B-366299D6DA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6"/>
              <a:ext cx="1415154" cy="20597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Educator satisfaction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829B7267-8E4E-0842-9D89-EE1E507A25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A0DEEBE-4D76-EECD-8551-73C587A00E2F}"/>
              </a:ext>
            </a:extLst>
          </p:cNvPr>
          <p:cNvGrpSpPr/>
          <p:nvPr/>
        </p:nvGrpSpPr>
        <p:grpSpPr>
          <a:xfrm>
            <a:off x="10351163" y="1122608"/>
            <a:ext cx="1450784" cy="216000"/>
            <a:chOff x="1194743" y="1140160"/>
            <a:chExt cx="1450784" cy="216000"/>
          </a:xfrm>
        </p:grpSpPr>
        <p:sp>
          <p:nvSpPr>
            <p:cNvPr id="31" name="Rectangle: Rounded Corners 6">
              <a:extLst>
                <a:ext uri="{FF2B5EF4-FFF2-40B4-BE49-F238E27FC236}">
                  <a16:creationId xmlns:a16="http://schemas.microsoft.com/office/drawing/2014/main" id="{427FC6D7-9024-DFE3-7CE3-71DF19128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Student experience</a:t>
              </a:r>
            </a:p>
          </p:txBody>
        </p:sp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BFB8E019-7F92-6355-3C0A-99F089F85D5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822088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318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Education | Assessment formulation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2025-02-11T14:58:18Z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