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1474835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svg"/><Relationship Id="rId11" Type="http://schemas.openxmlformats.org/officeDocument/2006/relationships/image" Target="../media/image1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sv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48">
            <a:extLst>
              <a:ext uri="{FF2B5EF4-FFF2-40B4-BE49-F238E27FC236}">
                <a16:creationId xmlns:a16="http://schemas.microsoft.com/office/drawing/2014/main" id="{18DB004D-BDF2-FA90-509A-BC52B55A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Education | </a:t>
            </a:r>
            <a:r>
              <a:rPr lang="en-US" noProof="0"/>
              <a:t>Agile budget management</a:t>
            </a:r>
          </a:p>
        </p:txBody>
      </p:sp>
      <p:sp>
        <p:nvSpPr>
          <p:cNvPr id="142" name="Rectangle: Rounded Corners 11">
            <a:extLst>
              <a:ext uri="{FF2B5EF4-FFF2-40B4-BE49-F238E27FC236}">
                <a16:creationId xmlns:a16="http://schemas.microsoft.com/office/drawing/2014/main" id="{CDC94EDF-51E3-8905-1755-B215EE5D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xfrm>
            <a:off x="58420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1. Data preparation</a:t>
            </a:r>
          </a:p>
        </p:txBody>
      </p:sp>
      <p:sp>
        <p:nvSpPr>
          <p:cNvPr id="9" name="Rectangle: Rounded Corners 11">
            <a:extLst>
              <a:ext uri="{FF2B5EF4-FFF2-40B4-BE49-F238E27FC236}">
                <a16:creationId xmlns:a16="http://schemas.microsoft.com/office/drawing/2014/main" id="{E0F470E7-CBA4-FD88-AC51-A050B25DE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 bwMode="auto">
          <a:xfrm>
            <a:off x="2316020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5. Transparent appraisal</a:t>
            </a:r>
          </a:p>
        </p:txBody>
      </p:sp>
      <p:sp>
        <p:nvSpPr>
          <p:cNvPr id="7" name="Rectangle: Rounded Corners 11">
            <a:extLst>
              <a:ext uri="{FF2B5EF4-FFF2-40B4-BE49-F238E27FC236}">
                <a16:creationId xmlns:a16="http://schemas.microsoft.com/office/drawing/2014/main" id="{D5FFBEDC-2342-4810-B726-C055D0C22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auto">
          <a:xfrm>
            <a:off x="4047840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2. Scenario modeling</a:t>
            </a:r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380C04E6-4C11-238D-8839-DDF7A1F5E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auto">
          <a:xfrm>
            <a:off x="5779660" y="4052218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4. Collaborative communication</a:t>
            </a:r>
          </a:p>
        </p:txBody>
      </p:sp>
      <p:sp>
        <p:nvSpPr>
          <p:cNvPr id="8" name="Rectangle: Rounded Corners 11">
            <a:extLst>
              <a:ext uri="{FF2B5EF4-FFF2-40B4-BE49-F238E27FC236}">
                <a16:creationId xmlns:a16="http://schemas.microsoft.com/office/drawing/2014/main" id="{13748610-F60E-BA38-62C9-2E7E17BFF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auto">
          <a:xfrm>
            <a:off x="7511481" y="1593881"/>
            <a:ext cx="2808000" cy="345600"/>
          </a:xfr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3. Iterative scenario refinement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08B0296-1565-6B62-9FE7-6CFC532D4D38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Use Copilot to support agile budget management and maintain flexibility in a dynamic educational environment.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228C689-3287-72AF-55D5-33779E08B6BC}"/>
              </a:ext>
            </a:extLst>
          </p:cNvPr>
          <p:cNvSpPr txBox="1"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Examine historical data, economic indicators, and current needs to predict potential revenue streams and expenses (e.g., key financial metrics such as allocations, expenditures, and available funds).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94E2E62-E5B0-B0C9-F861-A9C285FB8A58}"/>
              </a:ext>
            </a:extLst>
          </p:cNvPr>
          <p:cNvSpPr txBox="1"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Ensure continuous adjustments to the budget models, reflecting the most recent financial figures and areas for cost optimization.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6F654E0-75D4-37B0-8DC8-8EAA746326F9}"/>
              </a:ext>
            </a:extLst>
          </p:cNvPr>
          <p:cNvSpPr txBox="1"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Socialize the most appropriate budget plans with metrics such as budget variance, funding utilization rate, and allocation efficiency, to promote active refinement and transparency.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48CAFAB-B39D-8A5E-2602-15F765276CD1}"/>
              </a:ext>
            </a:extLst>
          </p:cNvPr>
          <p:cNvSpPr txBox="1"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  <a:noFill/>
        </p:spPr>
        <p:txBody>
          <a:bodyPr wrap="square" lIns="0" tIns="0" rIns="0" bIns="0" rtlCol="0" anchor="t">
            <a:spAutoFit/>
          </a:bodyPr>
          <a:lstStyle/>
          <a:p>
            <a:pPr lvl="0"/>
            <a:r>
              <a:rPr lang="en-US" noProof="0"/>
              <a:t>Evaluate budget scenarios with a larger group such as school boards and department heads to discuss monthly budget needs.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873098C4-76BC-D096-8888-CE73EE8D70B1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prstGeom prst="roundRect">
            <a:avLst>
              <a:gd name="adj" fmla="val 7982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Save time by using Copilot to identify </a:t>
            </a:r>
            <a:r>
              <a:rPr lang="en-US" sz="900" spc="0" noProof="0">
                <a:latin typeface="+mn-lt"/>
              </a:rPr>
              <a:t>relevant data sources, historical spend data, economic trends, and financial records (e.g., fund balances) quickly and accurately.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501A550A-62DF-3B49-7A9E-418A3FD3CD83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prstGeom prst="roundRect">
            <a:avLst>
              <a:gd name="adj" fmla="val 7982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Let Copilot build </a:t>
            </a:r>
            <a:r>
              <a:rPr lang="en-US" sz="900" spc="0" noProof="0">
                <a:latin typeface="+mn-lt"/>
              </a:rPr>
              <a:t>multiple budget models, ‘What if scenarios’ for funding that factor in fixed costs, variable costs, and potential funding fluctuations.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A04B554A-A57F-0B5A-0E3B-5DB590B6AE63}"/>
              </a:ext>
            </a:extLst>
          </p:cNvPr>
          <p:cNvSpPr txBox="1">
            <a:spLocks noGrp="1"/>
          </p:cNvSpPr>
          <p:nvPr>
            <p:ph type="body" sz="quarter" idx="25"/>
          </p:nvPr>
        </p:nvSpPr>
        <p:spPr>
          <a:prstGeom prst="roundRect">
            <a:avLst>
              <a:gd name="adj" fmla="val 624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Refine</a:t>
            </a:r>
            <a:r>
              <a:rPr lang="en-US" sz="900" spc="0" noProof="0">
                <a:latin typeface="+mn-lt"/>
              </a:rPr>
              <a:t> scenarios quickly and easily using the latest information on revised spending plans, funding requests, and budget shortfalls.</a:t>
            </a:r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C0007199-4F0C-5FBB-F13A-D72B66B4003A}"/>
              </a:ext>
            </a:extLst>
          </p:cNvPr>
          <p:cNvSpPr txBox="1">
            <a:spLocks noGrp="1"/>
          </p:cNvSpPr>
          <p:nvPr>
            <p:ph type="body" sz="quarter" idx="22"/>
          </p:nvPr>
        </p:nvSpPr>
        <p:spPr>
          <a:prstGeom prst="roundRect">
            <a:avLst>
              <a:gd name="adj" fmla="val 9719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Apply branding guidelines, adjust layouts, and reformat text and create customized visuals </a:t>
            </a:r>
            <a:r>
              <a:rPr lang="en-US" sz="900" spc="0" noProof="0">
                <a:latin typeface="+mn-lt"/>
              </a:rPr>
              <a:t>for leadership presentations using Copilot.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9A46FFAD-907D-237E-1857-C6C9C3529D2E}"/>
              </a:ext>
            </a:extLst>
          </p:cNvPr>
          <p:cNvSpPr txBox="1">
            <a:spLocks noGrp="1"/>
          </p:cNvSpPr>
          <p:nvPr>
            <p:ph type="body" sz="quarter" idx="24"/>
          </p:nvPr>
        </p:nvSpPr>
        <p:spPr>
          <a:prstGeom prst="roundRect">
            <a:avLst>
              <a:gd name="adj" fmla="val 7982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algn="l" defTabSz="240240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9272" b="0" kern="1200" cap="none" spc="-12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sz="900" b="1" spc="0" noProof="0">
                <a:latin typeface="+mn-lt"/>
              </a:rPr>
              <a:t>Quickly and accurately summarize </a:t>
            </a:r>
            <a:r>
              <a:rPr lang="en-US" sz="900" spc="0" noProof="0">
                <a:latin typeface="+mn-lt"/>
              </a:rPr>
              <a:t>key discussion points, decisions, and updated data for alignment.</a:t>
            </a:r>
          </a:p>
        </p:txBody>
      </p:sp>
      <p:pic>
        <p:nvPicPr>
          <p:cNvPr id="2" name="Picture 1" descr="A group of people standing together&#10;&#10;Description automatically generated">
            <a:extLst>
              <a:ext uri="{FF2B5EF4-FFF2-40B4-BE49-F238E27FC236}">
                <a16:creationId xmlns:a16="http://schemas.microsoft.com/office/drawing/2014/main" id="{1FB0F583-3630-C0AA-43CF-2188EE9E84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8377" y="4061034"/>
            <a:ext cx="2073623" cy="279704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B9B615-50A4-7FE5-121A-9BE39FE7EE9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083DC9-2383-FD22-7443-7F0C40F7BB7F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F2B427D-18CF-5557-AE75-70C91BA9A79C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CDF1368-9247-E5B6-7CEA-6FA78E20F41D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C658933-FFBC-1908-4F59-15F00BF428DC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Placeholder 150">
              <a:extLst>
                <a:ext uri="{FF2B5EF4-FFF2-40B4-BE49-F238E27FC236}">
                  <a16:creationId xmlns:a16="http://schemas.microsoft.com/office/drawing/2014/main" id="{F0274374-F0E7-BBC6-D74F-6D533D9AB546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9" name="Text Placeholder 151">
              <a:extLst>
                <a:ext uri="{FF2B5EF4-FFF2-40B4-BE49-F238E27FC236}">
                  <a16:creationId xmlns:a16="http://schemas.microsoft.com/office/drawing/2014/main" id="{7650F374-B7B5-EDE6-131F-6177E36369C5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20" name="Text Placeholder 152">
              <a:extLst>
                <a:ext uri="{FF2B5EF4-FFF2-40B4-BE49-F238E27FC236}">
                  <a16:creationId xmlns:a16="http://schemas.microsoft.com/office/drawing/2014/main" id="{0A4141E0-5F3D-92E5-1C46-0269123DAF97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21" name="Text Placeholder 185">
              <a:extLst>
                <a:ext uri="{FF2B5EF4-FFF2-40B4-BE49-F238E27FC236}">
                  <a16:creationId xmlns:a16="http://schemas.microsoft.com/office/drawing/2014/main" id="{99851054-70CF-51D5-9319-A589A92BBAF6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22" name="Text Placeholder 198">
              <a:extLst>
                <a:ext uri="{FF2B5EF4-FFF2-40B4-BE49-F238E27FC236}">
                  <a16:creationId xmlns:a16="http://schemas.microsoft.com/office/drawing/2014/main" id="{7FEAAFAB-E99C-D0B4-60FC-C3AF334A948E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sp>
        <p:nvSpPr>
          <p:cNvPr id="5" name="Rectangle: Rounded Corners 6">
            <a:extLst>
              <a:ext uri="{FF2B5EF4-FFF2-40B4-BE49-F238E27FC236}">
                <a16:creationId xmlns:a16="http://schemas.microsoft.com/office/drawing/2014/main" id="{C30FB4AD-8DB4-8895-ED4D-84E9BB75C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D3606AD-8595-6BFF-EFFE-40DC66C43CC0}"/>
              </a:ext>
            </a:extLst>
          </p:cNvPr>
          <p:cNvGrpSpPr/>
          <p:nvPr/>
        </p:nvGrpSpPr>
        <p:grpSpPr>
          <a:xfrm>
            <a:off x="1624328" y="1132756"/>
            <a:ext cx="1545048" cy="204392"/>
            <a:chOff x="1198144" y="862657"/>
            <a:chExt cx="1545048" cy="196532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C5931CEB-CE60-82D2-AD2A-D2060B2170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45048" cy="19653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Operational efficiency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48089134-08F9-49B1-213D-E0D668015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7" name="Rectangle: Rounded Corners 6">
            <a:extLst>
              <a:ext uri="{FF2B5EF4-FFF2-40B4-BE49-F238E27FC236}">
                <a16:creationId xmlns:a16="http://schemas.microsoft.com/office/drawing/2014/main" id="{02E21C30-EA80-27D2-430D-2B4E3E9A1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30" name="Rectangle: Rounded Corners 6">
            <a:extLst>
              <a:ext uri="{FF2B5EF4-FFF2-40B4-BE49-F238E27FC236}">
                <a16:creationId xmlns:a16="http://schemas.microsoft.com/office/drawing/2014/main" id="{5099275C-5BE1-E016-FD54-7FE0836F0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23373" y="1127774"/>
            <a:ext cx="1395340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>
                <a:solidFill>
                  <a:srgbClr val="8661C5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Reduced costs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8661C5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463259D1-4CBD-E040-6241-391F2A68E40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570156" y="1163773"/>
            <a:ext cx="159467" cy="159467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756886BE-D49E-3F29-7491-0F5435C318B5}"/>
              </a:ext>
            </a:extLst>
          </p:cNvPr>
          <p:cNvGrpSpPr/>
          <p:nvPr/>
        </p:nvGrpSpPr>
        <p:grpSpPr>
          <a:xfrm>
            <a:off x="8987965" y="1121148"/>
            <a:ext cx="1450784" cy="216000"/>
            <a:chOff x="1194743" y="1140160"/>
            <a:chExt cx="1450784" cy="216000"/>
          </a:xfrm>
        </p:grpSpPr>
        <p:sp>
          <p:nvSpPr>
            <p:cNvPr id="33" name="Rectangle: Rounded Corners 6">
              <a:extLst>
                <a:ext uri="{FF2B5EF4-FFF2-40B4-BE49-F238E27FC236}">
                  <a16:creationId xmlns:a16="http://schemas.microsoft.com/office/drawing/2014/main" id="{7564A119-6528-16AB-6187-8ADCC72A82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Time savings</a:t>
              </a:r>
            </a:p>
          </p:txBody>
        </p:sp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D1511900-03A0-1962-465C-EBB075244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A0E1B87-53B5-456A-AFA5-62C087148F31}"/>
              </a:ext>
            </a:extLst>
          </p:cNvPr>
          <p:cNvGrpSpPr/>
          <p:nvPr/>
        </p:nvGrpSpPr>
        <p:grpSpPr>
          <a:xfrm>
            <a:off x="818241" y="2719807"/>
            <a:ext cx="2351135" cy="360000"/>
            <a:chOff x="588263" y="1217924"/>
            <a:chExt cx="2351135" cy="360000"/>
          </a:xfrm>
        </p:grpSpPr>
        <p:pic>
          <p:nvPicPr>
            <p:cNvPr id="36" name="Picture 3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5A6A3D6F-DFC9-7C6A-B247-ED66EEEA79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9E6C067-725B-842C-6508-2D6F1157A9D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7492DFC-14E2-5761-288F-73BFA7D68110}"/>
              </a:ext>
            </a:extLst>
          </p:cNvPr>
          <p:cNvGrpSpPr/>
          <p:nvPr/>
        </p:nvGrpSpPr>
        <p:grpSpPr>
          <a:xfrm>
            <a:off x="4456702" y="2719807"/>
            <a:ext cx="2361959" cy="360000"/>
            <a:chOff x="577439" y="3137252"/>
            <a:chExt cx="2361959" cy="360000"/>
          </a:xfrm>
        </p:grpSpPr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AF3C5E9D-0FBE-3820-EC9F-8F379875B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EC2349F-1BFF-212E-CB21-11479F1A19D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17D3DAF-21F4-475F-8B25-4145EF01A261}"/>
              </a:ext>
            </a:extLst>
          </p:cNvPr>
          <p:cNvGrpSpPr/>
          <p:nvPr/>
        </p:nvGrpSpPr>
        <p:grpSpPr>
          <a:xfrm>
            <a:off x="7861420" y="2719807"/>
            <a:ext cx="2361959" cy="360000"/>
            <a:chOff x="577439" y="3137252"/>
            <a:chExt cx="2361959" cy="360000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6ACC4DA7-9A44-C6D7-504A-CDEDABC42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057AB18-3C72-1E12-569E-FF966DDEF2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A3B8F73-1182-53A9-2FF8-404B2D52AF0F}"/>
              </a:ext>
            </a:extLst>
          </p:cNvPr>
          <p:cNvGrpSpPr/>
          <p:nvPr/>
        </p:nvGrpSpPr>
        <p:grpSpPr>
          <a:xfrm>
            <a:off x="6056054" y="5166741"/>
            <a:ext cx="2351135" cy="360000"/>
            <a:chOff x="588263" y="3617084"/>
            <a:chExt cx="2351135" cy="360000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79AF272A-0EFD-638F-84B9-8F2352302B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D5659DE-670D-3175-60D8-D0C121F2228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66C1F65-563A-F299-89E6-73266A93A104}"/>
              </a:ext>
            </a:extLst>
          </p:cNvPr>
          <p:cNvGrpSpPr/>
          <p:nvPr/>
        </p:nvGrpSpPr>
        <p:grpSpPr>
          <a:xfrm>
            <a:off x="2384088" y="5175196"/>
            <a:ext cx="2351135" cy="360000"/>
            <a:chOff x="588263" y="2177588"/>
            <a:chExt cx="2351135" cy="360000"/>
          </a:xfrm>
        </p:grpSpPr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B5B6B97-0DC6-404E-AE4B-6358D5A019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D263D0F-17E6-0ED9-97C3-02914DCE1B5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06585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310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Education | Agile budget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