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9059C-0638-6C7C-1DCF-7D387B5C69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BA63AF-400A-F8F2-1551-27AC209A76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42FC15-4617-C7AC-C88F-9D52BDFE5E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9E1DB-7BBD-B952-3FBB-879F4F3959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7A88C-D68B-7E43-B6BD-8EAA306090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167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DB686F-0D25-649C-9F8A-1F0AD6043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44">
            <a:extLst>
              <a:ext uri="{FF2B5EF4-FFF2-40B4-BE49-F238E27FC236}">
                <a16:creationId xmlns:a16="http://schemas.microsoft.com/office/drawing/2014/main" id="{BEBA317C-413E-9A86-BC99-269518DCF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6043208" cy="526298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Customer Service | </a:t>
            </a:r>
            <a:r>
              <a:rPr lang="en-US" noProof="0" dirty="0"/>
              <a:t>Respond to a customer complaint (Microsoft 365 Copilot)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257F014-F2EF-60C5-6EF1-5E2657ABC9F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Review customer history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550648A-D55C-C277-FBA1-0129ED391D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Share response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295E12B-3E4B-F37F-EB3E-16EE2CE3D8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Accelerate diagnosis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2E36D36-3106-7B2B-DE4B-4EB221DC97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Meet with the customer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FEF37BF-DEBD-F8C1-C706-91AEB958F0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Meet with product team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616A35E-01C3-B868-1745-DA37FB4FBF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Draft proposed response</a:t>
            </a:r>
          </a:p>
        </p:txBody>
      </p:sp>
      <p:sp>
        <p:nvSpPr>
          <p:cNvPr id="39" name="Text Placeholder 52">
            <a:extLst>
              <a:ext uri="{FF2B5EF4-FFF2-40B4-BE49-F238E27FC236}">
                <a16:creationId xmlns:a16="http://schemas.microsoft.com/office/drawing/2014/main" id="{08C9B840-835A-1486-B78D-FEE8915DF96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46283" y="521099"/>
            <a:ext cx="3772646" cy="169277"/>
          </a:xfrm>
        </p:spPr>
        <p:txBody>
          <a:bodyPr/>
          <a:lstStyle/>
          <a:p>
            <a:r>
              <a:rPr lang="en-US" noProof="0"/>
              <a:t>Microsoft 365 Copilot</a:t>
            </a:r>
            <a:endParaRPr lang="en-US" sz="900" i="1" noProof="0"/>
          </a:p>
        </p:txBody>
      </p:sp>
      <p:sp>
        <p:nvSpPr>
          <p:cNvPr id="132" name="Text Placeholder 131">
            <a:extLst>
              <a:ext uri="{FF2B5EF4-FFF2-40B4-BE49-F238E27FC236}">
                <a16:creationId xmlns:a16="http://schemas.microsoft.com/office/drawing/2014/main" id="{6BEAE31C-4D15-5C39-BD6A-C3B36B4EDF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Prompt Copilot to summarize email threads and customer meetings, as well as previous interactions using single interface. </a:t>
            </a:r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EF1F78EB-E841-5592-56DA-725ED26F507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954102"/>
          </a:xfrm>
        </p:spPr>
        <p:txBody>
          <a:bodyPr>
            <a:normAutofit/>
          </a:bodyPr>
          <a:lstStyle/>
          <a:p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Ask Copilot to gather product information from internal an</a:t>
            </a:r>
            <a:r>
              <a:rPr lang="en-US" noProof="0">
                <a:solidFill>
                  <a:srgbClr val="1A1A1A"/>
                </a:solidFill>
                <a:latin typeface="Segoe UI"/>
              </a:rPr>
              <a:t>d external sources and historical resolution to aid diagnosis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. Format the response using Copilot Pages.</a:t>
            </a:r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22777C0D-FB9F-2CD8-22E0-C884F33AFB3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in Teams to suggest questions to ask the product team based on the customer request and potential solutions.</a:t>
            </a:r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6C16C50E-9929-B053-AB1F-FB0A4258822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Rapidly get up to speed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to on the concerns raised across all interactions.</a:t>
            </a:r>
          </a:p>
        </p:txBody>
      </p:sp>
      <p:sp>
        <p:nvSpPr>
          <p:cNvPr id="137" name="Text Placeholder 136">
            <a:extLst>
              <a:ext uri="{FF2B5EF4-FFF2-40B4-BE49-F238E27FC236}">
                <a16:creationId xmlns:a16="http://schemas.microsoft.com/office/drawing/2014/main" id="{324A87F6-5EBA-0A11-0F85-8B481709E03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Quickly summarize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files and draft emails to inform customers.</a:t>
            </a:r>
          </a:p>
        </p:txBody>
      </p:sp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B3260E58-DF25-3C0B-499D-1A30653718F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Gathering product information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multiple sources and asking Copilot to prepare a summary can save time and increase accuracy.</a:t>
            </a:r>
          </a:p>
        </p:txBody>
      </p:sp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F03E0E01-D8E1-BF11-1BAB-76F84649F1F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Document and socialize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the action items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keep the resolution process moving forward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towards a successful close.</a:t>
            </a:r>
          </a:p>
        </p:txBody>
      </p:sp>
      <p:sp>
        <p:nvSpPr>
          <p:cNvPr id="145" name="Text Placeholder 144">
            <a:extLst>
              <a:ext uri="{FF2B5EF4-FFF2-40B4-BE49-F238E27FC236}">
                <a16:creationId xmlns:a16="http://schemas.microsoft.com/office/drawing/2014/main" id="{0779C641-F495-5FD2-17EB-9DB62DEC32F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Copilot can help boost creativity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by suggesting solutions from its vast knowledge base.</a:t>
            </a:r>
          </a:p>
        </p:txBody>
      </p:sp>
      <p:sp>
        <p:nvSpPr>
          <p:cNvPr id="146" name="Text Placeholder 145">
            <a:extLst>
              <a:ext uri="{FF2B5EF4-FFF2-40B4-BE49-F238E27FC236}">
                <a16:creationId xmlns:a16="http://schemas.microsoft.com/office/drawing/2014/main" id="{D9AEC989-4F0E-07A6-EA08-23156C53E1F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Rapidly update key guides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scripts directly from the meeting recap. </a:t>
            </a:r>
          </a:p>
        </p:txBody>
      </p:sp>
      <p:sp>
        <p:nvSpPr>
          <p:cNvPr id="147" name="Text Placeholder 146">
            <a:extLst>
              <a:ext uri="{FF2B5EF4-FFF2-40B4-BE49-F238E27FC236}">
                <a16:creationId xmlns:a16="http://schemas.microsoft.com/office/drawing/2014/main" id="{2400A323-D0A2-1B05-6D32-FAF0FB4372B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Have Copilot draft an email summarizing the interaction and highlighting how the issues will be resolved. Open the Copilot response in Outlook to finalize and send the email.</a:t>
            </a:r>
          </a:p>
        </p:txBody>
      </p:sp>
      <p:sp>
        <p:nvSpPr>
          <p:cNvPr id="148" name="Text Placeholder 147">
            <a:extLst>
              <a:ext uri="{FF2B5EF4-FFF2-40B4-BE49-F238E27FC236}">
                <a16:creationId xmlns:a16="http://schemas.microsoft.com/office/drawing/2014/main" id="{A7B4A26B-9E0B-3D78-D860-A56D3974C03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Have Copilot in Teams </a:t>
            </a:r>
            <a:r>
              <a:rPr lang="en-US" dirty="0">
                <a:solidFill>
                  <a:srgbClr val="1A1A1A"/>
                </a:solidFill>
                <a:latin typeface="Segoe UI"/>
              </a:rPr>
              <a:t>Phone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take notes and summarize action items. </a:t>
            </a:r>
          </a:p>
        </p:txBody>
      </p:sp>
      <p:sp>
        <p:nvSpPr>
          <p:cNvPr id="149" name="Text Placeholder 148">
            <a:extLst>
              <a:ext uri="{FF2B5EF4-FFF2-40B4-BE49-F238E27FC236}">
                <a16:creationId xmlns:a16="http://schemas.microsoft.com/office/drawing/2014/main" id="{E3BBFA08-53EB-D01A-C69E-FB5D3B8BF5A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in Word update best practices and scripts to enable Copilot to provide agents with step-by-step resolution procedures based on the diagnosed issue.</a:t>
            </a:r>
          </a:p>
        </p:txBody>
      </p:sp>
      <p:sp>
        <p:nvSpPr>
          <p:cNvPr id="40" name="Text Placeholder 86">
            <a:extLst>
              <a:ext uri="{FF2B5EF4-FFF2-40B4-BE49-F238E27FC236}">
                <a16:creationId xmlns:a16="http://schemas.microsoft.com/office/drawing/2014/main" id="{0CE122F8-A285-A925-8D2D-3BFF41CAB3D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Buy</a:t>
            </a:r>
            <a:endParaRPr lang="en-US" noProof="0"/>
          </a:p>
        </p:txBody>
      </p:sp>
      <p:sp>
        <p:nvSpPr>
          <p:cNvPr id="150" name="Text Placeholder 149">
            <a:extLst>
              <a:ext uri="{FF2B5EF4-FFF2-40B4-BE49-F238E27FC236}">
                <a16:creationId xmlns:a16="http://schemas.microsoft.com/office/drawing/2014/main" id="{7BE322B5-EB03-6BCD-6A73-5E963A57F00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229A5800-EE49-1EFF-1C4F-DF8F9A16FB3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B79B154D-CA74-76B0-F221-32417C17511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4" name="Rectangle: Rounded Corners 6">
            <a:extLst>
              <a:ext uri="{FF2B5EF4-FFF2-40B4-BE49-F238E27FC236}">
                <a16:creationId xmlns:a16="http://schemas.microsoft.com/office/drawing/2014/main" id="{21AF1471-B809-BC3F-5C6C-C32B466A7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0ECD313-D325-F50D-61AB-3D38752946CA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65" name="Rectangle: Rounded Corners 6">
              <a:extLst>
                <a:ext uri="{FF2B5EF4-FFF2-40B4-BE49-F238E27FC236}">
                  <a16:creationId xmlns:a16="http://schemas.microsoft.com/office/drawing/2014/main" id="{077C3BE1-2EBE-82A5-BCA5-66314EF559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CSAT</a:t>
              </a:r>
            </a:p>
          </p:txBody>
        </p:sp>
        <p:pic>
          <p:nvPicPr>
            <p:cNvPr id="66" name="Graphic 65">
              <a:extLst>
                <a:ext uri="{FF2B5EF4-FFF2-40B4-BE49-F238E27FC236}">
                  <a16:creationId xmlns:a16="http://schemas.microsoft.com/office/drawing/2014/main" id="{FF8412F7-3288-E210-D29C-179363BD9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4716CA9-4A8B-C6CC-B485-F99AA8DA1F4F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68" name="Rectangle: Rounded Corners 6">
              <a:extLst>
                <a:ext uri="{FF2B5EF4-FFF2-40B4-BE49-F238E27FC236}">
                  <a16:creationId xmlns:a16="http://schemas.microsoft.com/office/drawing/2014/main" id="{DF555C01-1B1D-7B29-A6A1-FB3D61E605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Service quality</a:t>
              </a:r>
            </a:p>
          </p:txBody>
        </p:sp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268869A1-B52A-FDC2-F052-067167F898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55034CB-CA78-32CC-41BE-11365B4224B1}"/>
              </a:ext>
            </a:extLst>
          </p:cNvPr>
          <p:cNvGrpSpPr/>
          <p:nvPr/>
        </p:nvGrpSpPr>
        <p:grpSpPr>
          <a:xfrm>
            <a:off x="4780744" y="1132756"/>
            <a:ext cx="1476000" cy="216000"/>
            <a:chOff x="4582885" y="862657"/>
            <a:chExt cx="1476000" cy="216000"/>
          </a:xfrm>
        </p:grpSpPr>
        <p:sp>
          <p:nvSpPr>
            <p:cNvPr id="71" name="Rectangle: Rounded Corners 6">
              <a:extLst>
                <a:ext uri="{FF2B5EF4-FFF2-40B4-BE49-F238E27FC236}">
                  <a16:creationId xmlns:a16="http://schemas.microsoft.com/office/drawing/2014/main" id="{3EB2C820-FB52-76C3-BD84-AE1C84F8E2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476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Resolution time</a:t>
              </a:r>
            </a:p>
          </p:txBody>
        </p:sp>
        <p:pic>
          <p:nvPicPr>
            <p:cNvPr id="72" name="Graphic 71">
              <a:extLst>
                <a:ext uri="{FF2B5EF4-FFF2-40B4-BE49-F238E27FC236}">
                  <a16:creationId xmlns:a16="http://schemas.microsoft.com/office/drawing/2014/main" id="{AE08B505-2130-45EB-F7EB-FAABA07B2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73" name="Rectangle: Rounded Corners 6">
            <a:extLst>
              <a:ext uri="{FF2B5EF4-FFF2-40B4-BE49-F238E27FC236}">
                <a16:creationId xmlns:a16="http://schemas.microsoft.com/office/drawing/2014/main" id="{B3568A06-BC01-400A-6F98-68B5E877D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1424CD7-ED1C-7449-EB1C-462051F05118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75" name="Rectangle: Rounded Corners 6">
              <a:extLst>
                <a:ext uri="{FF2B5EF4-FFF2-40B4-BE49-F238E27FC236}">
                  <a16:creationId xmlns:a16="http://schemas.microsoft.com/office/drawing/2014/main" id="{A9EE9E7C-BE02-EC0D-2F29-92B00F2B3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76" name="Graphic 75">
              <a:extLst>
                <a:ext uri="{FF2B5EF4-FFF2-40B4-BE49-F238E27FC236}">
                  <a16:creationId xmlns:a16="http://schemas.microsoft.com/office/drawing/2014/main" id="{60E54C1C-D05A-674A-CE40-2A0B810B3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BB200BB-90C1-C6E0-3714-222436AE6F02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78" name="Rectangle: Rounded Corners 6">
              <a:extLst>
                <a:ext uri="{FF2B5EF4-FFF2-40B4-BE49-F238E27FC236}">
                  <a16:creationId xmlns:a16="http://schemas.microsoft.com/office/drawing/2014/main" id="{3B270E3B-846A-BF30-4A69-188585706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79" name="Graphic 78">
              <a:extLst>
                <a:ext uri="{FF2B5EF4-FFF2-40B4-BE49-F238E27FC236}">
                  <a16:creationId xmlns:a16="http://schemas.microsoft.com/office/drawing/2014/main" id="{EC783AF7-948B-881F-D61D-CC4E3CAE4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80" name="Picture 79">
            <a:extLst>
              <a:ext uri="{FF2B5EF4-FFF2-40B4-BE49-F238E27FC236}">
                <a16:creationId xmlns:a16="http://schemas.microsoft.com/office/drawing/2014/main" id="{9D3FB14A-310A-9EEC-1F4A-AE6FA1B492C5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97779" y="4384332"/>
            <a:ext cx="1994222" cy="2490193"/>
          </a:xfrm>
          <a:prstGeom prst="rect">
            <a:avLst/>
          </a:prstGeom>
        </p:spPr>
      </p:pic>
      <p:grpSp>
        <p:nvGrpSpPr>
          <p:cNvPr id="197" name="Group 196">
            <a:extLst>
              <a:ext uri="{FF2B5EF4-FFF2-40B4-BE49-F238E27FC236}">
                <a16:creationId xmlns:a16="http://schemas.microsoft.com/office/drawing/2014/main" id="{298F4D62-ED2B-D170-C1C8-8A31D8267522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1217924"/>
            <a:chExt cx="2351135" cy="360000"/>
          </a:xfrm>
        </p:grpSpPr>
        <p:pic>
          <p:nvPicPr>
            <p:cNvPr id="198" name="Picture 197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26183DD6-527E-CE83-5598-B4E388F0050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A73078EE-A693-02D3-2E69-DC9476F7453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6399E500-9E93-DB97-5020-01C163A3D74E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201" name="Picture 200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3A8CF872-E4FD-C12A-372A-D5BD76F1C0F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AD1853DD-22E6-5C8D-A6CF-E00F3A5ACAA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21825C65-2913-0236-6EE4-0B9F3C8A5864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3617084"/>
            <a:chExt cx="2351135" cy="360000"/>
          </a:xfrm>
        </p:grpSpPr>
        <p:pic>
          <p:nvPicPr>
            <p:cNvPr id="204" name="Picture 203">
              <a:extLst>
                <a:ext uri="{FF2B5EF4-FFF2-40B4-BE49-F238E27FC236}">
                  <a16:creationId xmlns:a16="http://schemas.microsoft.com/office/drawing/2014/main" id="{A968FA9E-08A6-118F-87E4-EB415E96BB0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FB472FC1-EED2-A9EB-627E-D16EADB8117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32130C1D-146E-87C9-AEC5-5618DA601A09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3617084"/>
            <a:chExt cx="2351135" cy="360000"/>
          </a:xfrm>
        </p:grpSpPr>
        <p:pic>
          <p:nvPicPr>
            <p:cNvPr id="207" name="Picture 206">
              <a:extLst>
                <a:ext uri="{FF2B5EF4-FFF2-40B4-BE49-F238E27FC236}">
                  <a16:creationId xmlns:a16="http://schemas.microsoft.com/office/drawing/2014/main" id="{CA9E16C0-8D1E-0452-2816-AF9146755E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BCA805C0-4A50-22CF-7614-97BFA1C7F3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lang="en-US" sz="900" noProof="0">
                <a:solidFill>
                  <a:srgbClr val="0078D4"/>
                </a:solidFill>
                <a:latin typeface="Segoe UI Semibold"/>
              </a:endParaRPr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8C80DD12-93E4-87A8-CE3B-587071659F3C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657420"/>
            <a:chExt cx="2351135" cy="360000"/>
          </a:xfrm>
        </p:grpSpPr>
        <p:pic>
          <p:nvPicPr>
            <p:cNvPr id="213" name="Picture 212">
              <a:extLst>
                <a:ext uri="{FF2B5EF4-FFF2-40B4-BE49-F238E27FC236}">
                  <a16:creationId xmlns:a16="http://schemas.microsoft.com/office/drawing/2014/main" id="{0BEE1BBD-989C-2668-8759-5AC387C06C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F917FF53-DA19-FA5E-3F0A-9914D79310E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B913BCE-EE10-E9F8-3021-93119F8A07BF}"/>
              </a:ext>
            </a:extLst>
          </p:cNvPr>
          <p:cNvGrpSpPr/>
          <p:nvPr/>
        </p:nvGrpSpPr>
        <p:grpSpPr>
          <a:xfrm>
            <a:off x="804187" y="5198502"/>
            <a:ext cx="2351135" cy="360000"/>
            <a:chOff x="588263" y="1217924"/>
            <a:chExt cx="2351135" cy="360000"/>
          </a:xfrm>
        </p:grpSpPr>
        <p:pic>
          <p:nvPicPr>
            <p:cNvPr id="3" name="Picture 2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95B02938-F1A3-B757-F080-6EAF3F202A3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A696AF4-32F0-0C1D-7496-60CCE603E3C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361551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310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Customer Service | Respond to a customer complaint (Microsoft 365 Copilot)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