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31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F9059C-0638-6C7C-1DCF-7D387B5C69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7BA63AF-400A-F8F2-1551-27AC209A766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D42FC15-4617-C7AC-C88F-9D52BDFE5E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49E1DB-7BBD-B952-3FBB-879F4F3959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7A88C-D68B-7E43-B6BD-8EAA306090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1671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support.microsoft.com/en-us/topic/overview-of-microsoft-365-chat-preview-5b00a52d-7296-48ee-b938-b95b7209f737" TargetMode="External"/><Relationship Id="rId13" Type="http://schemas.openxmlformats.org/officeDocument/2006/relationships/hyperlink" Target="https://www.youtube.com/embed/jUMB-wVuRPg?si=ay7S8XjB51XmI2IZ" TargetMode="External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sv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0" Type="http://schemas.openxmlformats.org/officeDocument/2006/relationships/image" Target="../media/image13.png"/><Relationship Id="rId4" Type="http://schemas.openxmlformats.org/officeDocument/2006/relationships/image" Target="../media/image8.sv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DB686F-0D25-649C-9F8A-1F0AD60431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44">
            <a:extLst>
              <a:ext uri="{FF2B5EF4-FFF2-40B4-BE49-F238E27FC236}">
                <a16:creationId xmlns:a16="http://schemas.microsoft.com/office/drawing/2014/main" id="{BEBA317C-413E-9A86-BC99-269518DCF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6043208" cy="526298"/>
          </a:xfrm>
        </p:spPr>
        <p:txBody>
          <a:bodyPr/>
          <a:lstStyle/>
          <a:p>
            <a:r>
              <a:rPr lang="en-US" noProof="0" dirty="0">
                <a:solidFill>
                  <a:srgbClr val="0078D4"/>
                </a:solidFill>
              </a:rPr>
              <a:t>Customer Service | </a:t>
            </a:r>
            <a:r>
              <a:rPr lang="en-US" noProof="0" dirty="0"/>
              <a:t>Respond to a customer complaint (Copilot for Service)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1257F014-F2EF-60C5-6EF1-5E2657ABC9F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Review customer history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550648A-D55C-C277-FBA1-0129ED391D2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/>
              <a:t>6. Share response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7295E12B-3E4B-F37F-EB3E-16EE2CE3D85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Accelerate diagnosis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62E36D36-3106-7B2B-DE4B-4EB221DC977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Meet with the customer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DFEF37BF-DEBD-F8C1-C706-91AEB958F0C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Meet with product team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3616A35E-01C3-B868-1745-DA37FB4FBF5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Draft proposed response</a:t>
            </a:r>
          </a:p>
        </p:txBody>
      </p:sp>
      <p:sp>
        <p:nvSpPr>
          <p:cNvPr id="39" name="Text Placeholder 52">
            <a:extLst>
              <a:ext uri="{FF2B5EF4-FFF2-40B4-BE49-F238E27FC236}">
                <a16:creationId xmlns:a16="http://schemas.microsoft.com/office/drawing/2014/main" id="{08C9B840-835A-1486-B78D-FEE8915DF96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46283" y="521099"/>
            <a:ext cx="3772646" cy="169277"/>
          </a:xfrm>
        </p:spPr>
        <p:txBody>
          <a:bodyPr/>
          <a:lstStyle/>
          <a:p>
            <a:r>
              <a:rPr lang="en-US" noProof="0" dirty="0"/>
              <a:t>Microsoft 365 Copilot for Service</a:t>
            </a:r>
            <a:endParaRPr lang="en-US" sz="900" i="1" noProof="0" dirty="0"/>
          </a:p>
        </p:txBody>
      </p:sp>
      <p:sp>
        <p:nvSpPr>
          <p:cNvPr id="132" name="Text Placeholder 131">
            <a:extLst>
              <a:ext uri="{FF2B5EF4-FFF2-40B4-BE49-F238E27FC236}">
                <a16:creationId xmlns:a16="http://schemas.microsoft.com/office/drawing/2014/main" id="{6BEAE31C-4D15-5C39-BD6A-C3B36B4EDF4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Autofit/>
          </a:bodyPr>
          <a:lstStyle/>
          <a:p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Prompt Copilot to summarize email threads and customer meetings, as well as previous interactions using single interface. With Copilot for Service, view a summary of the opportunity.</a:t>
            </a:r>
          </a:p>
        </p:txBody>
      </p:sp>
      <p:sp>
        <p:nvSpPr>
          <p:cNvPr id="133" name="Text Placeholder 132">
            <a:extLst>
              <a:ext uri="{FF2B5EF4-FFF2-40B4-BE49-F238E27FC236}">
                <a16:creationId xmlns:a16="http://schemas.microsoft.com/office/drawing/2014/main" id="{EF1F78EB-E841-5592-56DA-725ED26F507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954102"/>
          </a:xfrm>
        </p:spPr>
        <p:txBody>
          <a:bodyPr>
            <a:normAutofit/>
          </a:bodyPr>
          <a:lstStyle/>
          <a:p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Ask Copilot to gather product information from internal an</a:t>
            </a:r>
            <a:r>
              <a:rPr lang="en-US" noProof="0">
                <a:solidFill>
                  <a:srgbClr val="1A1A1A"/>
                </a:solidFill>
                <a:latin typeface="Segoe UI"/>
              </a:rPr>
              <a:t>d external sources and historical resolution to aid diagnosis</a:t>
            </a: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. Copilot for Service includes historical resolution data from your CRM system.</a:t>
            </a:r>
          </a:p>
        </p:txBody>
      </p:sp>
      <p:sp>
        <p:nvSpPr>
          <p:cNvPr id="134" name="Text Placeholder 133">
            <a:extLst>
              <a:ext uri="{FF2B5EF4-FFF2-40B4-BE49-F238E27FC236}">
                <a16:creationId xmlns:a16="http://schemas.microsoft.com/office/drawing/2014/main" id="{22777C0D-FB9F-2CD8-22E0-C884F33AFB3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Use Copilot in Teams to suggest questions to ask the product team based on the customer request and potential solutions.</a:t>
            </a:r>
          </a:p>
        </p:txBody>
      </p:sp>
      <p:sp>
        <p:nvSpPr>
          <p:cNvPr id="135" name="Text Placeholder 134">
            <a:extLst>
              <a:ext uri="{FF2B5EF4-FFF2-40B4-BE49-F238E27FC236}">
                <a16:creationId xmlns:a16="http://schemas.microsoft.com/office/drawing/2014/main" id="{6C16C50E-9929-B053-AB1F-FB0A4258822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Rapidly get up to speed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to on the concerns raised across all interactions.</a:t>
            </a:r>
          </a:p>
        </p:txBody>
      </p:sp>
      <p:sp>
        <p:nvSpPr>
          <p:cNvPr id="137" name="Text Placeholder 136">
            <a:extLst>
              <a:ext uri="{FF2B5EF4-FFF2-40B4-BE49-F238E27FC236}">
                <a16:creationId xmlns:a16="http://schemas.microsoft.com/office/drawing/2014/main" id="{324A87F6-5EBA-0A11-0F85-8B481709E03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Quickly summarize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communications and draft emails to inform customers.</a:t>
            </a:r>
          </a:p>
        </p:txBody>
      </p:sp>
      <p:sp>
        <p:nvSpPr>
          <p:cNvPr id="139" name="Text Placeholder 138">
            <a:extLst>
              <a:ext uri="{FF2B5EF4-FFF2-40B4-BE49-F238E27FC236}">
                <a16:creationId xmlns:a16="http://schemas.microsoft.com/office/drawing/2014/main" id="{B3260E58-DF25-3C0B-499D-1A30653718FD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Gathering product information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from multiple sources and asking Copilot to prepare a summary can save time and increase accuracy.</a:t>
            </a:r>
          </a:p>
        </p:txBody>
      </p:sp>
      <p:sp>
        <p:nvSpPr>
          <p:cNvPr id="140" name="Text Placeholder 139">
            <a:extLst>
              <a:ext uri="{FF2B5EF4-FFF2-40B4-BE49-F238E27FC236}">
                <a16:creationId xmlns:a16="http://schemas.microsoft.com/office/drawing/2014/main" id="{F03E0E01-D8E1-BF11-1BAB-76F84649F1F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pPr marL="0" marR="0" lvl="0" indent="0" algn="l" defTabSz="932472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Document and socialize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the action items </a:t>
            </a:r>
            <a:b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</a:b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to keep the resolution process moving forward </a:t>
            </a:r>
            <a:b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</a:b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towards a successful close.</a:t>
            </a:r>
          </a:p>
        </p:txBody>
      </p:sp>
      <p:sp>
        <p:nvSpPr>
          <p:cNvPr id="145" name="Text Placeholder 144">
            <a:extLst>
              <a:ext uri="{FF2B5EF4-FFF2-40B4-BE49-F238E27FC236}">
                <a16:creationId xmlns:a16="http://schemas.microsoft.com/office/drawing/2014/main" id="{0779C641-F495-5FD2-17EB-9DB62DEC32F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Copilot can help boost creativity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by suggesting solutions from its vast knowledge base.</a:t>
            </a:r>
          </a:p>
        </p:txBody>
      </p:sp>
      <p:sp>
        <p:nvSpPr>
          <p:cNvPr id="146" name="Text Placeholder 145">
            <a:extLst>
              <a:ext uri="{FF2B5EF4-FFF2-40B4-BE49-F238E27FC236}">
                <a16:creationId xmlns:a16="http://schemas.microsoft.com/office/drawing/2014/main" id="{D9AEC989-4F0E-07A6-EA08-23156C53E1F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Rapidly update key guides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and scripts directly from the meeting recap. </a:t>
            </a:r>
          </a:p>
        </p:txBody>
      </p:sp>
      <p:sp>
        <p:nvSpPr>
          <p:cNvPr id="147" name="Text Placeholder 146">
            <a:extLst>
              <a:ext uri="{FF2B5EF4-FFF2-40B4-BE49-F238E27FC236}">
                <a16:creationId xmlns:a16="http://schemas.microsoft.com/office/drawing/2014/main" id="{2400A323-D0A2-1B05-6D32-FAF0FB4372B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Have Copilot for Service to draft an email summarizing the interaction and highlighting how the issues will be resolved.</a:t>
            </a:r>
          </a:p>
        </p:txBody>
      </p:sp>
      <p:sp>
        <p:nvSpPr>
          <p:cNvPr id="148" name="Text Placeholder 147">
            <a:extLst>
              <a:ext uri="{FF2B5EF4-FFF2-40B4-BE49-F238E27FC236}">
                <a16:creationId xmlns:a16="http://schemas.microsoft.com/office/drawing/2014/main" id="{A7B4A26B-9E0B-3D78-D860-A56D3974C03B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Have Copilot in Teams </a:t>
            </a:r>
            <a:r>
              <a:rPr lang="en-US" dirty="0">
                <a:solidFill>
                  <a:srgbClr val="1A1A1A"/>
                </a:solidFill>
                <a:latin typeface="Segoe UI"/>
              </a:rPr>
              <a:t>Phone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take notes and summarize action items. </a:t>
            </a:r>
          </a:p>
        </p:txBody>
      </p:sp>
      <p:sp>
        <p:nvSpPr>
          <p:cNvPr id="149" name="Text Placeholder 148">
            <a:extLst>
              <a:ext uri="{FF2B5EF4-FFF2-40B4-BE49-F238E27FC236}">
                <a16:creationId xmlns:a16="http://schemas.microsoft.com/office/drawing/2014/main" id="{E3BBFA08-53EB-D01A-C69E-FB5D3B8BF5AA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Use Copilot in Word update best practices and scripts to enable Copilot to provide agents with step-by-step resolution procedures based on the diagnosed issue.</a:t>
            </a:r>
          </a:p>
        </p:txBody>
      </p:sp>
      <p:sp>
        <p:nvSpPr>
          <p:cNvPr id="40" name="Text Placeholder 86">
            <a:extLst>
              <a:ext uri="{FF2B5EF4-FFF2-40B4-BE49-F238E27FC236}">
                <a16:creationId xmlns:a16="http://schemas.microsoft.com/office/drawing/2014/main" id="{0CE122F8-A285-A925-8D2D-3BFF41CAB3DF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Extend</a:t>
            </a:r>
            <a:endParaRPr lang="en-US" noProof="0"/>
          </a:p>
        </p:txBody>
      </p:sp>
      <p:sp>
        <p:nvSpPr>
          <p:cNvPr id="150" name="Text Placeholder 149">
            <a:extLst>
              <a:ext uri="{FF2B5EF4-FFF2-40B4-BE49-F238E27FC236}">
                <a16:creationId xmlns:a16="http://schemas.microsoft.com/office/drawing/2014/main" id="{7BE322B5-EB03-6BCD-6A73-5E963A57F00A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51" name="Text Placeholder 150">
            <a:extLst>
              <a:ext uri="{FF2B5EF4-FFF2-40B4-BE49-F238E27FC236}">
                <a16:creationId xmlns:a16="http://schemas.microsoft.com/office/drawing/2014/main" id="{229A5800-EE49-1EFF-1C4F-DF8F9A16FB3B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52" name="Text Placeholder 151">
            <a:extLst>
              <a:ext uri="{FF2B5EF4-FFF2-40B4-BE49-F238E27FC236}">
                <a16:creationId xmlns:a16="http://schemas.microsoft.com/office/drawing/2014/main" id="{B79B154D-CA74-76B0-F221-32417C17511A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4" name="Rectangle: Rounded Corners 6">
            <a:extLst>
              <a:ext uri="{FF2B5EF4-FFF2-40B4-BE49-F238E27FC236}">
                <a16:creationId xmlns:a16="http://schemas.microsoft.com/office/drawing/2014/main" id="{21AF1471-B809-BC3F-5C6C-C32B466A7C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0ECD313-D325-F50D-61AB-3D38752946CA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65" name="Rectangle: Rounded Corners 6">
              <a:extLst>
                <a:ext uri="{FF2B5EF4-FFF2-40B4-BE49-F238E27FC236}">
                  <a16:creationId xmlns:a16="http://schemas.microsoft.com/office/drawing/2014/main" id="{077C3BE1-2EBE-82A5-BCA5-66314EF559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CSAT</a:t>
              </a:r>
            </a:p>
          </p:txBody>
        </p:sp>
        <p:pic>
          <p:nvPicPr>
            <p:cNvPr id="66" name="Graphic 65">
              <a:extLst>
                <a:ext uri="{FF2B5EF4-FFF2-40B4-BE49-F238E27FC236}">
                  <a16:creationId xmlns:a16="http://schemas.microsoft.com/office/drawing/2014/main" id="{FF8412F7-3288-E210-D29C-179363BD990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D4716CA9-4A8B-C6CC-B485-F99AA8DA1F4F}"/>
              </a:ext>
            </a:extLst>
          </p:cNvPr>
          <p:cNvGrpSpPr/>
          <p:nvPr/>
        </p:nvGrpSpPr>
        <p:grpSpPr>
          <a:xfrm>
            <a:off x="3022536" y="1132756"/>
            <a:ext cx="1692000" cy="216000"/>
            <a:chOff x="2707850" y="862657"/>
            <a:chExt cx="1692000" cy="216000"/>
          </a:xfrm>
        </p:grpSpPr>
        <p:sp>
          <p:nvSpPr>
            <p:cNvPr id="68" name="Rectangle: Rounded Corners 6">
              <a:extLst>
                <a:ext uri="{FF2B5EF4-FFF2-40B4-BE49-F238E27FC236}">
                  <a16:creationId xmlns:a16="http://schemas.microsoft.com/office/drawing/2014/main" id="{DF555C01-1B1D-7B29-A6A1-FB3D61E605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169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Service quality</a:t>
              </a:r>
            </a:p>
          </p:txBody>
        </p:sp>
        <p:pic>
          <p:nvPicPr>
            <p:cNvPr id="69" name="Graphic 68">
              <a:extLst>
                <a:ext uri="{FF2B5EF4-FFF2-40B4-BE49-F238E27FC236}">
                  <a16:creationId xmlns:a16="http://schemas.microsoft.com/office/drawing/2014/main" id="{268869A1-B52A-FDC2-F052-067167F8982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B55034CB-CA78-32CC-41BE-11365B4224B1}"/>
              </a:ext>
            </a:extLst>
          </p:cNvPr>
          <p:cNvGrpSpPr/>
          <p:nvPr/>
        </p:nvGrpSpPr>
        <p:grpSpPr>
          <a:xfrm>
            <a:off x="4780744" y="1132756"/>
            <a:ext cx="1476000" cy="216000"/>
            <a:chOff x="4582885" y="862657"/>
            <a:chExt cx="1476000" cy="216000"/>
          </a:xfrm>
        </p:grpSpPr>
        <p:sp>
          <p:nvSpPr>
            <p:cNvPr id="71" name="Rectangle: Rounded Corners 6">
              <a:extLst>
                <a:ext uri="{FF2B5EF4-FFF2-40B4-BE49-F238E27FC236}">
                  <a16:creationId xmlns:a16="http://schemas.microsoft.com/office/drawing/2014/main" id="{3EB2C820-FB52-76C3-BD84-AE1C84F8E2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4582885" y="862657"/>
              <a:ext cx="1476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Resolution time</a:t>
              </a:r>
            </a:p>
          </p:txBody>
        </p:sp>
        <p:pic>
          <p:nvPicPr>
            <p:cNvPr id="72" name="Graphic 71">
              <a:extLst>
                <a:ext uri="{FF2B5EF4-FFF2-40B4-BE49-F238E27FC236}">
                  <a16:creationId xmlns:a16="http://schemas.microsoft.com/office/drawing/2014/main" id="{AE08B505-2130-45EB-F7EB-FAABA07B220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629670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73" name="Rectangle: Rounded Corners 6">
            <a:extLst>
              <a:ext uri="{FF2B5EF4-FFF2-40B4-BE49-F238E27FC236}">
                <a16:creationId xmlns:a16="http://schemas.microsoft.com/office/drawing/2014/main" id="{B3568A06-BC01-400A-6F98-68B5E877D8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D1424CD7-ED1C-7449-EB1C-462051F05118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75" name="Rectangle: Rounded Corners 6">
              <a:extLst>
                <a:ext uri="{FF2B5EF4-FFF2-40B4-BE49-F238E27FC236}">
                  <a16:creationId xmlns:a16="http://schemas.microsoft.com/office/drawing/2014/main" id="{A9EE9E7C-BE02-EC0D-2F29-92B00F2B31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76" name="Graphic 75">
              <a:extLst>
                <a:ext uri="{FF2B5EF4-FFF2-40B4-BE49-F238E27FC236}">
                  <a16:creationId xmlns:a16="http://schemas.microsoft.com/office/drawing/2014/main" id="{60E54C1C-D05A-674A-CE40-2A0B810B3D5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9BB200BB-90C1-C6E0-3714-222436AE6F02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78" name="Rectangle: Rounded Corners 6">
              <a:extLst>
                <a:ext uri="{FF2B5EF4-FFF2-40B4-BE49-F238E27FC236}">
                  <a16:creationId xmlns:a16="http://schemas.microsoft.com/office/drawing/2014/main" id="{3B270E3B-846A-BF30-4A69-188585706B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79" name="Graphic 78">
              <a:extLst>
                <a:ext uri="{FF2B5EF4-FFF2-40B4-BE49-F238E27FC236}">
                  <a16:creationId xmlns:a16="http://schemas.microsoft.com/office/drawing/2014/main" id="{EC783AF7-948B-881F-D61D-CC4E3CAE4AD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pic>
        <p:nvPicPr>
          <p:cNvPr id="80" name="Picture 79">
            <a:extLst>
              <a:ext uri="{FF2B5EF4-FFF2-40B4-BE49-F238E27FC236}">
                <a16:creationId xmlns:a16="http://schemas.microsoft.com/office/drawing/2014/main" id="{9D3FB14A-310A-9EEC-1F4A-AE6FA1B492C5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97779" y="4384332"/>
            <a:ext cx="1994222" cy="2490193"/>
          </a:xfrm>
          <a:prstGeom prst="rect">
            <a:avLst/>
          </a:prstGeom>
        </p:spPr>
      </p:pic>
      <p:grpSp>
        <p:nvGrpSpPr>
          <p:cNvPr id="197" name="Group 196">
            <a:extLst>
              <a:ext uri="{FF2B5EF4-FFF2-40B4-BE49-F238E27FC236}">
                <a16:creationId xmlns:a16="http://schemas.microsoft.com/office/drawing/2014/main" id="{298F4D62-ED2B-D170-C1C8-8A31D8267522}"/>
              </a:ext>
            </a:extLst>
          </p:cNvPr>
          <p:cNvGrpSpPr/>
          <p:nvPr/>
        </p:nvGrpSpPr>
        <p:grpSpPr>
          <a:xfrm>
            <a:off x="804187" y="2761669"/>
            <a:ext cx="2351135" cy="360000"/>
            <a:chOff x="588263" y="1217924"/>
            <a:chExt cx="2351135" cy="360000"/>
          </a:xfrm>
        </p:grpSpPr>
        <p:pic>
          <p:nvPicPr>
            <p:cNvPr id="198" name="Picture 197" descr="Zip Co logo SVG free download, id: 101874 - Brandlogos.net">
              <a:hlinkClick r:id="rId8"/>
              <a:extLst>
                <a:ext uri="{FF2B5EF4-FFF2-40B4-BE49-F238E27FC236}">
                  <a16:creationId xmlns:a16="http://schemas.microsoft.com/office/drawing/2014/main" id="{26183DD6-527E-CE83-5598-B4E388F0050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99" name="TextBox 198">
              <a:extLst>
                <a:ext uri="{FF2B5EF4-FFF2-40B4-BE49-F238E27FC236}">
                  <a16:creationId xmlns:a16="http://schemas.microsoft.com/office/drawing/2014/main" id="{A73078EE-A693-02D3-2E69-DC9476F7453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244036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 dirty="0">
                  <a:solidFill>
                    <a:srgbClr val="0078D4"/>
                  </a:solidFill>
                  <a:latin typeface="Segoe UI Semibold"/>
                </a:rPr>
                <a:t>+Copilot for Service</a:t>
              </a:r>
              <a:endParaRPr kumimoji="0" lang="en-US" sz="900" b="0" i="0" u="none" strike="noStrike" kern="1200" cap="none" spc="0" normalizeH="0" baseline="30000" noProof="0" dirty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00" name="Group 199">
            <a:extLst>
              <a:ext uri="{FF2B5EF4-FFF2-40B4-BE49-F238E27FC236}">
                <a16:creationId xmlns:a16="http://schemas.microsoft.com/office/drawing/2014/main" id="{6399E500-9E93-DB97-5020-01C163A3D74E}"/>
              </a:ext>
            </a:extLst>
          </p:cNvPr>
          <p:cNvGrpSpPr/>
          <p:nvPr/>
        </p:nvGrpSpPr>
        <p:grpSpPr>
          <a:xfrm>
            <a:off x="4276273" y="2761669"/>
            <a:ext cx="2351135" cy="360000"/>
            <a:chOff x="588263" y="1217924"/>
            <a:chExt cx="2351135" cy="360000"/>
          </a:xfrm>
        </p:grpSpPr>
        <p:pic>
          <p:nvPicPr>
            <p:cNvPr id="201" name="Picture 200" descr="Zip Co logo SVG free download, id: 101874 - Brandlogos.net">
              <a:hlinkClick r:id="rId8"/>
              <a:extLst>
                <a:ext uri="{FF2B5EF4-FFF2-40B4-BE49-F238E27FC236}">
                  <a16:creationId xmlns:a16="http://schemas.microsoft.com/office/drawing/2014/main" id="{3A8CF872-E4FD-C12A-372A-D5BD76F1C0F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02" name="TextBox 201">
              <a:extLst>
                <a:ext uri="{FF2B5EF4-FFF2-40B4-BE49-F238E27FC236}">
                  <a16:creationId xmlns:a16="http://schemas.microsoft.com/office/drawing/2014/main" id="{AD1853DD-22E6-5C8D-A6CF-E00F3A5ACAA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244036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 dirty="0">
                  <a:solidFill>
                    <a:srgbClr val="0078D4"/>
                  </a:solidFill>
                  <a:latin typeface="Segoe UI Semibold"/>
                </a:rPr>
                <a:t>+Copilot for Service</a:t>
              </a:r>
              <a:endParaRPr kumimoji="0" lang="en-US" sz="900" b="0" i="0" u="none" strike="noStrike" kern="1200" cap="none" spc="0" normalizeH="0" baseline="30000" noProof="0" dirty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03" name="Group 202">
            <a:extLst>
              <a:ext uri="{FF2B5EF4-FFF2-40B4-BE49-F238E27FC236}">
                <a16:creationId xmlns:a16="http://schemas.microsoft.com/office/drawing/2014/main" id="{21825C65-2913-0236-6EE4-0B9F3C8A5864}"/>
              </a:ext>
            </a:extLst>
          </p:cNvPr>
          <p:cNvGrpSpPr/>
          <p:nvPr/>
        </p:nvGrpSpPr>
        <p:grpSpPr>
          <a:xfrm>
            <a:off x="7739914" y="2761669"/>
            <a:ext cx="2351135" cy="360000"/>
            <a:chOff x="588263" y="3617084"/>
            <a:chExt cx="2351135" cy="360000"/>
          </a:xfrm>
        </p:grpSpPr>
        <p:pic>
          <p:nvPicPr>
            <p:cNvPr id="204" name="Picture 203">
              <a:extLst>
                <a:ext uri="{FF2B5EF4-FFF2-40B4-BE49-F238E27FC236}">
                  <a16:creationId xmlns:a16="http://schemas.microsoft.com/office/drawing/2014/main" id="{A968FA9E-08A6-118F-87E4-EB415E96BB0E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05" name="TextBox 204">
              <a:extLst>
                <a:ext uri="{FF2B5EF4-FFF2-40B4-BE49-F238E27FC236}">
                  <a16:creationId xmlns:a16="http://schemas.microsoft.com/office/drawing/2014/main" id="{FB472FC1-EED2-A9EB-627E-D16EADB8117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32130C1D-146E-87C9-AEC5-5618DA601A09}"/>
              </a:ext>
            </a:extLst>
          </p:cNvPr>
          <p:cNvGrpSpPr/>
          <p:nvPr/>
        </p:nvGrpSpPr>
        <p:grpSpPr>
          <a:xfrm>
            <a:off x="4276273" y="5158847"/>
            <a:ext cx="2351135" cy="360000"/>
            <a:chOff x="588263" y="3617084"/>
            <a:chExt cx="2351135" cy="360000"/>
          </a:xfrm>
        </p:grpSpPr>
        <p:pic>
          <p:nvPicPr>
            <p:cNvPr id="207" name="Picture 206">
              <a:extLst>
                <a:ext uri="{FF2B5EF4-FFF2-40B4-BE49-F238E27FC236}">
                  <a16:creationId xmlns:a16="http://schemas.microsoft.com/office/drawing/2014/main" id="{CA9E16C0-8D1E-0452-2816-AF9146755EA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08" name="TextBox 207">
              <a:extLst>
                <a:ext uri="{FF2B5EF4-FFF2-40B4-BE49-F238E27FC236}">
                  <a16:creationId xmlns:a16="http://schemas.microsoft.com/office/drawing/2014/main" id="{BCA805C0-4A50-22CF-7614-97BFA1C7F32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643196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</a:p>
            <a:p>
              <a:pPr defTabSz="914367"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+Copilot for Service</a:t>
              </a:r>
            </a:p>
          </p:txBody>
        </p:sp>
      </p:grp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8C80DD12-93E4-87A8-CE3B-587071659F3C}"/>
              </a:ext>
            </a:extLst>
          </p:cNvPr>
          <p:cNvGrpSpPr/>
          <p:nvPr/>
        </p:nvGrpSpPr>
        <p:grpSpPr>
          <a:xfrm>
            <a:off x="7739914" y="5158847"/>
            <a:ext cx="2351135" cy="360000"/>
            <a:chOff x="588263" y="2657420"/>
            <a:chExt cx="2351135" cy="360000"/>
          </a:xfrm>
        </p:grpSpPr>
        <p:pic>
          <p:nvPicPr>
            <p:cNvPr id="213" name="Picture 212">
              <a:extLst>
                <a:ext uri="{FF2B5EF4-FFF2-40B4-BE49-F238E27FC236}">
                  <a16:creationId xmlns:a16="http://schemas.microsoft.com/office/drawing/2014/main" id="{0BEE1BBD-989C-2668-8759-5AC387C06C9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14" name="TextBox 213">
              <a:extLst>
                <a:ext uri="{FF2B5EF4-FFF2-40B4-BE49-F238E27FC236}">
                  <a16:creationId xmlns:a16="http://schemas.microsoft.com/office/drawing/2014/main" id="{F917FF53-DA19-FA5E-3F0A-9914D79310E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0570F29F-4EB4-715A-D275-45B8B86E1CBE}"/>
              </a:ext>
            </a:extLst>
          </p:cNvPr>
          <p:cNvGrpSpPr/>
          <p:nvPr/>
        </p:nvGrpSpPr>
        <p:grpSpPr>
          <a:xfrm>
            <a:off x="808131" y="5184959"/>
            <a:ext cx="2333190" cy="274320"/>
            <a:chOff x="5945458" y="4567067"/>
            <a:chExt cx="2333190" cy="27432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279ABCEE-F2EC-B343-36DC-2183D7BB2A6D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945458" y="4567067"/>
              <a:ext cx="301083" cy="274320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1F365F2-314E-560F-45D3-90140948F15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6386464" y="4608823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for Service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4" name="Graphic 2">
            <a:hlinkClick r:id="rId13"/>
            <a:extLst>
              <a:ext uri="{FF2B5EF4-FFF2-40B4-BE49-F238E27FC236}">
                <a16:creationId xmlns:a16="http://schemas.microsoft.com/office/drawing/2014/main" id="{B92D3E66-8ECD-7A8B-3EE8-C4E91D9DA3D9}"/>
              </a:ext>
            </a:extLst>
          </p:cNvPr>
          <p:cNvSpPr/>
          <p:nvPr/>
        </p:nvSpPr>
        <p:spPr>
          <a:xfrm>
            <a:off x="6382856" y="428392"/>
            <a:ext cx="228200" cy="202844"/>
          </a:xfrm>
          <a:custGeom>
            <a:avLst/>
            <a:gdLst>
              <a:gd name="connsiteX0" fmla="*/ 41203 w 228200"/>
              <a:gd name="connsiteY0" fmla="*/ 0 h 202844"/>
              <a:gd name="connsiteX1" fmla="*/ 186997 w 228200"/>
              <a:gd name="connsiteY1" fmla="*/ 0 h 202844"/>
              <a:gd name="connsiteX2" fmla="*/ 228137 w 228200"/>
              <a:gd name="connsiteY2" fmla="*/ 38870 h 202844"/>
              <a:gd name="connsiteX3" fmla="*/ 228200 w 228200"/>
              <a:gd name="connsiteY3" fmla="*/ 41203 h 202844"/>
              <a:gd name="connsiteX4" fmla="*/ 228200 w 228200"/>
              <a:gd name="connsiteY4" fmla="*/ 161642 h 202844"/>
              <a:gd name="connsiteX5" fmla="*/ 189330 w 228200"/>
              <a:gd name="connsiteY5" fmla="*/ 202781 h 202844"/>
              <a:gd name="connsiteX6" fmla="*/ 186997 w 228200"/>
              <a:gd name="connsiteY6" fmla="*/ 202845 h 202844"/>
              <a:gd name="connsiteX7" fmla="*/ 41203 w 228200"/>
              <a:gd name="connsiteY7" fmla="*/ 202845 h 202844"/>
              <a:gd name="connsiteX8" fmla="*/ 63 w 228200"/>
              <a:gd name="connsiteY8" fmla="*/ 163975 h 202844"/>
              <a:gd name="connsiteX9" fmla="*/ 0 w 228200"/>
              <a:gd name="connsiteY9" fmla="*/ 161642 h 202844"/>
              <a:gd name="connsiteX10" fmla="*/ 0 w 228200"/>
              <a:gd name="connsiteY10" fmla="*/ 41203 h 202844"/>
              <a:gd name="connsiteX11" fmla="*/ 38870 w 228200"/>
              <a:gd name="connsiteY11" fmla="*/ 63 h 202844"/>
              <a:gd name="connsiteX12" fmla="*/ 41203 w 228200"/>
              <a:gd name="connsiteY12" fmla="*/ 0 h 202844"/>
              <a:gd name="connsiteX13" fmla="*/ 186997 w 228200"/>
              <a:gd name="connsiteY13" fmla="*/ 0 h 202844"/>
              <a:gd name="connsiteX14" fmla="*/ 41203 w 228200"/>
              <a:gd name="connsiteY14" fmla="*/ 0 h 202844"/>
              <a:gd name="connsiteX15" fmla="*/ 89416 w 228200"/>
              <a:gd name="connsiteY15" fmla="*/ 70805 h 202844"/>
              <a:gd name="connsiteX16" fmla="*/ 88745 w 228200"/>
              <a:gd name="connsiteY16" fmla="*/ 73658 h 202844"/>
              <a:gd name="connsiteX17" fmla="*/ 88745 w 228200"/>
              <a:gd name="connsiteY17" fmla="*/ 129212 h 202844"/>
              <a:gd name="connsiteX18" fmla="*/ 95083 w 228200"/>
              <a:gd name="connsiteY18" fmla="*/ 135551 h 202844"/>
              <a:gd name="connsiteX19" fmla="*/ 97923 w 228200"/>
              <a:gd name="connsiteY19" fmla="*/ 134879 h 202844"/>
              <a:gd name="connsiteX20" fmla="*/ 153477 w 228200"/>
              <a:gd name="connsiteY20" fmla="*/ 107115 h 202844"/>
              <a:gd name="connsiteX21" fmla="*/ 156324 w 228200"/>
              <a:gd name="connsiteY21" fmla="*/ 98614 h 202844"/>
              <a:gd name="connsiteX22" fmla="*/ 153477 w 228200"/>
              <a:gd name="connsiteY22" fmla="*/ 95768 h 202844"/>
              <a:gd name="connsiteX23" fmla="*/ 97923 w 228200"/>
              <a:gd name="connsiteY23" fmla="*/ 67991 h 202844"/>
              <a:gd name="connsiteX24" fmla="*/ 89416 w 228200"/>
              <a:gd name="connsiteY24" fmla="*/ 70818 h 20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200" h="202844">
                <a:moveTo>
                  <a:pt x="41203" y="0"/>
                </a:moveTo>
                <a:lnTo>
                  <a:pt x="186997" y="0"/>
                </a:lnTo>
                <a:cubicBezTo>
                  <a:pt x="208848" y="-1"/>
                  <a:pt x="226900" y="17055"/>
                  <a:pt x="228137" y="38870"/>
                </a:cubicBezTo>
                <a:lnTo>
                  <a:pt x="228200" y="41203"/>
                </a:lnTo>
                <a:lnTo>
                  <a:pt x="228200" y="161642"/>
                </a:lnTo>
                <a:cubicBezTo>
                  <a:pt x="228202" y="183492"/>
                  <a:pt x="211146" y="201544"/>
                  <a:pt x="189330" y="202781"/>
                </a:cubicBezTo>
                <a:lnTo>
                  <a:pt x="186997" y="202845"/>
                </a:lnTo>
                <a:lnTo>
                  <a:pt x="41203" y="202845"/>
                </a:lnTo>
                <a:cubicBezTo>
                  <a:pt x="19352" y="202846"/>
                  <a:pt x="1300" y="185791"/>
                  <a:pt x="63" y="163975"/>
                </a:cubicBezTo>
                <a:lnTo>
                  <a:pt x="0" y="161642"/>
                </a:lnTo>
                <a:lnTo>
                  <a:pt x="0" y="41203"/>
                </a:lnTo>
                <a:cubicBezTo>
                  <a:pt x="-1" y="19352"/>
                  <a:pt x="17055" y="1300"/>
                  <a:pt x="38870" y="63"/>
                </a:cubicBezTo>
                <a:lnTo>
                  <a:pt x="41203" y="0"/>
                </a:lnTo>
                <a:lnTo>
                  <a:pt x="186997" y="0"/>
                </a:lnTo>
                <a:lnTo>
                  <a:pt x="41203" y="0"/>
                </a:lnTo>
                <a:close/>
                <a:moveTo>
                  <a:pt x="89416" y="70805"/>
                </a:moveTo>
                <a:cubicBezTo>
                  <a:pt x="88973" y="71691"/>
                  <a:pt x="88743" y="72668"/>
                  <a:pt x="88745" y="73658"/>
                </a:cubicBezTo>
                <a:lnTo>
                  <a:pt x="88745" y="129212"/>
                </a:lnTo>
                <a:cubicBezTo>
                  <a:pt x="88745" y="132712"/>
                  <a:pt x="91583" y="135551"/>
                  <a:pt x="95083" y="135551"/>
                </a:cubicBezTo>
                <a:cubicBezTo>
                  <a:pt x="96070" y="135551"/>
                  <a:pt x="97042" y="135320"/>
                  <a:pt x="97923" y="134879"/>
                </a:cubicBezTo>
                <a:lnTo>
                  <a:pt x="153477" y="107115"/>
                </a:lnTo>
                <a:cubicBezTo>
                  <a:pt x="156610" y="105553"/>
                  <a:pt x="157884" y="101747"/>
                  <a:pt x="156324" y="98614"/>
                </a:cubicBezTo>
                <a:cubicBezTo>
                  <a:pt x="155709" y="97381"/>
                  <a:pt x="154710" y="96383"/>
                  <a:pt x="153477" y="95768"/>
                </a:cubicBezTo>
                <a:lnTo>
                  <a:pt x="97923" y="67991"/>
                </a:lnTo>
                <a:cubicBezTo>
                  <a:pt x="94793" y="66423"/>
                  <a:pt x="90985" y="67689"/>
                  <a:pt x="89416" y="70818"/>
                </a:cubicBezTo>
                <a:close/>
              </a:path>
            </a:pathLst>
          </a:custGeom>
          <a:gradFill>
            <a:gsLst>
              <a:gs pos="73000">
                <a:srgbClr val="0078D4"/>
              </a:gs>
              <a:gs pos="12000">
                <a:srgbClr val="C03BC4"/>
              </a:gs>
            </a:gsLst>
            <a:path path="circle">
              <a:fillToRect l="100000" t="100000"/>
            </a:path>
          </a:gradFill>
          <a:ln w="12303" cap="flat">
            <a:noFill/>
            <a:prstDash val="solid"/>
            <a:miter/>
          </a:ln>
          <a:effectLst>
            <a:outerShdw blurRad="63500" dist="63500" dir="3000000" algn="tl" rotWithShape="0">
              <a:srgbClr val="454142">
                <a:alpha val="15000"/>
              </a:srgbClr>
            </a:outerShdw>
          </a:effectLst>
        </p:spPr>
        <p:txBody>
          <a:bodyPr rtlCol="0" anchor="ctr"/>
          <a:lstStyle/>
          <a:p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89700428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332</Words>
  <Application>Microsoft Office PowerPoint</Application>
  <PresentationFormat>Widescreen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Customer Service | Respond to a customer complaint (Copilot for Service)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2025-02-11T21:05:24Z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