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45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D4E199-DD77-489E-950B-7193487A647B}"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6515524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7.png"/><Relationship Id="rId7" Type="http://schemas.openxmlformats.org/officeDocument/2006/relationships/hyperlink" Target="https://support.microsoft.com/en-us/topic/overview-of-microsoft-365-chat-preview-5b00a52d-7296-48ee-b938-b95b7209f737" TargetMode="External"/><Relationship Id="rId12"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10.svg"/><Relationship Id="rId11" Type="http://schemas.openxmlformats.org/officeDocument/2006/relationships/image" Target="../media/image14.png"/><Relationship Id="rId5" Type="http://schemas.openxmlformats.org/officeDocument/2006/relationships/image" Target="../media/image9.png"/><Relationship Id="rId10" Type="http://schemas.openxmlformats.org/officeDocument/2006/relationships/image" Target="../media/image13.png"/><Relationship Id="rId4" Type="http://schemas.openxmlformats.org/officeDocument/2006/relationships/image" Target="../media/image8.svg"/><Relationship Id="rId9" Type="http://schemas.openxmlformats.org/officeDocument/2006/relationships/image" Target="../media/image12.png"/><Relationship Id="rId1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4A0092-68A2-DE21-573F-9CA448E94B6C}"/>
            </a:ext>
          </a:extLst>
        </p:cNvPr>
        <p:cNvGrpSpPr/>
        <p:nvPr/>
      </p:nvGrpSpPr>
      <p:grpSpPr>
        <a:xfrm>
          <a:off x="0" y="0"/>
          <a:ext cx="0" cy="0"/>
          <a:chOff x="0" y="0"/>
          <a:chExt cx="0" cy="0"/>
        </a:xfrm>
      </p:grpSpPr>
      <p:sp>
        <p:nvSpPr>
          <p:cNvPr id="42" name="Title 44">
            <a:extLst>
              <a:ext uri="{FF2B5EF4-FFF2-40B4-BE49-F238E27FC236}">
                <a16:creationId xmlns:a16="http://schemas.microsoft.com/office/drawing/2014/main" id="{4A80593C-FE9B-C6F3-871E-F306E4DB943C}"/>
              </a:ext>
            </a:extLst>
          </p:cNvPr>
          <p:cNvSpPr>
            <a:spLocks noGrp="1"/>
          </p:cNvSpPr>
          <p:nvPr>
            <p:ph type="title"/>
          </p:nvPr>
        </p:nvSpPr>
        <p:spPr>
          <a:xfrm>
            <a:off x="584200" y="387350"/>
            <a:ext cx="5672138" cy="263149"/>
          </a:xfrm>
        </p:spPr>
        <p:txBody>
          <a:bodyPr/>
          <a:lstStyle/>
          <a:p>
            <a:r>
              <a:rPr lang="en-US" noProof="0" dirty="0">
                <a:solidFill>
                  <a:srgbClr val="0078D4"/>
                </a:solidFill>
              </a:rPr>
              <a:t>Customer Service | </a:t>
            </a:r>
            <a:r>
              <a:rPr lang="en-US" noProof="0" dirty="0"/>
              <a:t>Managing service agents</a:t>
            </a:r>
          </a:p>
        </p:txBody>
      </p:sp>
      <p:sp>
        <p:nvSpPr>
          <p:cNvPr id="11" name="Text Placeholder 10">
            <a:extLst>
              <a:ext uri="{FF2B5EF4-FFF2-40B4-BE49-F238E27FC236}">
                <a16:creationId xmlns:a16="http://schemas.microsoft.com/office/drawing/2014/main" id="{B3B1C011-ECAE-589D-28C3-82F048D70FD2}"/>
              </a:ext>
            </a:extLst>
          </p:cNvPr>
          <p:cNvSpPr>
            <a:spLocks noGrp="1"/>
          </p:cNvSpPr>
          <p:nvPr>
            <p:ph type="body" sz="quarter" idx="11"/>
          </p:nvPr>
        </p:nvSpPr>
        <p:spPr>
          <a:xfrm>
            <a:off x="584200" y="1593850"/>
            <a:ext cx="2808288" cy="346075"/>
          </a:xfrm>
        </p:spPr>
        <p:txBody>
          <a:bodyPr/>
          <a:lstStyle/>
          <a:p>
            <a:r>
              <a:rPr lang="en-US" noProof="0"/>
              <a:t>1. Recap daily activity</a:t>
            </a:r>
          </a:p>
        </p:txBody>
      </p:sp>
      <p:sp>
        <p:nvSpPr>
          <p:cNvPr id="12" name="Text Placeholder 11">
            <a:extLst>
              <a:ext uri="{FF2B5EF4-FFF2-40B4-BE49-F238E27FC236}">
                <a16:creationId xmlns:a16="http://schemas.microsoft.com/office/drawing/2014/main" id="{F4B65C9A-ECEE-68DB-5BA6-D7B29AE17508}"/>
              </a:ext>
            </a:extLst>
          </p:cNvPr>
          <p:cNvSpPr>
            <a:spLocks noGrp="1"/>
          </p:cNvSpPr>
          <p:nvPr>
            <p:ph type="body" sz="quarter" idx="12"/>
          </p:nvPr>
        </p:nvSpPr>
        <p:spPr>
          <a:xfrm>
            <a:off x="584200" y="4052218"/>
            <a:ext cx="2808000" cy="345600"/>
          </a:xfrm>
        </p:spPr>
        <p:txBody>
          <a:bodyPr/>
          <a:lstStyle/>
          <a:p>
            <a:r>
              <a:rPr lang="en-US" noProof="0"/>
              <a:t>6. Update procedures and socialize</a:t>
            </a:r>
          </a:p>
        </p:txBody>
      </p:sp>
      <p:sp>
        <p:nvSpPr>
          <p:cNvPr id="19" name="Text Placeholder 18">
            <a:extLst>
              <a:ext uri="{FF2B5EF4-FFF2-40B4-BE49-F238E27FC236}">
                <a16:creationId xmlns:a16="http://schemas.microsoft.com/office/drawing/2014/main" id="{E908F492-5920-F43E-835D-27F4465AE166}"/>
              </a:ext>
            </a:extLst>
          </p:cNvPr>
          <p:cNvSpPr>
            <a:spLocks noGrp="1"/>
          </p:cNvSpPr>
          <p:nvPr>
            <p:ph type="body" sz="quarter" idx="13"/>
          </p:nvPr>
        </p:nvSpPr>
        <p:spPr>
          <a:xfrm>
            <a:off x="4047840" y="1593881"/>
            <a:ext cx="2808000" cy="345600"/>
          </a:xfrm>
        </p:spPr>
        <p:txBody>
          <a:bodyPr/>
          <a:lstStyle/>
          <a:p>
            <a:r>
              <a:rPr lang="en-US" noProof="0"/>
              <a:t>2. Review performance</a:t>
            </a:r>
          </a:p>
        </p:txBody>
      </p:sp>
      <p:sp>
        <p:nvSpPr>
          <p:cNvPr id="20" name="Text Placeholder 19">
            <a:extLst>
              <a:ext uri="{FF2B5EF4-FFF2-40B4-BE49-F238E27FC236}">
                <a16:creationId xmlns:a16="http://schemas.microsoft.com/office/drawing/2014/main" id="{E8AC7AC7-B2CA-2BB3-7DB3-FECBB2EB5554}"/>
              </a:ext>
            </a:extLst>
          </p:cNvPr>
          <p:cNvSpPr>
            <a:spLocks noGrp="1"/>
          </p:cNvSpPr>
          <p:nvPr>
            <p:ph type="body" sz="quarter" idx="14"/>
          </p:nvPr>
        </p:nvSpPr>
        <p:spPr>
          <a:xfrm>
            <a:off x="4047840" y="4052218"/>
            <a:ext cx="2808000" cy="345600"/>
          </a:xfrm>
        </p:spPr>
        <p:txBody>
          <a:bodyPr/>
          <a:lstStyle/>
          <a:p>
            <a:r>
              <a:rPr lang="en-US" noProof="0"/>
              <a:t>5. Meet with LT</a:t>
            </a:r>
          </a:p>
        </p:txBody>
      </p:sp>
      <p:sp>
        <p:nvSpPr>
          <p:cNvPr id="21" name="Text Placeholder 20">
            <a:extLst>
              <a:ext uri="{FF2B5EF4-FFF2-40B4-BE49-F238E27FC236}">
                <a16:creationId xmlns:a16="http://schemas.microsoft.com/office/drawing/2014/main" id="{C61D2C6C-4CA8-DEB5-4558-EC8C4BC8B8A5}"/>
              </a:ext>
            </a:extLst>
          </p:cNvPr>
          <p:cNvSpPr>
            <a:spLocks noGrp="1"/>
          </p:cNvSpPr>
          <p:nvPr>
            <p:ph type="body" sz="quarter" idx="15"/>
          </p:nvPr>
        </p:nvSpPr>
        <p:spPr>
          <a:xfrm>
            <a:off x="7511481" y="1593881"/>
            <a:ext cx="2808000" cy="345600"/>
          </a:xfrm>
        </p:spPr>
        <p:txBody>
          <a:bodyPr/>
          <a:lstStyle/>
          <a:p>
            <a:r>
              <a:rPr lang="en-US" noProof="0"/>
              <a:t>3. Discuss with the team</a:t>
            </a:r>
          </a:p>
        </p:txBody>
      </p:sp>
      <p:sp>
        <p:nvSpPr>
          <p:cNvPr id="24" name="Text Placeholder 23">
            <a:extLst>
              <a:ext uri="{FF2B5EF4-FFF2-40B4-BE49-F238E27FC236}">
                <a16:creationId xmlns:a16="http://schemas.microsoft.com/office/drawing/2014/main" id="{C41C9058-BAAA-3873-60C7-396393FA1B2D}"/>
              </a:ext>
            </a:extLst>
          </p:cNvPr>
          <p:cNvSpPr>
            <a:spLocks noGrp="1"/>
          </p:cNvSpPr>
          <p:nvPr>
            <p:ph type="body" sz="quarter" idx="16"/>
          </p:nvPr>
        </p:nvSpPr>
        <p:spPr>
          <a:xfrm>
            <a:off x="7511481" y="4052218"/>
            <a:ext cx="2808000" cy="345600"/>
          </a:xfrm>
        </p:spPr>
        <p:txBody>
          <a:bodyPr/>
          <a:lstStyle/>
          <a:p>
            <a:r>
              <a:rPr lang="en-US" noProof="0"/>
              <a:t>4. Create an LT presentation </a:t>
            </a:r>
          </a:p>
        </p:txBody>
      </p:sp>
      <p:sp>
        <p:nvSpPr>
          <p:cNvPr id="43" name="Text Placeholder 52">
            <a:extLst>
              <a:ext uri="{FF2B5EF4-FFF2-40B4-BE49-F238E27FC236}">
                <a16:creationId xmlns:a16="http://schemas.microsoft.com/office/drawing/2014/main" id="{E3E44608-CC9B-21BA-1651-E37A3DDDFDED}"/>
              </a:ext>
            </a:extLst>
          </p:cNvPr>
          <p:cNvSpPr>
            <a:spLocks noGrp="1"/>
          </p:cNvSpPr>
          <p:nvPr>
            <p:ph type="body" sz="quarter" idx="17"/>
          </p:nvPr>
        </p:nvSpPr>
        <p:spPr>
          <a:xfrm>
            <a:off x="6519107" y="521099"/>
            <a:ext cx="3599821" cy="169277"/>
          </a:xfrm>
        </p:spPr>
        <p:txBody>
          <a:bodyPr/>
          <a:lstStyle/>
          <a:p>
            <a:r>
              <a:rPr lang="en-US" noProof="0">
                <a:latin typeface="Segoe UI Semibold"/>
                <a:cs typeface="Segoe UI Semibold"/>
              </a:rPr>
              <a:t>Microsoft 365 Copilot</a:t>
            </a:r>
            <a:endParaRPr lang="en-US" noProof="0"/>
          </a:p>
        </p:txBody>
      </p:sp>
      <p:sp>
        <p:nvSpPr>
          <p:cNvPr id="127" name="Text Placeholder 126">
            <a:extLst>
              <a:ext uri="{FF2B5EF4-FFF2-40B4-BE49-F238E27FC236}">
                <a16:creationId xmlns:a16="http://schemas.microsoft.com/office/drawing/2014/main" id="{836B1B52-BB51-B6C7-4B8F-852B23150318}"/>
              </a:ext>
            </a:extLst>
          </p:cNvPr>
          <p:cNvSpPr>
            <a:spLocks noGrp="1"/>
          </p:cNvSpPr>
          <p:nvPr>
            <p:ph type="body" sz="quarter" idx="18"/>
          </p:nvPr>
        </p:nvSpPr>
        <p:spPr/>
        <p:txBody>
          <a:bodyPr/>
          <a:lstStyle/>
          <a:p>
            <a:r>
              <a:rPr kumimoji="0" lang="en-US" sz="900" b="0" i="0" u="none" strike="noStrike" kern="1200" cap="none" spc="0" normalizeH="0" baseline="0" noProof="0">
                <a:ln>
                  <a:noFill/>
                </a:ln>
                <a:solidFill>
                  <a:srgbClr val="1A1A1A"/>
                </a:solidFill>
                <a:effectLst/>
                <a:uLnTx/>
                <a:uFillTx/>
                <a:latin typeface="Segoe UI"/>
                <a:ea typeface="+mn-ea"/>
                <a:cs typeface="Segoe UI" pitchFamily="34" charset="0"/>
              </a:rPr>
              <a:t>Prompt Copilot to summarize email threads and meetings from the past day and identify key actions and issues.</a:t>
            </a:r>
          </a:p>
        </p:txBody>
      </p:sp>
      <p:sp>
        <p:nvSpPr>
          <p:cNvPr id="128" name="Text Placeholder 127">
            <a:extLst>
              <a:ext uri="{FF2B5EF4-FFF2-40B4-BE49-F238E27FC236}">
                <a16:creationId xmlns:a16="http://schemas.microsoft.com/office/drawing/2014/main" id="{F336FD70-EA29-9C96-2615-63BACF778FC8}"/>
              </a:ext>
            </a:extLst>
          </p:cNvPr>
          <p:cNvSpPr>
            <a:spLocks noGrp="1"/>
          </p:cNvSpPr>
          <p:nvPr>
            <p:ph type="body" sz="quarter" idx="19"/>
          </p:nvPr>
        </p:nvSpPr>
        <p:spPr/>
        <p:txBody>
          <a:bodyPr/>
          <a:lstStyle/>
          <a:p>
            <a:r>
              <a:rPr kumimoji="0" lang="en-US" sz="900" b="0" i="0" u="none" strike="noStrike" kern="1200" cap="none" spc="0" normalizeH="0" baseline="0" noProof="0">
                <a:ln>
                  <a:noFill/>
                </a:ln>
                <a:solidFill>
                  <a:srgbClr val="000000"/>
                </a:solidFill>
                <a:effectLst/>
                <a:uLnTx/>
                <a:uFillTx/>
                <a:latin typeface="Segoe UI"/>
                <a:cs typeface="Segoe UI" pitchFamily="34" charset="0"/>
              </a:rPr>
              <a:t>With Copilot in Excel, review the performance of Service Agents by analyzing data, identifying insights, and automating tasks based on historical interactions and business processes. </a:t>
            </a:r>
          </a:p>
        </p:txBody>
      </p:sp>
      <p:sp>
        <p:nvSpPr>
          <p:cNvPr id="129" name="Text Placeholder 128">
            <a:extLst>
              <a:ext uri="{FF2B5EF4-FFF2-40B4-BE49-F238E27FC236}">
                <a16:creationId xmlns:a16="http://schemas.microsoft.com/office/drawing/2014/main" id="{FE6D62CC-41BC-BB93-F9B3-56E2D4D2A13F}"/>
              </a:ext>
            </a:extLst>
          </p:cNvPr>
          <p:cNvSpPr>
            <a:spLocks noGrp="1"/>
          </p:cNvSpPr>
          <p:nvPr>
            <p:ph type="body" sz="quarter" idx="20"/>
          </p:nvPr>
        </p:nvSpPr>
        <p:spPr/>
        <p:txBody>
          <a:bodyPr/>
          <a:lstStyle/>
          <a:p>
            <a:r>
              <a:rPr kumimoji="0" lang="en-US" sz="900" b="0" i="0" u="none" strike="noStrike" kern="1200" cap="none" spc="0" normalizeH="0" baseline="0" noProof="0">
                <a:ln>
                  <a:noFill/>
                </a:ln>
                <a:solidFill>
                  <a:srgbClr val="000000"/>
                </a:solidFill>
                <a:effectLst/>
                <a:uLnTx/>
                <a:uFillTx/>
                <a:latin typeface="Segoe UI"/>
                <a:cs typeface="Segoe UI" pitchFamily="34" charset="0"/>
              </a:rPr>
              <a:t>With Copilot in Teams, meet to discuss trends and issues while focusing on the meeting and letting Copilot in Teams take notes and record critical items for you.</a:t>
            </a:r>
          </a:p>
        </p:txBody>
      </p:sp>
      <p:sp>
        <p:nvSpPr>
          <p:cNvPr id="130" name="Text Placeholder 129">
            <a:extLst>
              <a:ext uri="{FF2B5EF4-FFF2-40B4-BE49-F238E27FC236}">
                <a16:creationId xmlns:a16="http://schemas.microsoft.com/office/drawing/2014/main" id="{0B70D64B-A6E0-6387-BC1E-E8B31876FE38}"/>
              </a:ext>
            </a:extLst>
          </p:cNvPr>
          <p:cNvSpPr>
            <a:spLocks noGrp="1"/>
          </p:cNvSpPr>
          <p:nvPr>
            <p:ph type="body" sz="quarter" idx="21"/>
          </p:nvPr>
        </p:nvSpPr>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1" i="0" u="none" strike="noStrike" kern="0" cap="none" spc="0" normalizeH="0" baseline="0" noProof="0">
                <a:ln>
                  <a:noFill/>
                </a:ln>
                <a:solidFill>
                  <a:srgbClr val="1A1A1A"/>
                </a:solidFill>
                <a:effectLst/>
                <a:uLnTx/>
                <a:uFillTx/>
                <a:latin typeface="Segoe UI"/>
                <a:ea typeface="+mn-ea"/>
                <a:cs typeface="+mn-cs"/>
              </a:rPr>
              <a:t>Rapidly get up to speed </a:t>
            </a:r>
            <a:r>
              <a:rPr kumimoji="0" lang="en-US" sz="900" b="0" i="0" u="none" strike="noStrike" kern="0" cap="none" spc="0" normalizeH="0" baseline="0" noProof="0">
                <a:ln>
                  <a:noFill/>
                </a:ln>
                <a:solidFill>
                  <a:srgbClr val="1A1A1A"/>
                </a:solidFill>
                <a:effectLst/>
                <a:uLnTx/>
                <a:uFillTx/>
                <a:latin typeface="Segoe UI"/>
                <a:ea typeface="+mn-ea"/>
                <a:cs typeface="+mn-cs"/>
              </a:rPr>
              <a:t>to focus on key issues and concerns. </a:t>
            </a:r>
          </a:p>
        </p:txBody>
      </p:sp>
      <p:sp>
        <p:nvSpPr>
          <p:cNvPr id="131" name="Text Placeholder 130">
            <a:extLst>
              <a:ext uri="{FF2B5EF4-FFF2-40B4-BE49-F238E27FC236}">
                <a16:creationId xmlns:a16="http://schemas.microsoft.com/office/drawing/2014/main" id="{8EA8BF97-9722-527D-7663-CF36AA9436AC}"/>
              </a:ext>
            </a:extLst>
          </p:cNvPr>
          <p:cNvSpPr>
            <a:spLocks noGrp="1"/>
          </p:cNvSpPr>
          <p:nvPr>
            <p:ph type="body" sz="quarter" idx="22"/>
          </p:nvPr>
        </p:nvSpPr>
        <p:spPr>
          <a:xfrm>
            <a:off x="584200" y="5833331"/>
            <a:ext cx="2808000" cy="626701"/>
          </a:xfrm>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1" i="0" u="none" strike="noStrike" kern="1200" cap="none" spc="0" normalizeH="0" baseline="0" noProof="0">
                <a:ln>
                  <a:noFill/>
                </a:ln>
                <a:solidFill>
                  <a:srgbClr val="000000"/>
                </a:solidFill>
                <a:effectLst/>
                <a:uLnTx/>
                <a:uFillTx/>
                <a:latin typeface="Segoe UI"/>
                <a:ea typeface="+mn-ea"/>
                <a:cs typeface="+mn-cs"/>
              </a:rPr>
              <a:t>Save time updating documents</a:t>
            </a:r>
            <a:r>
              <a:rPr kumimoji="0" lang="en-US" sz="900" b="0" i="0" u="none" strike="noStrike" kern="1200" cap="none" spc="0" normalizeH="0" baseline="0" noProof="0">
                <a:ln>
                  <a:noFill/>
                </a:ln>
                <a:solidFill>
                  <a:srgbClr val="000000"/>
                </a:solidFill>
                <a:effectLst/>
                <a:uLnTx/>
                <a:uFillTx/>
                <a:latin typeface="Segoe UI"/>
                <a:ea typeface="+mn-ea"/>
                <a:cs typeface="+mn-cs"/>
              </a:rPr>
              <a:t> and preparing emails with Copilot as your drafting partner.</a:t>
            </a:r>
          </a:p>
        </p:txBody>
      </p:sp>
      <p:sp>
        <p:nvSpPr>
          <p:cNvPr id="132" name="Text Placeholder 131">
            <a:extLst>
              <a:ext uri="{FF2B5EF4-FFF2-40B4-BE49-F238E27FC236}">
                <a16:creationId xmlns:a16="http://schemas.microsoft.com/office/drawing/2014/main" id="{EF61E01A-AAEA-CC18-37AE-4635131FA587}"/>
              </a:ext>
            </a:extLst>
          </p:cNvPr>
          <p:cNvSpPr>
            <a:spLocks noGrp="1"/>
          </p:cNvSpPr>
          <p:nvPr>
            <p:ph type="body" sz="quarter" idx="23"/>
          </p:nvPr>
        </p:nvSpPr>
        <p:spPr/>
        <p:txBody>
          <a:bodyPr/>
          <a:lstStyle/>
          <a:p>
            <a:pPr marL="0" marR="0" lvl="0" indent="0" algn="l" defTabSz="932472" rtl="0" eaLnBrk="1" fontAlgn="base" latinLnBrk="0" hangingPunct="1">
              <a:lnSpc>
                <a:spcPct val="110000"/>
              </a:lnSpc>
              <a:spcBef>
                <a:spcPct val="0"/>
              </a:spcBef>
              <a:spcAft>
                <a:spcPct val="0"/>
              </a:spcAft>
              <a:buClrTx/>
              <a:buSzTx/>
              <a:buFontTx/>
              <a:buNone/>
              <a:tabLst/>
              <a:defRPr/>
            </a:pPr>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1" i="0" u="none" strike="noStrike" kern="1200" cap="none" spc="0" normalizeH="0" baseline="0" noProof="0">
                <a:ln>
                  <a:noFill/>
                </a:ln>
                <a:solidFill>
                  <a:srgbClr val="000000"/>
                </a:solidFill>
                <a:effectLst/>
                <a:uLnTx/>
                <a:uFillTx/>
                <a:latin typeface="Segoe UI"/>
                <a:ea typeface="+mn-ea"/>
                <a:cs typeface="+mn-cs"/>
              </a:rPr>
              <a:t>Identify insights</a:t>
            </a:r>
            <a:r>
              <a:rPr kumimoji="0" lang="en-US" sz="900" b="0" i="0" u="none" strike="noStrike" kern="1200" cap="none" spc="0" normalizeH="0" baseline="0" noProof="0">
                <a:ln>
                  <a:noFill/>
                </a:ln>
                <a:solidFill>
                  <a:srgbClr val="000000"/>
                </a:solidFill>
                <a:effectLst/>
                <a:uLnTx/>
                <a:uFillTx/>
                <a:latin typeface="Segoe UI"/>
                <a:ea typeface="+mn-ea"/>
                <a:cs typeface="+mn-cs"/>
              </a:rPr>
              <a:t> with Copilot in Excel.</a:t>
            </a:r>
          </a:p>
        </p:txBody>
      </p:sp>
      <p:sp>
        <p:nvSpPr>
          <p:cNvPr id="133" name="Text Placeholder 132">
            <a:extLst>
              <a:ext uri="{FF2B5EF4-FFF2-40B4-BE49-F238E27FC236}">
                <a16:creationId xmlns:a16="http://schemas.microsoft.com/office/drawing/2014/main" id="{5C93F9EB-AB5E-58BB-8DA0-A770324AA6D7}"/>
              </a:ext>
            </a:extLst>
          </p:cNvPr>
          <p:cNvSpPr>
            <a:spLocks noGrp="1"/>
          </p:cNvSpPr>
          <p:nvPr>
            <p:ph type="body" sz="quarter" idx="24"/>
          </p:nvPr>
        </p:nvSpPr>
        <p:spPr>
          <a:xfrm>
            <a:off x="4047840" y="5833331"/>
            <a:ext cx="2808000" cy="626701"/>
          </a:xfrm>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1" i="0" u="none" strike="noStrike" kern="0" cap="none" spc="0" normalizeH="0" baseline="0" noProof="0">
                <a:ln>
                  <a:noFill/>
                </a:ln>
                <a:solidFill>
                  <a:srgbClr val="1A1A1A"/>
                </a:solidFill>
                <a:effectLst/>
                <a:uLnTx/>
                <a:uFillTx/>
                <a:latin typeface="Segoe UI"/>
                <a:ea typeface="+mn-ea"/>
                <a:cs typeface="+mn-cs"/>
              </a:rPr>
              <a:t>Dedicate your focus to the meeting </a:t>
            </a:r>
            <a:r>
              <a:rPr kumimoji="0" lang="en-US" sz="900" b="0" i="0" u="none" strike="noStrike" kern="0" cap="none" spc="0" normalizeH="0" baseline="0" noProof="0">
                <a:ln>
                  <a:noFill/>
                </a:ln>
                <a:solidFill>
                  <a:srgbClr val="1A1A1A"/>
                </a:solidFill>
                <a:effectLst/>
                <a:uLnTx/>
                <a:uFillTx/>
                <a:latin typeface="Segoe UI"/>
                <a:ea typeface="+mn-ea"/>
                <a:cs typeface="+mn-cs"/>
              </a:rPr>
              <a:t>while CoPilot focuses on capturing the notes. </a:t>
            </a:r>
          </a:p>
        </p:txBody>
      </p:sp>
      <p:sp>
        <p:nvSpPr>
          <p:cNvPr id="134" name="Text Placeholder 133">
            <a:extLst>
              <a:ext uri="{FF2B5EF4-FFF2-40B4-BE49-F238E27FC236}">
                <a16:creationId xmlns:a16="http://schemas.microsoft.com/office/drawing/2014/main" id="{E790137C-AFBB-2D7E-DC3D-A1447A193B2F}"/>
              </a:ext>
            </a:extLst>
          </p:cNvPr>
          <p:cNvSpPr>
            <a:spLocks noGrp="1"/>
          </p:cNvSpPr>
          <p:nvPr>
            <p:ph type="body" sz="quarter" idx="25"/>
          </p:nvPr>
        </p:nvSpPr>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1" i="0" u="none" strike="noStrike" kern="0" cap="none" spc="0" normalizeH="0" baseline="0" noProof="0">
                <a:ln>
                  <a:noFill/>
                </a:ln>
                <a:solidFill>
                  <a:srgbClr val="1A1A1A"/>
                </a:solidFill>
                <a:effectLst/>
                <a:uLnTx/>
                <a:uFillTx/>
                <a:latin typeface="Segoe UI"/>
                <a:ea typeface="+mn-ea"/>
                <a:cs typeface="+mn-cs"/>
              </a:rPr>
              <a:t>Dedicate your focus to the meeting </a:t>
            </a:r>
            <a:r>
              <a:rPr kumimoji="0" lang="en-US" sz="900" b="0" i="0" u="none" strike="noStrike" kern="0" cap="none" spc="0" normalizeH="0" baseline="0" noProof="0">
                <a:ln>
                  <a:noFill/>
                </a:ln>
                <a:solidFill>
                  <a:srgbClr val="1A1A1A"/>
                </a:solidFill>
                <a:effectLst/>
                <a:uLnTx/>
                <a:uFillTx/>
                <a:latin typeface="Segoe UI"/>
                <a:ea typeface="+mn-ea"/>
                <a:cs typeface="+mn-cs"/>
              </a:rPr>
              <a:t>while Copilot focuses on capturing the notes.</a:t>
            </a:r>
          </a:p>
        </p:txBody>
      </p:sp>
      <p:sp>
        <p:nvSpPr>
          <p:cNvPr id="135" name="Text Placeholder 134">
            <a:extLst>
              <a:ext uri="{FF2B5EF4-FFF2-40B4-BE49-F238E27FC236}">
                <a16:creationId xmlns:a16="http://schemas.microsoft.com/office/drawing/2014/main" id="{9C3C02AF-CB21-952A-8A8C-8FF22DCB52AC}"/>
              </a:ext>
            </a:extLst>
          </p:cNvPr>
          <p:cNvSpPr>
            <a:spLocks noGrp="1"/>
          </p:cNvSpPr>
          <p:nvPr>
            <p:ph type="body" sz="quarter" idx="26"/>
          </p:nvPr>
        </p:nvSpPr>
        <p:spPr>
          <a:xfrm>
            <a:off x="7511481" y="5833331"/>
            <a:ext cx="2808000" cy="626701"/>
          </a:xfrm>
        </p:spPr>
        <p:txBody>
          <a:bodyPr/>
          <a:lstStyle/>
          <a:p>
            <a:pPr marL="0" marR="0" lvl="0" indent="0" algn="l" defTabSz="932472" rtl="0" eaLnBrk="1" fontAlgn="base" latinLnBrk="0" hangingPunct="1">
              <a:lnSpc>
                <a:spcPct val="110000"/>
              </a:lnSpc>
              <a:spcBef>
                <a:spcPct val="0"/>
              </a:spcBef>
              <a:spcAft>
                <a:spcPct val="0"/>
              </a:spcAft>
              <a:buClrTx/>
              <a:buSzTx/>
              <a:buFontTx/>
              <a:buNone/>
              <a:tabLst/>
              <a:defRPr/>
            </a:pPr>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1" i="0" u="none" strike="noStrike" kern="1200" cap="none" spc="0" normalizeH="0" baseline="0" noProof="0">
                <a:ln>
                  <a:noFill/>
                </a:ln>
                <a:solidFill>
                  <a:srgbClr val="000000"/>
                </a:solidFill>
                <a:effectLst/>
                <a:uLnTx/>
                <a:uFillTx/>
                <a:latin typeface="Segoe UI"/>
                <a:ea typeface="+mn-ea"/>
                <a:cs typeface="+mn-cs"/>
              </a:rPr>
              <a:t>Creating a presentatio</a:t>
            </a:r>
            <a:r>
              <a:rPr kumimoji="0" lang="en-US" sz="900" b="0" i="0" u="none" strike="noStrike" kern="1200" cap="none" spc="0" normalizeH="0" baseline="0" noProof="0">
                <a:ln>
                  <a:noFill/>
                </a:ln>
                <a:solidFill>
                  <a:srgbClr val="000000"/>
                </a:solidFill>
                <a:effectLst/>
                <a:uLnTx/>
                <a:uFillTx/>
                <a:latin typeface="Segoe UI"/>
                <a:ea typeface="+mn-ea"/>
                <a:cs typeface="+mn-cs"/>
              </a:rPr>
              <a:t>n makes it easier to convey a clear message especially when it's critical feedback.</a:t>
            </a:r>
          </a:p>
        </p:txBody>
      </p:sp>
      <p:sp>
        <p:nvSpPr>
          <p:cNvPr id="136" name="Text Placeholder 135">
            <a:extLst>
              <a:ext uri="{FF2B5EF4-FFF2-40B4-BE49-F238E27FC236}">
                <a16:creationId xmlns:a16="http://schemas.microsoft.com/office/drawing/2014/main" id="{A71442AF-C614-9E20-BB57-84AABED96351}"/>
              </a:ext>
            </a:extLst>
          </p:cNvPr>
          <p:cNvSpPr>
            <a:spLocks noGrp="1"/>
          </p:cNvSpPr>
          <p:nvPr>
            <p:ph type="body" sz="quarter" idx="27"/>
          </p:nvPr>
        </p:nvSpPr>
        <p:spPr>
          <a:xfrm>
            <a:off x="584200" y="4488366"/>
            <a:ext cx="2900680" cy="765843"/>
          </a:xfrm>
        </p:spPr>
        <p:txBody>
          <a:bodyPr>
            <a:normAutofit/>
          </a:bodyPr>
          <a:lstStyle/>
          <a:p>
            <a:r>
              <a:rPr kumimoji="0" lang="en-US" sz="900" b="0" i="0" u="none" strike="noStrike" kern="1200" cap="none" spc="0" normalizeH="0" baseline="0" noProof="0">
                <a:ln>
                  <a:noFill/>
                </a:ln>
                <a:solidFill>
                  <a:srgbClr val="000000"/>
                </a:solidFill>
                <a:effectLst/>
                <a:uLnTx/>
                <a:uFillTx/>
                <a:latin typeface="Segoe UI"/>
                <a:cs typeface="Segoe UI" pitchFamily="34" charset="0"/>
              </a:rPr>
              <a:t>Using the notes from the leadership team meeting, make rapid updates to policies and procedures using Copilot in Word. To socialize these changes, Copilot in Outlook can draft an update email to the org.</a:t>
            </a:r>
          </a:p>
        </p:txBody>
      </p:sp>
      <p:sp>
        <p:nvSpPr>
          <p:cNvPr id="137" name="Text Placeholder 136">
            <a:extLst>
              <a:ext uri="{FF2B5EF4-FFF2-40B4-BE49-F238E27FC236}">
                <a16:creationId xmlns:a16="http://schemas.microsoft.com/office/drawing/2014/main" id="{109C6718-E108-83B1-1BE5-BBD0685DED80}"/>
              </a:ext>
            </a:extLst>
          </p:cNvPr>
          <p:cNvSpPr>
            <a:spLocks noGrp="1"/>
          </p:cNvSpPr>
          <p:nvPr>
            <p:ph type="body" sz="quarter" idx="28"/>
          </p:nvPr>
        </p:nvSpPr>
        <p:spPr>
          <a:xfrm>
            <a:off x="4047841" y="4488366"/>
            <a:ext cx="2808000" cy="935120"/>
          </a:xfrm>
        </p:spPr>
        <p:txBody>
          <a:bodyPr>
            <a:normAutofit/>
          </a:bodyPr>
          <a:lstStyle/>
          <a:p>
            <a:r>
              <a:rPr kumimoji="0" lang="en-US" sz="900" b="0" i="0" u="none" strike="noStrike" kern="1200" cap="none" spc="0" normalizeH="0" baseline="0" noProof="0" dirty="0">
                <a:ln>
                  <a:noFill/>
                </a:ln>
                <a:solidFill>
                  <a:srgbClr val="000000"/>
                </a:solidFill>
                <a:effectLst/>
                <a:uLnTx/>
                <a:uFillTx/>
                <a:latin typeface="Segoe UI"/>
                <a:cs typeface="Segoe UI" pitchFamily="34" charset="0"/>
              </a:rPr>
              <a:t>Review the presentation with the leadership team and record feedback and goals. With Copilot in Teams, you can focus on the meeting and utilize the notes to recap key items. Use Teams Rooms for the meeting to enable a transcript with proper attributions from a conference room.</a:t>
            </a:r>
          </a:p>
        </p:txBody>
      </p:sp>
      <p:sp>
        <p:nvSpPr>
          <p:cNvPr id="138" name="Text Placeholder 137">
            <a:extLst>
              <a:ext uri="{FF2B5EF4-FFF2-40B4-BE49-F238E27FC236}">
                <a16:creationId xmlns:a16="http://schemas.microsoft.com/office/drawing/2014/main" id="{B4B27358-0F15-AC75-5EE7-234F8764E6CA}"/>
              </a:ext>
            </a:extLst>
          </p:cNvPr>
          <p:cNvSpPr>
            <a:spLocks noGrp="1"/>
          </p:cNvSpPr>
          <p:nvPr>
            <p:ph type="body" sz="quarter" idx="29"/>
          </p:nvPr>
        </p:nvSpPr>
        <p:spPr/>
        <p:txBody>
          <a:bodyPr/>
          <a:lstStyle/>
          <a:p>
            <a:r>
              <a:rPr kumimoji="0" lang="en-US" sz="900" b="0" i="0" u="none" strike="noStrike" kern="1200" cap="none" spc="0" normalizeH="0" baseline="0" noProof="0" dirty="0">
                <a:ln>
                  <a:noFill/>
                </a:ln>
                <a:solidFill>
                  <a:srgbClr val="000000"/>
                </a:solidFill>
                <a:effectLst/>
                <a:uLnTx/>
                <a:uFillTx/>
                <a:latin typeface="Segoe UI"/>
                <a:cs typeface="Segoe UI" pitchFamily="34" charset="0"/>
              </a:rPr>
              <a:t>Based on the data analysis and the feedback from the team, use Copilot in PowerPoint to rapidly create a draft presentation to update the leadership team.</a:t>
            </a:r>
            <a:endParaRPr kumimoji="0" lang="en-US" sz="900" b="0" i="0" u="none" strike="noStrike" kern="1200" cap="none" spc="0" normalizeH="0" baseline="0" noProof="0" dirty="0">
              <a:ln>
                <a:noFill/>
              </a:ln>
              <a:solidFill>
                <a:srgbClr val="FF0000"/>
              </a:solidFill>
              <a:effectLst/>
              <a:uLnTx/>
              <a:uFillTx/>
              <a:latin typeface="Segoe UI"/>
              <a:cs typeface="Segoe UI" pitchFamily="34" charset="0"/>
            </a:endParaRPr>
          </a:p>
        </p:txBody>
      </p:sp>
      <p:sp>
        <p:nvSpPr>
          <p:cNvPr id="44" name="Text Placeholder 86">
            <a:extLst>
              <a:ext uri="{FF2B5EF4-FFF2-40B4-BE49-F238E27FC236}">
                <a16:creationId xmlns:a16="http://schemas.microsoft.com/office/drawing/2014/main" id="{94B9C90E-B199-7C5B-C050-9C7C062C5E44}"/>
              </a:ext>
            </a:extLst>
          </p:cNvPr>
          <p:cNvSpPr>
            <a:spLocks noGrp="1"/>
          </p:cNvSpPr>
          <p:nvPr>
            <p:ph type="body" sz="quarter" idx="30"/>
          </p:nvPr>
        </p:nvSpPr>
        <p:spPr>
          <a:xfrm>
            <a:off x="10430234" y="521099"/>
            <a:ext cx="1456966" cy="175614"/>
          </a:xfrm>
        </p:spPr>
        <p:txBody>
          <a:bodyPr/>
          <a:lstStyle/>
          <a:p>
            <a:r>
              <a:rPr lang="en-US" noProof="0">
                <a:latin typeface="Segoe UI Semibold"/>
                <a:cs typeface="Segoe UI Semibold"/>
              </a:rPr>
              <a:t>Buy</a:t>
            </a:r>
            <a:endParaRPr lang="en-US" noProof="0"/>
          </a:p>
        </p:txBody>
      </p:sp>
      <p:sp>
        <p:nvSpPr>
          <p:cNvPr id="139" name="Text Placeholder 138">
            <a:extLst>
              <a:ext uri="{FF2B5EF4-FFF2-40B4-BE49-F238E27FC236}">
                <a16:creationId xmlns:a16="http://schemas.microsoft.com/office/drawing/2014/main" id="{48F1869C-B9FA-621B-9E87-5EE68A545790}"/>
              </a:ext>
            </a:extLst>
          </p:cNvPr>
          <p:cNvSpPr>
            <a:spLocks noGrp="1"/>
          </p:cNvSpPr>
          <p:nvPr>
            <p:ph type="body" sz="quarter" idx="38"/>
          </p:nvPr>
        </p:nvSpPr>
        <p:spPr>
          <a:solidFill>
            <a:srgbClr val="0070C0"/>
          </a:solidFill>
        </p:spPr>
        <p:txBody>
          <a:bodyPr/>
          <a:lstStyle/>
          <a:p>
            <a:endParaRPr lang="en-US" noProof="0"/>
          </a:p>
        </p:txBody>
      </p:sp>
      <p:sp>
        <p:nvSpPr>
          <p:cNvPr id="140" name="Text Placeholder 139">
            <a:extLst>
              <a:ext uri="{FF2B5EF4-FFF2-40B4-BE49-F238E27FC236}">
                <a16:creationId xmlns:a16="http://schemas.microsoft.com/office/drawing/2014/main" id="{3FD4F94F-E5EA-FDB7-89C9-8E8AE7792616}"/>
              </a:ext>
            </a:extLst>
          </p:cNvPr>
          <p:cNvSpPr>
            <a:spLocks noGrp="1"/>
          </p:cNvSpPr>
          <p:nvPr>
            <p:ph type="body" sz="quarter" idx="39"/>
          </p:nvPr>
        </p:nvSpPr>
        <p:spPr>
          <a:solidFill>
            <a:srgbClr val="0078D4"/>
          </a:solidFill>
        </p:spPr>
        <p:txBody>
          <a:bodyPr/>
          <a:lstStyle/>
          <a:p>
            <a:endParaRPr lang="en-US" noProof="0"/>
          </a:p>
        </p:txBody>
      </p:sp>
      <p:sp>
        <p:nvSpPr>
          <p:cNvPr id="141" name="Text Placeholder 140">
            <a:extLst>
              <a:ext uri="{FF2B5EF4-FFF2-40B4-BE49-F238E27FC236}">
                <a16:creationId xmlns:a16="http://schemas.microsoft.com/office/drawing/2014/main" id="{1EF1C982-907D-6152-4D92-062A36725FC2}"/>
              </a:ext>
            </a:extLst>
          </p:cNvPr>
          <p:cNvSpPr>
            <a:spLocks noGrp="1"/>
          </p:cNvSpPr>
          <p:nvPr>
            <p:ph type="body" sz="quarter" idx="40"/>
          </p:nvPr>
        </p:nvSpPr>
        <p:spPr/>
        <p:txBody>
          <a:bodyPr/>
          <a:lstStyle/>
          <a:p>
            <a:endParaRPr lang="en-US" noProof="0"/>
          </a:p>
        </p:txBody>
      </p:sp>
      <p:sp>
        <p:nvSpPr>
          <p:cNvPr id="67" name="Rectangle: Rounded Corners 6">
            <a:extLst>
              <a:ext uri="{FF2B5EF4-FFF2-40B4-BE49-F238E27FC236}">
                <a16:creationId xmlns:a16="http://schemas.microsoft.com/office/drawing/2014/main" id="{EA6BDB63-462D-B952-D46D-6341E334C80D}"/>
              </a:ext>
              <a:ext uri="{C183D7F6-B498-43B3-948B-1728B52AA6E4}">
                <adec:decorative xmlns:adec="http://schemas.microsoft.com/office/drawing/2017/decorative" val="1"/>
              </a:ext>
            </a:extLst>
          </p:cNvPr>
          <p:cNvSpPr/>
          <p:nvPr/>
        </p:nvSpPr>
        <p:spPr bwMode="auto">
          <a:xfrm>
            <a:off x="570454" y="1132756"/>
            <a:ext cx="987666" cy="216000"/>
          </a:xfrm>
          <a:prstGeom prst="roundRect">
            <a:avLst>
              <a:gd name="adj" fmla="val 50000"/>
            </a:avLst>
          </a:prstGeom>
          <a:solidFill>
            <a:srgbClr val="0078D4"/>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rPr>
              <a:t>KPIs impacted</a:t>
            </a:r>
          </a:p>
        </p:txBody>
      </p:sp>
      <p:grpSp>
        <p:nvGrpSpPr>
          <p:cNvPr id="68" name="Group 67">
            <a:extLst>
              <a:ext uri="{FF2B5EF4-FFF2-40B4-BE49-F238E27FC236}">
                <a16:creationId xmlns:a16="http://schemas.microsoft.com/office/drawing/2014/main" id="{60C065A0-BC22-CA5F-5857-B2128FCFCB87}"/>
              </a:ext>
            </a:extLst>
          </p:cNvPr>
          <p:cNvGrpSpPr/>
          <p:nvPr/>
        </p:nvGrpSpPr>
        <p:grpSpPr>
          <a:xfrm>
            <a:off x="1624328" y="1132756"/>
            <a:ext cx="1332000" cy="216000"/>
            <a:chOff x="1198144" y="862657"/>
            <a:chExt cx="1332000" cy="216000"/>
          </a:xfrm>
        </p:grpSpPr>
        <p:sp>
          <p:nvSpPr>
            <p:cNvPr id="70" name="Rectangle: Rounded Corners 6">
              <a:extLst>
                <a:ext uri="{FF2B5EF4-FFF2-40B4-BE49-F238E27FC236}">
                  <a16:creationId xmlns:a16="http://schemas.microsoft.com/office/drawing/2014/main" id="{5742B293-9732-D49B-AC17-8093571F2FA6}"/>
                </a:ext>
                <a:ext uri="{C183D7F6-B498-43B3-948B-1728B52AA6E4}">
                  <adec:decorative xmlns:adec="http://schemas.microsoft.com/office/drawing/2017/decorative" val="1"/>
                </a:ext>
              </a:extLst>
            </p:cNvPr>
            <p:cNvSpPr/>
            <p:nvPr/>
          </p:nvSpPr>
          <p:spPr bwMode="auto">
            <a:xfrm>
              <a:off x="1198144" y="862657"/>
              <a:ext cx="1332000"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CSAT</a:t>
              </a:r>
            </a:p>
          </p:txBody>
        </p:sp>
        <p:pic>
          <p:nvPicPr>
            <p:cNvPr id="71" name="Graphic 70">
              <a:extLst>
                <a:ext uri="{FF2B5EF4-FFF2-40B4-BE49-F238E27FC236}">
                  <a16:creationId xmlns:a16="http://schemas.microsoft.com/office/drawing/2014/main" id="{C14DC5E7-6567-0164-95EB-CB01AC55920A}"/>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244929" y="898657"/>
              <a:ext cx="144000" cy="144000"/>
            </a:xfrm>
            <a:prstGeom prst="rect">
              <a:avLst/>
            </a:prstGeom>
          </p:spPr>
        </p:pic>
      </p:grpSp>
      <p:grpSp>
        <p:nvGrpSpPr>
          <p:cNvPr id="72" name="Group 71">
            <a:extLst>
              <a:ext uri="{FF2B5EF4-FFF2-40B4-BE49-F238E27FC236}">
                <a16:creationId xmlns:a16="http://schemas.microsoft.com/office/drawing/2014/main" id="{1F51FAF1-49B6-A4F8-2F93-DA7EF5EE7DC4}"/>
              </a:ext>
            </a:extLst>
          </p:cNvPr>
          <p:cNvGrpSpPr/>
          <p:nvPr/>
        </p:nvGrpSpPr>
        <p:grpSpPr>
          <a:xfrm>
            <a:off x="3022536" y="1132756"/>
            <a:ext cx="1692000" cy="216000"/>
            <a:chOff x="2707850" y="862657"/>
            <a:chExt cx="1692000" cy="216000"/>
          </a:xfrm>
        </p:grpSpPr>
        <p:sp>
          <p:nvSpPr>
            <p:cNvPr id="73" name="Rectangle: Rounded Corners 6">
              <a:extLst>
                <a:ext uri="{FF2B5EF4-FFF2-40B4-BE49-F238E27FC236}">
                  <a16:creationId xmlns:a16="http://schemas.microsoft.com/office/drawing/2014/main" id="{10CF9E40-2E80-04E4-5CB3-4BA49703BCAC}"/>
                </a:ext>
                <a:ext uri="{C183D7F6-B498-43B3-948B-1728B52AA6E4}">
                  <adec:decorative xmlns:adec="http://schemas.microsoft.com/office/drawing/2017/decorative" val="1"/>
                </a:ext>
              </a:extLst>
            </p:cNvPr>
            <p:cNvSpPr/>
            <p:nvPr/>
          </p:nvSpPr>
          <p:spPr bwMode="auto">
            <a:xfrm>
              <a:off x="2707850" y="862657"/>
              <a:ext cx="1692000"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Service quality</a:t>
              </a:r>
            </a:p>
          </p:txBody>
        </p:sp>
        <p:pic>
          <p:nvPicPr>
            <p:cNvPr id="74" name="Graphic 73">
              <a:extLst>
                <a:ext uri="{FF2B5EF4-FFF2-40B4-BE49-F238E27FC236}">
                  <a16:creationId xmlns:a16="http://schemas.microsoft.com/office/drawing/2014/main" id="{B36D170B-0666-E620-969F-1A354A559B2B}"/>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2754635" y="898657"/>
              <a:ext cx="144000" cy="144000"/>
            </a:xfrm>
            <a:prstGeom prst="rect">
              <a:avLst/>
            </a:prstGeom>
          </p:spPr>
        </p:pic>
      </p:grpSp>
      <p:sp>
        <p:nvSpPr>
          <p:cNvPr id="79" name="Rectangle: Rounded Corners 6">
            <a:extLst>
              <a:ext uri="{FF2B5EF4-FFF2-40B4-BE49-F238E27FC236}">
                <a16:creationId xmlns:a16="http://schemas.microsoft.com/office/drawing/2014/main" id="{567E176D-C747-B897-B50F-55F541F87CE0}"/>
              </a:ext>
              <a:ext uri="{C183D7F6-B498-43B3-948B-1728B52AA6E4}">
                <adec:decorative xmlns:adec="http://schemas.microsoft.com/office/drawing/2017/decorative" val="1"/>
              </a:ext>
            </a:extLst>
          </p:cNvPr>
          <p:cNvSpPr/>
          <p:nvPr/>
        </p:nvSpPr>
        <p:spPr bwMode="auto">
          <a:xfrm>
            <a:off x="6469498" y="1127774"/>
            <a:ext cx="987667" cy="216000"/>
          </a:xfrm>
          <a:prstGeom prst="roundRect">
            <a:avLst>
              <a:gd name="adj" fmla="val 50000"/>
            </a:avLst>
          </a:prstGeom>
          <a:solidFill>
            <a:srgbClr val="8661C5"/>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a:ea typeface="+mn-ea"/>
                <a:cs typeface="Segoe UI Semibold"/>
              </a:rPr>
              <a:t>Value benefit</a:t>
            </a:r>
            <a:endPar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endParaRPr>
          </a:p>
        </p:txBody>
      </p:sp>
      <p:grpSp>
        <p:nvGrpSpPr>
          <p:cNvPr id="80" name="Group 79">
            <a:extLst>
              <a:ext uri="{FF2B5EF4-FFF2-40B4-BE49-F238E27FC236}">
                <a16:creationId xmlns:a16="http://schemas.microsoft.com/office/drawing/2014/main" id="{EBC2EB16-33FE-6599-71FB-E72A484BD294}"/>
              </a:ext>
            </a:extLst>
          </p:cNvPr>
          <p:cNvGrpSpPr/>
          <p:nvPr/>
        </p:nvGrpSpPr>
        <p:grpSpPr>
          <a:xfrm>
            <a:off x="7523372" y="1127774"/>
            <a:ext cx="1449177" cy="211379"/>
            <a:chOff x="1194742" y="1140160"/>
            <a:chExt cx="1449177" cy="211379"/>
          </a:xfrm>
        </p:grpSpPr>
        <p:sp>
          <p:nvSpPr>
            <p:cNvPr id="81" name="Rectangle: Rounded Corners 6">
              <a:extLst>
                <a:ext uri="{FF2B5EF4-FFF2-40B4-BE49-F238E27FC236}">
                  <a16:creationId xmlns:a16="http://schemas.microsoft.com/office/drawing/2014/main" id="{BB8F735F-DBFF-A67C-AA39-633A3D8A82FC}"/>
                </a:ext>
                <a:ext uri="{C183D7F6-B498-43B3-948B-1728B52AA6E4}">
                  <adec:decorative xmlns:adec="http://schemas.microsoft.com/office/drawing/2017/decorative" val="1"/>
                </a:ext>
              </a:extLst>
            </p:cNvPr>
            <p:cNvSpPr/>
            <p:nvPr/>
          </p:nvSpPr>
          <p:spPr bwMode="auto">
            <a:xfrm>
              <a:off x="1194742" y="1140160"/>
              <a:ext cx="1449177" cy="211379"/>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defTabSz="932742">
                <a:defRPr/>
              </a:pPr>
              <a:r>
                <a:rPr lang="en-US" sz="900" noProof="0">
                  <a:solidFill>
                    <a:srgbClr val="8661C5"/>
                  </a:solidFill>
                  <a:latin typeface="Segoe UI Semibold" panose="020B0702040204020203" pitchFamily="34" charset="0"/>
                  <a:cs typeface="Segoe UI Semibold" panose="020B0702040204020203" pitchFamily="34" charset="0"/>
                </a:rPr>
                <a:t>Employee experience</a:t>
              </a:r>
              <a:endPar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endParaRPr>
            </a:p>
          </p:txBody>
        </p:sp>
        <p:pic>
          <p:nvPicPr>
            <p:cNvPr id="82" name="Graphic 81">
              <a:extLst>
                <a:ext uri="{FF2B5EF4-FFF2-40B4-BE49-F238E27FC236}">
                  <a16:creationId xmlns:a16="http://schemas.microsoft.com/office/drawing/2014/main" id="{DA7F0629-CE1D-0396-8071-0FB1D503BB42}"/>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1241527" y="1176160"/>
              <a:ext cx="144000" cy="144000"/>
            </a:xfrm>
            <a:prstGeom prst="rect">
              <a:avLst/>
            </a:prstGeom>
          </p:spPr>
        </p:pic>
      </p:grpSp>
      <p:grpSp>
        <p:nvGrpSpPr>
          <p:cNvPr id="188" name="Group 187">
            <a:extLst>
              <a:ext uri="{FF2B5EF4-FFF2-40B4-BE49-F238E27FC236}">
                <a16:creationId xmlns:a16="http://schemas.microsoft.com/office/drawing/2014/main" id="{9437FBFF-A365-C0C9-29B7-44F722594B19}"/>
              </a:ext>
            </a:extLst>
          </p:cNvPr>
          <p:cNvGrpSpPr/>
          <p:nvPr/>
        </p:nvGrpSpPr>
        <p:grpSpPr>
          <a:xfrm>
            <a:off x="804187" y="2761669"/>
            <a:ext cx="2351135" cy="360000"/>
            <a:chOff x="588263" y="1217924"/>
            <a:chExt cx="2351135" cy="360000"/>
          </a:xfrm>
        </p:grpSpPr>
        <p:pic>
          <p:nvPicPr>
            <p:cNvPr id="189" name="Picture 188" descr="Zip Co logo SVG free download, id: 101874 - Brandlogos.net">
              <a:hlinkClick r:id="rId7"/>
              <a:extLst>
                <a:ext uri="{FF2B5EF4-FFF2-40B4-BE49-F238E27FC236}">
                  <a16:creationId xmlns:a16="http://schemas.microsoft.com/office/drawing/2014/main" id="{C7488739-8954-0F93-8F67-CCEA610A811C}"/>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90" name="TextBox 189">
              <a:extLst>
                <a:ext uri="{FF2B5EF4-FFF2-40B4-BE49-F238E27FC236}">
                  <a16:creationId xmlns:a16="http://schemas.microsoft.com/office/drawing/2014/main" id="{2AEF35C9-B668-FA29-8FB3-D98F454438B1}"/>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defTabSz="914367">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0" cap="none" spc="0" normalizeH="0" baseline="30000" noProof="0" dirty="0">
                  <a:ln>
                    <a:noFill/>
                  </a:ln>
                  <a:solidFill>
                    <a:srgbClr val="1A1A1A"/>
                  </a:solidFill>
                  <a:effectLst/>
                  <a:uLnTx/>
                  <a:uFillTx/>
                  <a:cs typeface="Segoe UI" pitchFamily="34" charset="0"/>
                </a:rPr>
                <a:t>2</a:t>
              </a:r>
              <a:endParaRPr lang="en-US" sz="1100" noProof="0" dirty="0">
                <a:solidFill>
                  <a:prstClr val="black"/>
                </a:solidFill>
                <a:latin typeface="Segoe UI Semibold"/>
              </a:endParaRPr>
            </a:p>
          </p:txBody>
        </p:sp>
      </p:grpSp>
      <p:grpSp>
        <p:nvGrpSpPr>
          <p:cNvPr id="191" name="Group 190">
            <a:extLst>
              <a:ext uri="{FF2B5EF4-FFF2-40B4-BE49-F238E27FC236}">
                <a16:creationId xmlns:a16="http://schemas.microsoft.com/office/drawing/2014/main" id="{19138DD0-90AB-6B0C-09B0-05C1F6F3930A}"/>
              </a:ext>
            </a:extLst>
          </p:cNvPr>
          <p:cNvGrpSpPr/>
          <p:nvPr/>
        </p:nvGrpSpPr>
        <p:grpSpPr>
          <a:xfrm>
            <a:off x="4276273" y="2761669"/>
            <a:ext cx="2361959" cy="360000"/>
            <a:chOff x="577439" y="3137252"/>
            <a:chExt cx="2361959" cy="360000"/>
          </a:xfrm>
        </p:grpSpPr>
        <p:pic>
          <p:nvPicPr>
            <p:cNvPr id="192" name="Picture 191">
              <a:extLst>
                <a:ext uri="{FF2B5EF4-FFF2-40B4-BE49-F238E27FC236}">
                  <a16:creationId xmlns:a16="http://schemas.microsoft.com/office/drawing/2014/main" id="{431E2DF0-AAC2-3D3A-F45F-EB53D7C22D00}"/>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577439" y="3137252"/>
              <a:ext cx="360000" cy="360000"/>
            </a:xfrm>
            <a:prstGeom prst="ellipse">
              <a:avLst/>
            </a:prstGeom>
            <a:solidFill>
              <a:schemeClr val="bg1"/>
            </a:solidFill>
          </p:spPr>
        </p:pic>
        <p:sp>
          <p:nvSpPr>
            <p:cNvPr id="193" name="TextBox 192">
              <a:extLst>
                <a:ext uri="{FF2B5EF4-FFF2-40B4-BE49-F238E27FC236}">
                  <a16:creationId xmlns:a16="http://schemas.microsoft.com/office/drawing/2014/main" id="{E4E83E5E-58E2-704E-C203-9D5F60585B32}"/>
                </a:ext>
                <a:ext uri="{C183D7F6-B498-43B3-948B-1728B52AA6E4}">
                  <adec:decorative xmlns:adec="http://schemas.microsoft.com/office/drawing/2017/decorative" val="0"/>
                </a:ext>
              </a:extLst>
            </p:cNvPr>
            <p:cNvSpPr txBox="1"/>
            <p:nvPr/>
          </p:nvSpPr>
          <p:spPr>
            <a:xfrm>
              <a:off x="1047214" y="3232614"/>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Excel</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94" name="Group 193">
            <a:extLst>
              <a:ext uri="{FF2B5EF4-FFF2-40B4-BE49-F238E27FC236}">
                <a16:creationId xmlns:a16="http://schemas.microsoft.com/office/drawing/2014/main" id="{D574E6CE-6BBA-065C-CAEB-834CDA815903}"/>
              </a:ext>
            </a:extLst>
          </p:cNvPr>
          <p:cNvGrpSpPr/>
          <p:nvPr/>
        </p:nvGrpSpPr>
        <p:grpSpPr>
          <a:xfrm>
            <a:off x="7739914" y="2761669"/>
            <a:ext cx="2351135" cy="360000"/>
            <a:chOff x="588263" y="3617084"/>
            <a:chExt cx="2351135" cy="360000"/>
          </a:xfrm>
        </p:grpSpPr>
        <p:pic>
          <p:nvPicPr>
            <p:cNvPr id="195" name="Picture 194">
              <a:extLst>
                <a:ext uri="{FF2B5EF4-FFF2-40B4-BE49-F238E27FC236}">
                  <a16:creationId xmlns:a16="http://schemas.microsoft.com/office/drawing/2014/main" id="{BACF02F9-E0B7-AE3A-23AE-BAC44DB03C03}"/>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196" name="TextBox 195">
              <a:extLst>
                <a:ext uri="{FF2B5EF4-FFF2-40B4-BE49-F238E27FC236}">
                  <a16:creationId xmlns:a16="http://schemas.microsoft.com/office/drawing/2014/main" id="{E7B5B84E-CBEC-F78A-5F05-C3CB464C549B}"/>
                </a:ext>
                <a:ext uri="{C183D7F6-B498-43B3-948B-1728B52AA6E4}">
                  <adec:decorative xmlns:adec="http://schemas.microsoft.com/office/drawing/2017/decorative" val="0"/>
                </a:ext>
              </a:extLst>
            </p:cNvPr>
            <p:cNvSpPr txBox="1"/>
            <p:nvPr/>
          </p:nvSpPr>
          <p:spPr>
            <a:xfrm>
              <a:off x="1047214" y="371244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Teams</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97" name="Group 196">
            <a:extLst>
              <a:ext uri="{FF2B5EF4-FFF2-40B4-BE49-F238E27FC236}">
                <a16:creationId xmlns:a16="http://schemas.microsoft.com/office/drawing/2014/main" id="{6BBB0FAC-DCEC-A4F0-6BB4-C7945557F96B}"/>
              </a:ext>
            </a:extLst>
          </p:cNvPr>
          <p:cNvGrpSpPr/>
          <p:nvPr/>
        </p:nvGrpSpPr>
        <p:grpSpPr>
          <a:xfrm>
            <a:off x="1929747" y="5445937"/>
            <a:ext cx="1139574" cy="360000"/>
            <a:chOff x="588263" y="1697756"/>
            <a:chExt cx="1139574" cy="360000"/>
          </a:xfrm>
        </p:grpSpPr>
        <p:pic>
          <p:nvPicPr>
            <p:cNvPr id="198" name="Picture 197">
              <a:extLst>
                <a:ext uri="{FF2B5EF4-FFF2-40B4-BE49-F238E27FC236}">
                  <a16:creationId xmlns:a16="http://schemas.microsoft.com/office/drawing/2014/main" id="{7A6C6234-191A-A43A-C253-4EDF57F43B7C}"/>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588263" y="1697756"/>
              <a:ext cx="360000" cy="360000"/>
            </a:xfrm>
            <a:prstGeom prst="ellipse">
              <a:avLst/>
            </a:prstGeom>
            <a:solidFill>
              <a:srgbClr val="FFFFFF"/>
            </a:solidFill>
          </p:spPr>
        </p:pic>
        <p:sp>
          <p:nvSpPr>
            <p:cNvPr id="199" name="TextBox 198">
              <a:extLst>
                <a:ext uri="{FF2B5EF4-FFF2-40B4-BE49-F238E27FC236}">
                  <a16:creationId xmlns:a16="http://schemas.microsoft.com/office/drawing/2014/main" id="{AC6FA546-25D4-4CE1-9432-A6075D8C3481}"/>
                </a:ext>
                <a:ext uri="{C183D7F6-B498-43B3-948B-1728B52AA6E4}">
                  <adec:decorative xmlns:adec="http://schemas.microsoft.com/office/drawing/2017/decorative" val="0"/>
                </a:ext>
              </a:extLst>
            </p:cNvPr>
            <p:cNvSpPr txBox="1"/>
            <p:nvPr/>
          </p:nvSpPr>
          <p:spPr>
            <a:xfrm>
              <a:off x="1047214" y="1708480"/>
              <a:ext cx="680623" cy="338554"/>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Outlook</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200" name="Group 199">
            <a:extLst>
              <a:ext uri="{FF2B5EF4-FFF2-40B4-BE49-F238E27FC236}">
                <a16:creationId xmlns:a16="http://schemas.microsoft.com/office/drawing/2014/main" id="{9AB61E68-2838-A8CB-9486-1098DCBCB713}"/>
              </a:ext>
            </a:extLst>
          </p:cNvPr>
          <p:cNvGrpSpPr/>
          <p:nvPr/>
        </p:nvGrpSpPr>
        <p:grpSpPr>
          <a:xfrm>
            <a:off x="804187" y="5445937"/>
            <a:ext cx="1072739" cy="360000"/>
            <a:chOff x="588263" y="2657420"/>
            <a:chExt cx="1072739" cy="360000"/>
          </a:xfrm>
        </p:grpSpPr>
        <p:pic>
          <p:nvPicPr>
            <p:cNvPr id="201" name="Picture 200">
              <a:extLst>
                <a:ext uri="{FF2B5EF4-FFF2-40B4-BE49-F238E27FC236}">
                  <a16:creationId xmlns:a16="http://schemas.microsoft.com/office/drawing/2014/main" id="{4A990DF2-4D1D-4F46-87BB-C4EACEED7211}"/>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588263" y="2657420"/>
              <a:ext cx="360000" cy="360000"/>
            </a:xfrm>
            <a:prstGeom prst="ellipse">
              <a:avLst/>
            </a:prstGeom>
            <a:solidFill>
              <a:srgbClr val="FFFFFF"/>
            </a:solidFill>
          </p:spPr>
        </p:pic>
        <p:sp>
          <p:nvSpPr>
            <p:cNvPr id="202" name="TextBox 201">
              <a:extLst>
                <a:ext uri="{FF2B5EF4-FFF2-40B4-BE49-F238E27FC236}">
                  <a16:creationId xmlns:a16="http://schemas.microsoft.com/office/drawing/2014/main" id="{08388B6E-9ECD-6965-6294-B33191D840FE}"/>
                </a:ext>
                <a:ext uri="{C183D7F6-B498-43B3-948B-1728B52AA6E4}">
                  <adec:decorative xmlns:adec="http://schemas.microsoft.com/office/drawing/2017/decorative" val="0"/>
                </a:ext>
              </a:extLst>
            </p:cNvPr>
            <p:cNvSpPr txBox="1"/>
            <p:nvPr/>
          </p:nvSpPr>
          <p:spPr>
            <a:xfrm>
              <a:off x="1047214" y="2668144"/>
              <a:ext cx="613788" cy="338554"/>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Word</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203" name="Group 202">
            <a:extLst>
              <a:ext uri="{FF2B5EF4-FFF2-40B4-BE49-F238E27FC236}">
                <a16:creationId xmlns:a16="http://schemas.microsoft.com/office/drawing/2014/main" id="{A56F8DC8-F904-9598-D1AD-1209E262D7C0}"/>
              </a:ext>
            </a:extLst>
          </p:cNvPr>
          <p:cNvGrpSpPr/>
          <p:nvPr/>
        </p:nvGrpSpPr>
        <p:grpSpPr>
          <a:xfrm>
            <a:off x="7739914" y="5445937"/>
            <a:ext cx="2351135" cy="360000"/>
            <a:chOff x="588263" y="2177588"/>
            <a:chExt cx="2351135" cy="360000"/>
          </a:xfrm>
        </p:grpSpPr>
        <p:pic>
          <p:nvPicPr>
            <p:cNvPr id="204" name="Picture 203">
              <a:extLst>
                <a:ext uri="{FF2B5EF4-FFF2-40B4-BE49-F238E27FC236}">
                  <a16:creationId xmlns:a16="http://schemas.microsoft.com/office/drawing/2014/main" id="{8440001F-D7D9-3110-40A3-C90DC6A0C75D}"/>
                </a:ext>
              </a:extLst>
            </p:cNvPr>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588263" y="2177588"/>
              <a:ext cx="360000" cy="360000"/>
            </a:xfrm>
            <a:prstGeom prst="ellipse">
              <a:avLst/>
            </a:prstGeom>
            <a:solidFill>
              <a:srgbClr val="FFFFFF"/>
            </a:solidFill>
          </p:spPr>
        </p:pic>
        <p:sp>
          <p:nvSpPr>
            <p:cNvPr id="205" name="TextBox 204">
              <a:extLst>
                <a:ext uri="{FF2B5EF4-FFF2-40B4-BE49-F238E27FC236}">
                  <a16:creationId xmlns:a16="http://schemas.microsoft.com/office/drawing/2014/main" id="{EC1AFD40-5CDC-2B0E-22B2-863AC3291501}"/>
                </a:ext>
                <a:ext uri="{C183D7F6-B498-43B3-948B-1728B52AA6E4}">
                  <adec:decorative xmlns:adec="http://schemas.microsoft.com/office/drawing/2017/decorative" val="0"/>
                </a:ext>
              </a:extLst>
            </p:cNvPr>
            <p:cNvSpPr txBox="1"/>
            <p:nvPr/>
          </p:nvSpPr>
          <p:spPr>
            <a:xfrm>
              <a:off x="1047214" y="2272950"/>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PowerPoint</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206" name="Group 205">
            <a:extLst>
              <a:ext uri="{FF2B5EF4-FFF2-40B4-BE49-F238E27FC236}">
                <a16:creationId xmlns:a16="http://schemas.microsoft.com/office/drawing/2014/main" id="{0E32DBDD-3750-1065-F8B9-61F713761CA3}"/>
              </a:ext>
            </a:extLst>
          </p:cNvPr>
          <p:cNvGrpSpPr/>
          <p:nvPr/>
        </p:nvGrpSpPr>
        <p:grpSpPr>
          <a:xfrm>
            <a:off x="4276273" y="5445937"/>
            <a:ext cx="2351135" cy="360000"/>
            <a:chOff x="588263" y="3617084"/>
            <a:chExt cx="2351135" cy="360000"/>
          </a:xfrm>
        </p:grpSpPr>
        <p:pic>
          <p:nvPicPr>
            <p:cNvPr id="207" name="Picture 206">
              <a:extLst>
                <a:ext uri="{FF2B5EF4-FFF2-40B4-BE49-F238E27FC236}">
                  <a16:creationId xmlns:a16="http://schemas.microsoft.com/office/drawing/2014/main" id="{3136ECCD-C286-F14E-73CC-0410465F32CE}"/>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208" name="TextBox 207">
              <a:extLst>
                <a:ext uri="{FF2B5EF4-FFF2-40B4-BE49-F238E27FC236}">
                  <a16:creationId xmlns:a16="http://schemas.microsoft.com/office/drawing/2014/main" id="{84CC18D8-D989-B41B-82CE-1194BCB123AE}"/>
                </a:ext>
                <a:ext uri="{C183D7F6-B498-43B3-948B-1728B52AA6E4}">
                  <adec:decorative xmlns:adec="http://schemas.microsoft.com/office/drawing/2017/decorative" val="0"/>
                </a:ext>
              </a:extLst>
            </p:cNvPr>
            <p:cNvSpPr txBox="1"/>
            <p:nvPr/>
          </p:nvSpPr>
          <p:spPr>
            <a:xfrm>
              <a:off x="1047214" y="371244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Teams</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pic>
        <p:nvPicPr>
          <p:cNvPr id="209" name="Picture 208">
            <a:extLst>
              <a:ext uri="{FF2B5EF4-FFF2-40B4-BE49-F238E27FC236}">
                <a16:creationId xmlns:a16="http://schemas.microsoft.com/office/drawing/2014/main" id="{DACA48D4-C025-3B50-B1E8-1027DC08E500}"/>
              </a:ext>
            </a:extLst>
          </p:cNvPr>
          <p:cNvPicPr>
            <a:picLocks noChangeAspect="1"/>
          </p:cNvPicPr>
          <p:nvPr/>
        </p:nvPicPr>
        <p:blipFill>
          <a:blip r:embed="rId14" cstate="screen">
            <a:extLst>
              <a:ext uri="{28A0092B-C50C-407E-A947-70E740481C1C}">
                <a14:useLocalDpi xmlns:a14="http://schemas.microsoft.com/office/drawing/2010/main"/>
              </a:ext>
            </a:extLst>
          </a:blip>
          <a:stretch>
            <a:fillRect/>
          </a:stretch>
        </p:blipFill>
        <p:spPr>
          <a:xfrm>
            <a:off x="10197778" y="4384332"/>
            <a:ext cx="2506795" cy="2490193"/>
          </a:xfrm>
          <a:prstGeom prst="rect">
            <a:avLst/>
          </a:prstGeom>
        </p:spPr>
      </p:pic>
    </p:spTree>
    <p:extLst>
      <p:ext uri="{BB962C8B-B14F-4D97-AF65-F5344CB8AC3E}">
        <p14:creationId xmlns:p14="http://schemas.microsoft.com/office/powerpoint/2010/main" val="2406855390"/>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358</Words>
  <Application>Microsoft Office PowerPoint</Application>
  <PresentationFormat>Widescreen</PresentationFormat>
  <Paragraphs>34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Customer Service | Managing service agents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2025-02-11T21:08:21Z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