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8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4E199-DD77-489E-950B-7193487A647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3883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hyperlink" Target="https://support.microsoft.com/en-us/topic/overview-of-microsoft-365-chat-preview-5b00a52d-7296-48ee-b938-b95b7209f73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4A0092-68A2-DE21-573F-9CA448E94B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4">
            <a:extLst>
              <a:ext uri="{FF2B5EF4-FFF2-40B4-BE49-F238E27FC236}">
                <a16:creationId xmlns:a16="http://schemas.microsoft.com/office/drawing/2014/main" id="{F74B5626-0AE7-42F5-3D8E-EEC3CF569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Customer Service | </a:t>
            </a:r>
            <a:r>
              <a:rPr lang="en-US" noProof="0"/>
              <a:t>Identify a root-cause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A1CC5DC-BF6C-2D8A-2DE1-AA251C33F67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Analyze customer conversations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D74C11F3-3CEC-BF3C-45DB-BC82374016F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Share the solution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9074DFF4-42A6-A4DA-C720-D53E86D554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Identify the root cause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3AE9842-3AE1-E25A-D61E-A4AAEE9DFF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Implement solutions and training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0D5E192A-49D6-3D67-E84A-70F18AFC760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Leverage Copilot’s insights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6A1E0DAB-D44B-381B-CDB6-41E07E82EB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Collaborate with Teams</a:t>
            </a:r>
          </a:p>
        </p:txBody>
      </p:sp>
      <p:sp>
        <p:nvSpPr>
          <p:cNvPr id="44" name="Text Placeholder 52">
            <a:extLst>
              <a:ext uri="{FF2B5EF4-FFF2-40B4-BE49-F238E27FC236}">
                <a16:creationId xmlns:a16="http://schemas.microsoft.com/office/drawing/2014/main" id="{71D0CA4E-D4E4-ECEF-19F9-A6691682C38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and Copilot Studio</a:t>
            </a:r>
            <a:endParaRPr lang="en-US" sz="900" i="1" noProof="0"/>
          </a:p>
        </p:txBody>
      </p:sp>
      <p:sp>
        <p:nvSpPr>
          <p:cNvPr id="127" name="Text Placeholder 126">
            <a:extLst>
              <a:ext uri="{FF2B5EF4-FFF2-40B4-BE49-F238E27FC236}">
                <a16:creationId xmlns:a16="http://schemas.microsoft.com/office/drawing/2014/main" id="{8820A7F0-24EB-3CAE-6824-746ED4A4F3D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729481"/>
          </a:xfrm>
        </p:spPr>
        <p:txBody>
          <a:bodyPr>
            <a:normAutofit lnSpcReduction="10000"/>
          </a:bodyPr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Use Copilot Studio to build a custom agent to the CRM system. Prompt Copilot to review customer interactions including chat logs, emails and support tickets to identify recurring issues, patterns, and common themes. </a:t>
            </a:r>
          </a:p>
        </p:txBody>
      </p:sp>
      <p:sp>
        <p:nvSpPr>
          <p:cNvPr id="128" name="Text Placeholder 127">
            <a:extLst>
              <a:ext uri="{FF2B5EF4-FFF2-40B4-BE49-F238E27FC236}">
                <a16:creationId xmlns:a16="http://schemas.microsoft.com/office/drawing/2014/main" id="{376BE35A-54F2-D64D-3979-087FE578EA3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Ask Copilot</a:t>
            </a:r>
            <a:r>
              <a:rPr kumimoji="0" lang="en-US" sz="900" b="0" i="0" u="none" strike="noStrike" kern="1200" cap="none" spc="0" normalizeH="0" baseline="3000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to analyze CSAT feedback / support conversations and compare to historical resolution data to better understand the underlying reasons for customer contacts.</a:t>
            </a:r>
          </a:p>
        </p:txBody>
      </p:sp>
      <p:sp>
        <p:nvSpPr>
          <p:cNvPr id="129" name="Text Placeholder 128">
            <a:extLst>
              <a:ext uri="{FF2B5EF4-FFF2-40B4-BE49-F238E27FC236}">
                <a16:creationId xmlns:a16="http://schemas.microsoft.com/office/drawing/2014/main" id="{F9BDA63A-FC52-B9BB-5BE7-6D1CD8A802A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Have Copilot analyze specific behavior, words, or phrases that may lead to negative responses from customers. Format the response using Copilot Pages.</a:t>
            </a:r>
          </a:p>
        </p:txBody>
      </p:sp>
      <p:sp>
        <p:nvSpPr>
          <p:cNvPr id="130" name="Text Placeholder 129">
            <a:extLst>
              <a:ext uri="{FF2B5EF4-FFF2-40B4-BE49-F238E27FC236}">
                <a16:creationId xmlns:a16="http://schemas.microsoft.com/office/drawing/2014/main" id="{7CE1EE22-7E12-DE8F-A295-D1FDA04B98F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Quickly summarize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recent customer conversations to get up to speed faster.</a:t>
            </a:r>
          </a:p>
        </p:txBody>
      </p:sp>
      <p:sp>
        <p:nvSpPr>
          <p:cNvPr id="131" name="Text Placeholder 130">
            <a:extLst>
              <a:ext uri="{FF2B5EF4-FFF2-40B4-BE49-F238E27FC236}">
                <a16:creationId xmlns:a16="http://schemas.microsoft.com/office/drawing/2014/main" id="{379CF210-7D43-FDD7-2F37-26C6E7C21E2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Document and socialize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the solution</a:t>
            </a:r>
            <a:b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</a:b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to keep Customer Service teams moving forward </a:t>
            </a:r>
            <a:b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</a:b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towards successful interactions.</a:t>
            </a:r>
          </a:p>
        </p:txBody>
      </p:sp>
      <p:sp>
        <p:nvSpPr>
          <p:cNvPr id="132" name="Text Placeholder 131">
            <a:extLst>
              <a:ext uri="{FF2B5EF4-FFF2-40B4-BE49-F238E27FC236}">
                <a16:creationId xmlns:a16="http://schemas.microsoft.com/office/drawing/2014/main" id="{2F0D71F5-84DC-6AAB-CDE3-681A2F5A3C8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Easily summarize data and highlight trends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to save time and surface root issues more quickly. </a:t>
            </a:r>
          </a:p>
        </p:txBody>
      </p:sp>
      <p:sp>
        <p:nvSpPr>
          <p:cNvPr id="133" name="Text Placeholder 132">
            <a:extLst>
              <a:ext uri="{FF2B5EF4-FFF2-40B4-BE49-F238E27FC236}">
                <a16:creationId xmlns:a16="http://schemas.microsoft.com/office/drawing/2014/main" id="{5FEA7215-1273-962D-B60A-2C3A1E12A0A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Rapidly update training documents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with the outcomes of your insights and meetings.</a:t>
            </a:r>
          </a:p>
        </p:txBody>
      </p:sp>
      <p:sp>
        <p:nvSpPr>
          <p:cNvPr id="134" name="Text Placeholder 133">
            <a:extLst>
              <a:ext uri="{FF2B5EF4-FFF2-40B4-BE49-F238E27FC236}">
                <a16:creationId xmlns:a16="http://schemas.microsoft.com/office/drawing/2014/main" id="{A1389A46-62C1-14F9-37D9-9AA50747186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Accelerate key insights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by surfacing key words and related outcomes.</a:t>
            </a:r>
          </a:p>
        </p:txBody>
      </p:sp>
      <p:sp>
        <p:nvSpPr>
          <p:cNvPr id="135" name="Text Placeholder 134">
            <a:extLst>
              <a:ext uri="{FF2B5EF4-FFF2-40B4-BE49-F238E27FC236}">
                <a16:creationId xmlns:a16="http://schemas.microsoft.com/office/drawing/2014/main" id="{EC2269E6-1C46-009F-3851-551F8D04319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Save time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by using Copilot summaries as a starting point for project milestones and status updates.  </a:t>
            </a:r>
          </a:p>
        </p:txBody>
      </p:sp>
      <p:sp>
        <p:nvSpPr>
          <p:cNvPr id="136" name="Text Placeholder 135">
            <a:extLst>
              <a:ext uri="{FF2B5EF4-FFF2-40B4-BE49-F238E27FC236}">
                <a16:creationId xmlns:a16="http://schemas.microsoft.com/office/drawing/2014/main" id="{F891ADCB-B6D2-164D-3908-F6A988ACCE5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Copilot in Outlook can rapidly pull from your documents to draft an email detailing the root cause and solution steps.</a:t>
            </a:r>
          </a:p>
        </p:txBody>
      </p:sp>
      <p:sp>
        <p:nvSpPr>
          <p:cNvPr id="137" name="Text Placeholder 136">
            <a:extLst>
              <a:ext uri="{FF2B5EF4-FFF2-40B4-BE49-F238E27FC236}">
                <a16:creationId xmlns:a16="http://schemas.microsoft.com/office/drawing/2014/main" id="{AC0F29AE-8EC4-D0A0-2EC4-7A272073A3E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Based on discussions with leadership and product teams, use Copilot in Word to rapidly update FAQs, scripts, knowledge articles, and best practices documents. </a:t>
            </a:r>
          </a:p>
        </p:txBody>
      </p:sp>
      <p:sp>
        <p:nvSpPr>
          <p:cNvPr id="138" name="Text Placeholder 137">
            <a:extLst>
              <a:ext uri="{FF2B5EF4-FFF2-40B4-BE49-F238E27FC236}">
                <a16:creationId xmlns:a16="http://schemas.microsoft.com/office/drawing/2014/main" id="{EFA4696B-0CAF-FAB9-EEF3-F08CC7BDCAB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Using Copilot in Teams, to present findings to customer service and product teams. Copilot can recap the meeting and draft recommendations for process and product improvements.</a:t>
            </a:r>
          </a:p>
        </p:txBody>
      </p:sp>
      <p:sp>
        <p:nvSpPr>
          <p:cNvPr id="45" name="Text Placeholder 86">
            <a:extLst>
              <a:ext uri="{FF2B5EF4-FFF2-40B4-BE49-F238E27FC236}">
                <a16:creationId xmlns:a16="http://schemas.microsoft.com/office/drawing/2014/main" id="{739FBBD1-780F-A4CA-EDFE-DF9E8546B72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Extend</a:t>
            </a:r>
            <a:endParaRPr lang="en-US" noProof="0"/>
          </a:p>
        </p:txBody>
      </p:sp>
      <p:sp>
        <p:nvSpPr>
          <p:cNvPr id="139" name="Text Placeholder 138">
            <a:extLst>
              <a:ext uri="{FF2B5EF4-FFF2-40B4-BE49-F238E27FC236}">
                <a16:creationId xmlns:a16="http://schemas.microsoft.com/office/drawing/2014/main" id="{DEFEF57E-A73D-7C92-06C1-F431B71AD2B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40" name="Text Placeholder 139">
            <a:extLst>
              <a:ext uri="{FF2B5EF4-FFF2-40B4-BE49-F238E27FC236}">
                <a16:creationId xmlns:a16="http://schemas.microsoft.com/office/drawing/2014/main" id="{FF74FE04-0697-53D2-585B-FFC6E4DF0D2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41" name="Text Placeholder 140">
            <a:extLst>
              <a:ext uri="{FF2B5EF4-FFF2-40B4-BE49-F238E27FC236}">
                <a16:creationId xmlns:a16="http://schemas.microsoft.com/office/drawing/2014/main" id="{79FD4261-9F04-E995-9EF1-3762DB53CBA0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68" name="Rectangle: Rounded Corners 6">
            <a:extLst>
              <a:ext uri="{FF2B5EF4-FFF2-40B4-BE49-F238E27FC236}">
                <a16:creationId xmlns:a16="http://schemas.microsoft.com/office/drawing/2014/main" id="{6165204C-9DE5-EFDB-959E-19BDACA949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sp>
        <p:nvSpPr>
          <p:cNvPr id="79" name="Rectangle: Rounded Corners 6">
            <a:extLst>
              <a:ext uri="{FF2B5EF4-FFF2-40B4-BE49-F238E27FC236}">
                <a16:creationId xmlns:a16="http://schemas.microsoft.com/office/drawing/2014/main" id="{D918BAF4-3CBB-02DC-E68F-CCD975431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94" name="Group 193">
            <a:extLst>
              <a:ext uri="{FF2B5EF4-FFF2-40B4-BE49-F238E27FC236}">
                <a16:creationId xmlns:a16="http://schemas.microsoft.com/office/drawing/2014/main" id="{F7C388CD-78D7-EADF-45DB-1F2487871CF8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588263" y="1697756"/>
            <a:chExt cx="2351135" cy="360000"/>
          </a:xfrm>
        </p:grpSpPr>
        <p:pic>
          <p:nvPicPr>
            <p:cNvPr id="195" name="Picture 194">
              <a:extLst>
                <a:ext uri="{FF2B5EF4-FFF2-40B4-BE49-F238E27FC236}">
                  <a16:creationId xmlns:a16="http://schemas.microsoft.com/office/drawing/2014/main" id="{7EB32BEC-054E-52C0-5C9B-4D5AB037813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96" name="TextBox 195">
              <a:extLst>
                <a:ext uri="{FF2B5EF4-FFF2-40B4-BE49-F238E27FC236}">
                  <a16:creationId xmlns:a16="http://schemas.microsoft.com/office/drawing/2014/main" id="{39EA3398-BDDA-86AB-E8C0-5423B0D676B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7DED1F23-40AE-081B-B5CC-06B36A1FAE64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588263" y="2657420"/>
            <a:chExt cx="2351135" cy="360000"/>
          </a:xfrm>
        </p:grpSpPr>
        <p:pic>
          <p:nvPicPr>
            <p:cNvPr id="198" name="Picture 197">
              <a:extLst>
                <a:ext uri="{FF2B5EF4-FFF2-40B4-BE49-F238E27FC236}">
                  <a16:creationId xmlns:a16="http://schemas.microsoft.com/office/drawing/2014/main" id="{EE468885-D730-A6DF-C550-5F1BE9D3662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99" name="TextBox 198">
              <a:extLst>
                <a:ext uri="{FF2B5EF4-FFF2-40B4-BE49-F238E27FC236}">
                  <a16:creationId xmlns:a16="http://schemas.microsoft.com/office/drawing/2014/main" id="{02574A27-F54A-28AA-8AB6-AC558D4D34E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7FC4D89D-A427-DF5E-461A-FF2E74A74B66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588263" y="3617084"/>
            <a:chExt cx="2351135" cy="360000"/>
          </a:xfrm>
        </p:grpSpPr>
        <p:pic>
          <p:nvPicPr>
            <p:cNvPr id="201" name="Picture 200">
              <a:extLst>
                <a:ext uri="{FF2B5EF4-FFF2-40B4-BE49-F238E27FC236}">
                  <a16:creationId xmlns:a16="http://schemas.microsoft.com/office/drawing/2014/main" id="{98137FC9-0462-C48B-50D5-E1B031E8599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FD714B08-9B93-58FF-6D18-D8EAF63DFE9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203" name="Picture 202">
            <a:extLst>
              <a:ext uri="{FF2B5EF4-FFF2-40B4-BE49-F238E27FC236}">
                <a16:creationId xmlns:a16="http://schemas.microsoft.com/office/drawing/2014/main" id="{10DBE637-70DA-97BA-08D5-B614DA4343AE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97778" y="4384332"/>
            <a:ext cx="2506795" cy="2490193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BDF0174F-6D62-F7E7-DBA9-CE627F6A428D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4" name="Rectangle: Rounded Corners 6">
              <a:extLst>
                <a:ext uri="{FF2B5EF4-FFF2-40B4-BE49-F238E27FC236}">
                  <a16:creationId xmlns:a16="http://schemas.microsoft.com/office/drawing/2014/main" id="{1258C8A4-A5E2-E731-EEA0-5AFC647DC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F73E3266-3C64-E359-6D69-FF8DF73415F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725AE95E-B884-BD5E-DE3C-C2B0120A356C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9C9A4103-B70F-6DAC-0441-F124798B2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F5E74CCB-B9A8-58D9-D5CF-FD08B310212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54D1C194-EFEC-E9DC-A47E-AB1B01A663B4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10" name="Rectangle: Rounded Corners 6">
              <a:extLst>
                <a:ext uri="{FF2B5EF4-FFF2-40B4-BE49-F238E27FC236}">
                  <a16:creationId xmlns:a16="http://schemas.microsoft.com/office/drawing/2014/main" id="{ECE74D54-5F9B-043F-8483-3CE1638CDA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CSAT</a:t>
              </a:r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E2A76097-4EFF-4E6A-1AD2-D53130D02DB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F48CB16-F057-6492-F8D0-3F14A6C050AE}"/>
              </a:ext>
            </a:extLst>
          </p:cNvPr>
          <p:cNvGrpSpPr/>
          <p:nvPr/>
        </p:nvGrpSpPr>
        <p:grpSpPr>
          <a:xfrm>
            <a:off x="3022536" y="1132756"/>
            <a:ext cx="1692000" cy="216000"/>
            <a:chOff x="2707850" y="862657"/>
            <a:chExt cx="1692000" cy="216000"/>
          </a:xfrm>
        </p:grpSpPr>
        <p:sp>
          <p:nvSpPr>
            <p:cNvPr id="13" name="Rectangle: Rounded Corners 6">
              <a:extLst>
                <a:ext uri="{FF2B5EF4-FFF2-40B4-BE49-F238E27FC236}">
                  <a16:creationId xmlns:a16="http://schemas.microsoft.com/office/drawing/2014/main" id="{EB84E329-1282-4853-75F3-B2DF64FD8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69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Service quality</a:t>
              </a:r>
            </a:p>
          </p:txBody>
        </p: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C4CF79C4-D954-26EA-CE00-BB681483A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9AE7EAF-81F7-1FFE-F05C-0BE560B5A2D4}"/>
              </a:ext>
            </a:extLst>
          </p:cNvPr>
          <p:cNvGrpSpPr/>
          <p:nvPr/>
        </p:nvGrpSpPr>
        <p:grpSpPr>
          <a:xfrm>
            <a:off x="4780744" y="1132756"/>
            <a:ext cx="1476000" cy="216000"/>
            <a:chOff x="4582885" y="862657"/>
            <a:chExt cx="1476000" cy="216000"/>
          </a:xfrm>
        </p:grpSpPr>
        <p:sp>
          <p:nvSpPr>
            <p:cNvPr id="16" name="Rectangle: Rounded Corners 6">
              <a:extLst>
                <a:ext uri="{FF2B5EF4-FFF2-40B4-BE49-F238E27FC236}">
                  <a16:creationId xmlns:a16="http://schemas.microsoft.com/office/drawing/2014/main" id="{2E64E02B-AA40-0615-DAA3-21E2910E2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4582885" y="862657"/>
              <a:ext cx="1476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Resolution time</a:t>
              </a:r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9F6B1217-B0E1-984A-35F9-DD17B1CB438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629670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2287A46E-E718-DCF1-E9A8-8CC100ADFB21}"/>
              </a:ext>
            </a:extLst>
          </p:cNvPr>
          <p:cNvGrpSpPr/>
          <p:nvPr/>
        </p:nvGrpSpPr>
        <p:grpSpPr>
          <a:xfrm>
            <a:off x="1063289" y="2749437"/>
            <a:ext cx="2357183" cy="365760"/>
            <a:chOff x="3288531" y="5923194"/>
            <a:chExt cx="2357183" cy="365760"/>
          </a:xfrm>
        </p:grpSpPr>
        <p:pic>
          <p:nvPicPr>
            <p:cNvPr id="18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7DDB976F-71CE-4F53-4614-E487933FADB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3288531" y="592319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774F1CC-5E38-4728-754B-2EA52099B7D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53530" y="6026963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Studio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AFF6418-901F-6057-1B89-79AE3BD0C932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588263" y="1217924"/>
            <a:chExt cx="2351135" cy="360000"/>
          </a:xfrm>
        </p:grpSpPr>
        <p:pic>
          <p:nvPicPr>
            <p:cNvPr id="27" name="Picture 26" descr="Zip Co logo SVG free download, id: 101874 - Brandlogos.net">
              <a:hlinkClick r:id="rId12"/>
              <a:extLst>
                <a:ext uri="{FF2B5EF4-FFF2-40B4-BE49-F238E27FC236}">
                  <a16:creationId xmlns:a16="http://schemas.microsoft.com/office/drawing/2014/main" id="{37EDF631-2C70-7FB6-4788-F7567B6B4A4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DEDDE7BE-11FF-6915-2BC2-B8B49853C53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CB5526-4EAD-BB78-C694-B0B7848CC6AA}"/>
              </a:ext>
            </a:extLst>
          </p:cNvPr>
          <p:cNvGrpSpPr/>
          <p:nvPr/>
        </p:nvGrpSpPr>
        <p:grpSpPr>
          <a:xfrm>
            <a:off x="7714157" y="2752317"/>
            <a:ext cx="2351135" cy="360000"/>
            <a:chOff x="588263" y="1217924"/>
            <a:chExt cx="2351135" cy="360000"/>
          </a:xfrm>
        </p:grpSpPr>
        <p:pic>
          <p:nvPicPr>
            <p:cNvPr id="37" name="Picture 36" descr="Zip Co logo SVG free download, id: 101874 - Brandlogos.net">
              <a:hlinkClick r:id="rId12"/>
              <a:extLst>
                <a:ext uri="{FF2B5EF4-FFF2-40B4-BE49-F238E27FC236}">
                  <a16:creationId xmlns:a16="http://schemas.microsoft.com/office/drawing/2014/main" id="{E4B38FCA-F75A-65F7-ABAA-61069BC9EAD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052D28D1-AB7E-6AE2-C299-324C9C666E7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25502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340</Words>
  <Application>Microsoft Office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Customer Service | Identify a root-cause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2025-02-11T21:06:54Z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