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46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94AA71-149B-4518-8B09-A5251565E2A6}"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94834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10.svg"/><Relationship Id="rId11" Type="http://schemas.openxmlformats.org/officeDocument/2006/relationships/image" Target="../media/image1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svg"/><Relationship Id="rId9" Type="http://schemas.openxmlformats.org/officeDocument/2006/relationships/hyperlink" Target="https://support.microsoft.com/en-us/topic/overview-of-microsoft-365-chat-preview-5b00a52d-7296-48ee-b938-b95b7209f7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a:extLst>
              <a:ext uri="{FF2B5EF4-FFF2-40B4-BE49-F238E27FC236}">
                <a16:creationId xmlns:a16="http://schemas.microsoft.com/office/drawing/2014/main" id="{56695F04-38E7-4F17-0051-3C10C3FC6757}"/>
              </a:ext>
            </a:extLst>
          </p:cNvPr>
          <p:cNvSpPr>
            <a:spLocks noGrp="1"/>
          </p:cNvSpPr>
          <p:nvPr>
            <p:ph type="title"/>
          </p:nvPr>
        </p:nvSpPr>
        <p:spPr>
          <a:xfrm>
            <a:off x="584200" y="507269"/>
            <a:ext cx="8284671" cy="263149"/>
          </a:xfrm>
        </p:spPr>
        <p:txBody>
          <a:bodyPr/>
          <a:lstStyle/>
          <a:p>
            <a:r>
              <a:rPr lang="en-US" noProof="0" dirty="0">
                <a:solidFill>
                  <a:srgbClr val="0078D4"/>
                </a:solidFill>
              </a:rPr>
              <a:t>Customer Service | </a:t>
            </a:r>
            <a:r>
              <a:rPr lang="en-US" noProof="0" dirty="0"/>
              <a:t>Communication Logging</a:t>
            </a:r>
            <a:endParaRPr lang="en-US" sz="1400" i="1" noProof="0" dirty="0"/>
          </a:p>
        </p:txBody>
      </p:sp>
      <p:sp>
        <p:nvSpPr>
          <p:cNvPr id="47" name="Text Placeholder 46">
            <a:extLst>
              <a:ext uri="{FF2B5EF4-FFF2-40B4-BE49-F238E27FC236}">
                <a16:creationId xmlns:a16="http://schemas.microsoft.com/office/drawing/2014/main" id="{25C6A80E-03C3-0B6C-5612-BC25FA09D96E}"/>
              </a:ext>
            </a:extLst>
          </p:cNvPr>
          <p:cNvSpPr>
            <a:spLocks noGrp="1"/>
          </p:cNvSpPr>
          <p:nvPr>
            <p:ph type="body" sz="quarter" idx="11"/>
          </p:nvPr>
        </p:nvSpPr>
        <p:spPr/>
        <p:txBody>
          <a:bodyPr/>
          <a:lstStyle/>
          <a:p>
            <a:r>
              <a:rPr lang="en-US" noProof="0"/>
              <a:t>1. Call transcription</a:t>
            </a:r>
          </a:p>
        </p:txBody>
      </p:sp>
      <p:sp>
        <p:nvSpPr>
          <p:cNvPr id="48" name="Text Placeholder 47">
            <a:extLst>
              <a:ext uri="{FF2B5EF4-FFF2-40B4-BE49-F238E27FC236}">
                <a16:creationId xmlns:a16="http://schemas.microsoft.com/office/drawing/2014/main" id="{603451CE-C1AC-1DBF-79CA-4E645A5B0DBC}"/>
              </a:ext>
            </a:extLst>
          </p:cNvPr>
          <p:cNvSpPr>
            <a:spLocks noGrp="1"/>
          </p:cNvSpPr>
          <p:nvPr>
            <p:ph type="body" sz="quarter" idx="12"/>
          </p:nvPr>
        </p:nvSpPr>
        <p:spPr/>
        <p:txBody>
          <a:bodyPr/>
          <a:lstStyle/>
          <a:p>
            <a:r>
              <a:rPr lang="en-US" noProof="0"/>
              <a:t>6. Quality assurance</a:t>
            </a:r>
          </a:p>
        </p:txBody>
      </p:sp>
      <p:sp>
        <p:nvSpPr>
          <p:cNvPr id="49" name="Text Placeholder 48">
            <a:extLst>
              <a:ext uri="{FF2B5EF4-FFF2-40B4-BE49-F238E27FC236}">
                <a16:creationId xmlns:a16="http://schemas.microsoft.com/office/drawing/2014/main" id="{267AC7D5-9ECA-0608-7B54-2E2EF2C73C41}"/>
              </a:ext>
            </a:extLst>
          </p:cNvPr>
          <p:cNvSpPr>
            <a:spLocks noGrp="1"/>
          </p:cNvSpPr>
          <p:nvPr>
            <p:ph type="body" sz="quarter" idx="13"/>
          </p:nvPr>
        </p:nvSpPr>
        <p:spPr/>
        <p:txBody>
          <a:bodyPr/>
          <a:lstStyle/>
          <a:p>
            <a:r>
              <a:rPr lang="en-US" noProof="0"/>
              <a:t>2. Personalized follow-up</a:t>
            </a:r>
          </a:p>
        </p:txBody>
      </p:sp>
      <p:sp>
        <p:nvSpPr>
          <p:cNvPr id="50" name="Text Placeholder 49">
            <a:extLst>
              <a:ext uri="{FF2B5EF4-FFF2-40B4-BE49-F238E27FC236}">
                <a16:creationId xmlns:a16="http://schemas.microsoft.com/office/drawing/2014/main" id="{6886A6A0-75A7-5E5E-079B-251E7BAFE213}"/>
              </a:ext>
            </a:extLst>
          </p:cNvPr>
          <p:cNvSpPr>
            <a:spLocks noGrp="1"/>
          </p:cNvSpPr>
          <p:nvPr>
            <p:ph type="body" sz="quarter" idx="14"/>
          </p:nvPr>
        </p:nvSpPr>
        <p:spPr/>
        <p:txBody>
          <a:bodyPr/>
          <a:lstStyle/>
          <a:p>
            <a:r>
              <a:rPr lang="en-US" noProof="0"/>
              <a:t>5. Trend identification</a:t>
            </a:r>
          </a:p>
        </p:txBody>
      </p:sp>
      <p:sp>
        <p:nvSpPr>
          <p:cNvPr id="51" name="Text Placeholder 50">
            <a:extLst>
              <a:ext uri="{FF2B5EF4-FFF2-40B4-BE49-F238E27FC236}">
                <a16:creationId xmlns:a16="http://schemas.microsoft.com/office/drawing/2014/main" id="{C6DE1B6C-78F9-8DF8-FCDC-EF3B090A8B0F}"/>
              </a:ext>
            </a:extLst>
          </p:cNvPr>
          <p:cNvSpPr>
            <a:spLocks noGrp="1"/>
          </p:cNvSpPr>
          <p:nvPr>
            <p:ph type="body" sz="quarter" idx="15"/>
          </p:nvPr>
        </p:nvSpPr>
        <p:spPr/>
        <p:txBody>
          <a:bodyPr/>
          <a:lstStyle/>
          <a:p>
            <a:r>
              <a:rPr lang="en-US" noProof="0"/>
              <a:t>3. Sentiment analysis</a:t>
            </a:r>
          </a:p>
        </p:txBody>
      </p:sp>
      <p:sp>
        <p:nvSpPr>
          <p:cNvPr id="52" name="Text Placeholder 51">
            <a:extLst>
              <a:ext uri="{FF2B5EF4-FFF2-40B4-BE49-F238E27FC236}">
                <a16:creationId xmlns:a16="http://schemas.microsoft.com/office/drawing/2014/main" id="{720259ED-0B37-4F8F-352D-8E9D99570C4F}"/>
              </a:ext>
            </a:extLst>
          </p:cNvPr>
          <p:cNvSpPr>
            <a:spLocks noGrp="1"/>
          </p:cNvSpPr>
          <p:nvPr>
            <p:ph type="body" sz="quarter" idx="16"/>
          </p:nvPr>
        </p:nvSpPr>
        <p:spPr/>
        <p:txBody>
          <a:bodyPr/>
          <a:lstStyle/>
          <a:p>
            <a:r>
              <a:rPr lang="en-US" noProof="0"/>
              <a:t>4. Data organization</a:t>
            </a:r>
          </a:p>
        </p:txBody>
      </p:sp>
      <p:sp>
        <p:nvSpPr>
          <p:cNvPr id="53" name="Text Placeholder 52">
            <a:extLst>
              <a:ext uri="{FF2B5EF4-FFF2-40B4-BE49-F238E27FC236}">
                <a16:creationId xmlns:a16="http://schemas.microsoft.com/office/drawing/2014/main" id="{B69CFE6A-9716-3917-04C1-B68EF4CCE157}"/>
              </a:ext>
            </a:extLst>
          </p:cNvPr>
          <p:cNvSpPr>
            <a:spLocks noGrp="1"/>
          </p:cNvSpPr>
          <p:nvPr>
            <p:ph type="body" sz="quarter" idx="17"/>
          </p:nvPr>
        </p:nvSpPr>
        <p:spPr/>
        <p:txBody>
          <a:bodyPr/>
          <a:lstStyle/>
          <a:p>
            <a:r>
              <a:rPr lang="en-US" noProof="0" dirty="0"/>
              <a:t>Microsoft 365 Copilot for Service</a:t>
            </a:r>
            <a:endParaRPr lang="en-US" sz="900" i="1" noProof="0" dirty="0"/>
          </a:p>
        </p:txBody>
      </p:sp>
      <p:sp>
        <p:nvSpPr>
          <p:cNvPr id="54" name="Text Placeholder 53">
            <a:extLst>
              <a:ext uri="{FF2B5EF4-FFF2-40B4-BE49-F238E27FC236}">
                <a16:creationId xmlns:a16="http://schemas.microsoft.com/office/drawing/2014/main" id="{3FC40283-FC5F-4B42-C8CD-654B3EAE6A9A}"/>
              </a:ext>
            </a:extLst>
          </p:cNvPr>
          <p:cNvSpPr>
            <a:spLocks noGrp="1"/>
          </p:cNvSpPr>
          <p:nvPr>
            <p:ph type="body" sz="quarter" idx="18"/>
          </p:nvPr>
        </p:nvSpPr>
        <p:spPr/>
        <p:txBody>
          <a:bodyPr vert="horz" wrap="square" lIns="90000" tIns="36000" rIns="90000" bIns="36000" rtlCol="0" anchor="t">
            <a:normAutofit/>
          </a:bodyPr>
          <a:lstStyle/>
          <a:p>
            <a:r>
              <a:rPr lang="en-US" noProof="0" dirty="0">
                <a:cs typeface="Segoe UI"/>
              </a:rPr>
              <a:t>Using Copilot in Teams Phone, an agent can ask Copilot for a recap and clarify issues raised. Using Copilot for Service, these insights can be saved directly to the CRM.</a:t>
            </a:r>
          </a:p>
        </p:txBody>
      </p:sp>
      <p:sp>
        <p:nvSpPr>
          <p:cNvPr id="55" name="Text Placeholder 54">
            <a:extLst>
              <a:ext uri="{FF2B5EF4-FFF2-40B4-BE49-F238E27FC236}">
                <a16:creationId xmlns:a16="http://schemas.microsoft.com/office/drawing/2014/main" id="{336E1447-7DAD-0D50-E88D-1B6CE391B956}"/>
              </a:ext>
            </a:extLst>
          </p:cNvPr>
          <p:cNvSpPr>
            <a:spLocks noGrp="1"/>
          </p:cNvSpPr>
          <p:nvPr>
            <p:ph type="body" sz="quarter" idx="19"/>
          </p:nvPr>
        </p:nvSpPr>
        <p:spPr>
          <a:xfrm>
            <a:off x="4047840" y="1997179"/>
            <a:ext cx="2808000" cy="626701"/>
          </a:xfrm>
        </p:spPr>
        <p:txBody>
          <a:bodyPr/>
          <a:lstStyle/>
          <a:p>
            <a:r>
              <a:rPr lang="en-US" noProof="0"/>
              <a:t>In Outlook, Copilot for Service can help draft a customer email that summarizes details of the case history.  It can then save those emails to the CRM system.</a:t>
            </a:r>
          </a:p>
        </p:txBody>
      </p:sp>
      <p:sp>
        <p:nvSpPr>
          <p:cNvPr id="56" name="Text Placeholder 55">
            <a:extLst>
              <a:ext uri="{FF2B5EF4-FFF2-40B4-BE49-F238E27FC236}">
                <a16:creationId xmlns:a16="http://schemas.microsoft.com/office/drawing/2014/main" id="{72B64BAF-D87F-61F3-EE9C-6C8F503084B9}"/>
              </a:ext>
            </a:extLst>
          </p:cNvPr>
          <p:cNvSpPr>
            <a:spLocks noGrp="1"/>
          </p:cNvSpPr>
          <p:nvPr>
            <p:ph type="body" sz="quarter" idx="20"/>
          </p:nvPr>
        </p:nvSpPr>
        <p:spPr/>
        <p:txBody>
          <a:bodyPr/>
          <a:lstStyle/>
          <a:p>
            <a:r>
              <a:rPr lang="en-US" noProof="0"/>
              <a:t>Use Copilot to perform sentiment analysis on transcriptions, identifying customer emotions and satisfaction levels.</a:t>
            </a:r>
          </a:p>
        </p:txBody>
      </p:sp>
      <p:sp>
        <p:nvSpPr>
          <p:cNvPr id="57" name="Text Placeholder 56">
            <a:extLst>
              <a:ext uri="{FF2B5EF4-FFF2-40B4-BE49-F238E27FC236}">
                <a16:creationId xmlns:a16="http://schemas.microsoft.com/office/drawing/2014/main" id="{870B1D0D-83FE-C8C2-520B-962C31A89978}"/>
              </a:ext>
            </a:extLst>
          </p:cNvPr>
          <p:cNvSpPr>
            <a:spLocks noGrp="1"/>
          </p:cNvSpPr>
          <p:nvPr>
            <p:ph type="body" sz="quarter" idx="21"/>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cs typeface="Segoe UI"/>
              </a:rPr>
              <a:t>Save time with automated summaries </a:t>
            </a:r>
            <a:r>
              <a:rPr lang="en-US" noProof="0">
                <a:cs typeface="Segoe UI"/>
              </a:rPr>
              <a:t>of call transcripts and the ability to query the transcript for more details.</a:t>
            </a:r>
          </a:p>
        </p:txBody>
      </p:sp>
      <p:sp>
        <p:nvSpPr>
          <p:cNvPr id="58" name="Text Placeholder 57">
            <a:extLst>
              <a:ext uri="{FF2B5EF4-FFF2-40B4-BE49-F238E27FC236}">
                <a16:creationId xmlns:a16="http://schemas.microsoft.com/office/drawing/2014/main" id="{E612ECA3-1076-2610-DA97-49DBE95C02AA}"/>
              </a:ext>
            </a:extLst>
          </p:cNvPr>
          <p:cNvSpPr>
            <a:spLocks noGrp="1"/>
          </p:cNvSpPr>
          <p:nvPr>
            <p:ph type="body" sz="quarter" idx="22"/>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t>Regular reviews of transcriptions and logs </a:t>
            </a:r>
            <a:r>
              <a:rPr lang="en-US" noProof="0"/>
              <a:t>help maintain high standards of customer service and identify training needs.</a:t>
            </a:r>
          </a:p>
        </p:txBody>
      </p:sp>
      <p:sp>
        <p:nvSpPr>
          <p:cNvPr id="59" name="Text Placeholder 58">
            <a:extLst>
              <a:ext uri="{FF2B5EF4-FFF2-40B4-BE49-F238E27FC236}">
                <a16:creationId xmlns:a16="http://schemas.microsoft.com/office/drawing/2014/main" id="{9ABEFB2B-9F58-F520-9B13-94B207F244EA}"/>
              </a:ext>
            </a:extLst>
          </p:cNvPr>
          <p:cNvSpPr>
            <a:spLocks noGrp="1"/>
          </p:cNvSpPr>
          <p:nvPr>
            <p:ph type="body" sz="quarter" idx="23"/>
          </p:nvPr>
        </p:nvSpPr>
        <p:spPr/>
        <p:txBody>
          <a:bodyPr>
            <a:normAutofit/>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t>Logging interactions</a:t>
            </a:r>
            <a:r>
              <a:rPr lang="en-US" noProof="0"/>
              <a:t> in the CRM creates a case history, which is invaluable for resolving future queries.</a:t>
            </a:r>
          </a:p>
        </p:txBody>
      </p:sp>
      <p:sp>
        <p:nvSpPr>
          <p:cNvPr id="60" name="Text Placeholder 59">
            <a:extLst>
              <a:ext uri="{FF2B5EF4-FFF2-40B4-BE49-F238E27FC236}">
                <a16:creationId xmlns:a16="http://schemas.microsoft.com/office/drawing/2014/main" id="{C23A0201-C904-5ED8-DCCD-DAC73699D78E}"/>
              </a:ext>
            </a:extLst>
          </p:cNvPr>
          <p:cNvSpPr>
            <a:spLocks noGrp="1"/>
          </p:cNvSpPr>
          <p:nvPr>
            <p:ph type="body" sz="quarter" idx="24"/>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t>Identifying trends </a:t>
            </a:r>
            <a:r>
              <a:rPr lang="en-US" noProof="0"/>
              <a:t>helps in anticipating customer needs and proactively addressing recurring issues.</a:t>
            </a:r>
          </a:p>
        </p:txBody>
      </p:sp>
      <p:sp>
        <p:nvSpPr>
          <p:cNvPr id="61" name="Text Placeholder 60">
            <a:extLst>
              <a:ext uri="{FF2B5EF4-FFF2-40B4-BE49-F238E27FC236}">
                <a16:creationId xmlns:a16="http://schemas.microsoft.com/office/drawing/2014/main" id="{611126FF-054E-32B2-5843-B18735CEC03A}"/>
              </a:ext>
            </a:extLst>
          </p:cNvPr>
          <p:cNvSpPr>
            <a:spLocks noGrp="1"/>
          </p:cNvSpPr>
          <p:nvPr>
            <p:ph type="body" sz="quarter" idx="25"/>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t>Sentiment analysis </a:t>
            </a:r>
            <a:r>
              <a:rPr lang="en-US" noProof="0"/>
              <a:t>gives insights into the customer's emotional state, which can guide the approach in service and support.</a:t>
            </a:r>
          </a:p>
        </p:txBody>
      </p:sp>
      <p:sp>
        <p:nvSpPr>
          <p:cNvPr id="83" name="Text Placeholder 82">
            <a:extLst>
              <a:ext uri="{FF2B5EF4-FFF2-40B4-BE49-F238E27FC236}">
                <a16:creationId xmlns:a16="http://schemas.microsoft.com/office/drawing/2014/main" id="{4A009307-F489-4D3B-DFDE-F3016CF1C6A5}"/>
              </a:ext>
            </a:extLst>
          </p:cNvPr>
          <p:cNvSpPr>
            <a:spLocks noGrp="1"/>
          </p:cNvSpPr>
          <p:nvPr>
            <p:ph type="body" sz="quarter" idx="26"/>
          </p:nvPr>
        </p:nvSpPr>
        <p:spPr/>
        <p:txBody>
          <a:bodyPr/>
          <a:lstStyle/>
          <a:p>
            <a:r>
              <a:rPr kumimoji="0" lang="en-US" sz="900" i="0" u="none" strike="noStrike" kern="0" cap="none" spc="0" normalizeH="0" baseline="0" noProof="0">
                <a:ln>
                  <a:noFill/>
                </a:ln>
                <a:solidFill>
                  <a:srgbClr val="1A1A1A"/>
                </a:solidFill>
                <a:effectLst/>
                <a:uLnTx/>
                <a:uFillTx/>
                <a:latin typeface="Segoe UI"/>
                <a:ea typeface="+mn-ea"/>
                <a:cs typeface="+mn-cs"/>
              </a:rPr>
              <a:t>Benefit: </a:t>
            </a:r>
            <a:r>
              <a:rPr lang="en-US" b="1" noProof="0"/>
              <a:t>Organized data allows for quick access </a:t>
            </a:r>
            <a:r>
              <a:rPr lang="en-US" noProof="0"/>
              <a:t>to relevant information, improving response times and support quality.</a:t>
            </a:r>
          </a:p>
        </p:txBody>
      </p:sp>
      <p:sp>
        <p:nvSpPr>
          <p:cNvPr id="84" name="Text Placeholder 83">
            <a:extLst>
              <a:ext uri="{FF2B5EF4-FFF2-40B4-BE49-F238E27FC236}">
                <a16:creationId xmlns:a16="http://schemas.microsoft.com/office/drawing/2014/main" id="{A111F9EA-EAEA-1211-B8D6-462C33F9555C}"/>
              </a:ext>
            </a:extLst>
          </p:cNvPr>
          <p:cNvSpPr>
            <a:spLocks noGrp="1"/>
          </p:cNvSpPr>
          <p:nvPr>
            <p:ph type="body" sz="quarter" idx="27"/>
          </p:nvPr>
        </p:nvSpPr>
        <p:spPr/>
        <p:txBody>
          <a:bodyPr vert="horz" wrap="square" lIns="90000" tIns="36000" rIns="90000" bIns="36000" rtlCol="0" anchor="t">
            <a:normAutofit/>
          </a:bodyPr>
          <a:lstStyle/>
          <a:p>
            <a:r>
              <a:rPr lang="en-US" noProof="0">
                <a:cs typeface="Segoe UI"/>
              </a:rPr>
              <a:t>Use the insights from the trend analysis to identify training materials that need to be updated. Then use Copilot in Word to add new sections to the documents based on knowledge base articles.</a:t>
            </a:r>
            <a:endParaRPr lang="en-US" noProof="0"/>
          </a:p>
        </p:txBody>
      </p:sp>
      <p:sp>
        <p:nvSpPr>
          <p:cNvPr id="85" name="Text Placeholder 84">
            <a:extLst>
              <a:ext uri="{FF2B5EF4-FFF2-40B4-BE49-F238E27FC236}">
                <a16:creationId xmlns:a16="http://schemas.microsoft.com/office/drawing/2014/main" id="{8FF0578C-9606-4A5E-E20F-DEB7E6F7D726}"/>
              </a:ext>
            </a:extLst>
          </p:cNvPr>
          <p:cNvSpPr>
            <a:spLocks noGrp="1"/>
          </p:cNvSpPr>
          <p:nvPr>
            <p:ph type="body" sz="quarter" idx="28"/>
          </p:nvPr>
        </p:nvSpPr>
        <p:spPr/>
        <p:txBody>
          <a:bodyPr/>
          <a:lstStyle/>
          <a:p>
            <a:r>
              <a:rPr lang="en-US" noProof="0"/>
              <a:t>Utilize Copilot in Power BI to analyze logged data, spotting trends and patterns in one or more accounts that can inform future support strategies.</a:t>
            </a:r>
          </a:p>
        </p:txBody>
      </p:sp>
      <p:sp>
        <p:nvSpPr>
          <p:cNvPr id="86" name="Text Placeholder 85">
            <a:extLst>
              <a:ext uri="{FF2B5EF4-FFF2-40B4-BE49-F238E27FC236}">
                <a16:creationId xmlns:a16="http://schemas.microsoft.com/office/drawing/2014/main" id="{B4BE515B-C4F1-B027-DC42-2406647CFE89}"/>
              </a:ext>
            </a:extLst>
          </p:cNvPr>
          <p:cNvSpPr>
            <a:spLocks noGrp="1"/>
          </p:cNvSpPr>
          <p:nvPr>
            <p:ph type="body" sz="quarter" idx="29"/>
          </p:nvPr>
        </p:nvSpPr>
        <p:spPr/>
        <p:txBody>
          <a:bodyPr/>
          <a:lstStyle/>
          <a:p>
            <a:r>
              <a:rPr lang="en-US" noProof="0" dirty="0"/>
              <a:t>Connect CRM feedback data into a Power BI dashboard and then ask Copilot in Power BI to categorize interactions based on topics, issues, and outcomes for easy retrieval and analysis.</a:t>
            </a:r>
          </a:p>
        </p:txBody>
      </p:sp>
      <p:sp>
        <p:nvSpPr>
          <p:cNvPr id="87" name="Text Placeholder 86">
            <a:extLst>
              <a:ext uri="{FF2B5EF4-FFF2-40B4-BE49-F238E27FC236}">
                <a16:creationId xmlns:a16="http://schemas.microsoft.com/office/drawing/2014/main" id="{E9B1AD38-F92B-9ACB-7307-63B184829C5A}"/>
              </a:ext>
            </a:extLst>
          </p:cNvPr>
          <p:cNvSpPr>
            <a:spLocks noGrp="1"/>
          </p:cNvSpPr>
          <p:nvPr>
            <p:ph type="body" sz="quarter" idx="30"/>
          </p:nvPr>
        </p:nvSpPr>
        <p:spPr/>
        <p:txBody>
          <a:bodyPr/>
          <a:lstStyle/>
          <a:p>
            <a:r>
              <a:rPr lang="en-US" noProof="0"/>
              <a:t>Extend</a:t>
            </a:r>
          </a:p>
        </p:txBody>
      </p:sp>
      <p:sp>
        <p:nvSpPr>
          <p:cNvPr id="88" name="Text Placeholder 87">
            <a:extLst>
              <a:ext uri="{FF2B5EF4-FFF2-40B4-BE49-F238E27FC236}">
                <a16:creationId xmlns:a16="http://schemas.microsoft.com/office/drawing/2014/main" id="{403C17C9-499A-6E61-BDDB-91A803916CC9}"/>
              </a:ext>
            </a:extLst>
          </p:cNvPr>
          <p:cNvSpPr>
            <a:spLocks noGrp="1"/>
          </p:cNvSpPr>
          <p:nvPr>
            <p:ph type="body" sz="quarter" idx="38"/>
          </p:nvPr>
        </p:nvSpPr>
        <p:spPr>
          <a:solidFill>
            <a:srgbClr val="0070C0"/>
          </a:solidFill>
        </p:spPr>
        <p:txBody>
          <a:bodyPr/>
          <a:lstStyle/>
          <a:p>
            <a:endParaRPr lang="en-US" noProof="0"/>
          </a:p>
        </p:txBody>
      </p:sp>
      <p:sp>
        <p:nvSpPr>
          <p:cNvPr id="89" name="Text Placeholder 88">
            <a:extLst>
              <a:ext uri="{FF2B5EF4-FFF2-40B4-BE49-F238E27FC236}">
                <a16:creationId xmlns:a16="http://schemas.microsoft.com/office/drawing/2014/main" id="{CF3E859B-CC63-6F2D-CB8C-DC4396832B6B}"/>
              </a:ext>
            </a:extLst>
          </p:cNvPr>
          <p:cNvSpPr>
            <a:spLocks noGrp="1"/>
          </p:cNvSpPr>
          <p:nvPr>
            <p:ph type="body" sz="quarter" idx="39"/>
          </p:nvPr>
        </p:nvSpPr>
        <p:spPr>
          <a:solidFill>
            <a:srgbClr val="0070C0"/>
          </a:solidFill>
        </p:spPr>
        <p:txBody>
          <a:bodyPr/>
          <a:lstStyle/>
          <a:p>
            <a:endParaRPr lang="en-US" noProof="0"/>
          </a:p>
        </p:txBody>
      </p:sp>
      <p:sp>
        <p:nvSpPr>
          <p:cNvPr id="90" name="Text Placeholder 89">
            <a:extLst>
              <a:ext uri="{FF2B5EF4-FFF2-40B4-BE49-F238E27FC236}">
                <a16:creationId xmlns:a16="http://schemas.microsoft.com/office/drawing/2014/main" id="{9CB0EBD9-56B8-4BDE-0666-B4DEEEFB32C0}"/>
              </a:ext>
            </a:extLst>
          </p:cNvPr>
          <p:cNvSpPr>
            <a:spLocks noGrp="1"/>
          </p:cNvSpPr>
          <p:nvPr>
            <p:ph type="body" sz="quarter" idx="40"/>
          </p:nvPr>
        </p:nvSpPr>
        <p:spPr>
          <a:solidFill>
            <a:srgbClr val="0078D4"/>
          </a:solidFill>
        </p:spPr>
        <p:txBody>
          <a:bodyPr/>
          <a:lstStyle/>
          <a:p>
            <a:endParaRPr lang="en-US" noProof="0"/>
          </a:p>
        </p:txBody>
      </p:sp>
      <p:sp>
        <p:nvSpPr>
          <p:cNvPr id="23" name="Rectangle: Rounded Corners 6">
            <a:extLst>
              <a:ext uri="{FF2B5EF4-FFF2-40B4-BE49-F238E27FC236}">
                <a16:creationId xmlns:a16="http://schemas.microsoft.com/office/drawing/2014/main" id="{A458E396-A7F6-1ADE-59AB-7E0AA9803DE2}"/>
              </a:ext>
              <a:ext uri="{C183D7F6-B498-43B3-948B-1728B52AA6E4}">
                <adec:decorative xmlns:adec="http://schemas.microsoft.com/office/drawing/2017/decorative" val="1"/>
              </a:ext>
            </a:extLst>
          </p:cNvPr>
          <p:cNvSpPr/>
          <p:nvPr/>
        </p:nvSpPr>
        <p:spPr bwMode="auto">
          <a:xfrm>
            <a:off x="570454" y="113275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30" name="Group 29">
            <a:extLst>
              <a:ext uri="{FF2B5EF4-FFF2-40B4-BE49-F238E27FC236}">
                <a16:creationId xmlns:a16="http://schemas.microsoft.com/office/drawing/2014/main" id="{438D29EB-9608-5B80-E250-46640E189535}"/>
              </a:ext>
            </a:extLst>
          </p:cNvPr>
          <p:cNvGrpSpPr/>
          <p:nvPr/>
        </p:nvGrpSpPr>
        <p:grpSpPr>
          <a:xfrm>
            <a:off x="1636521" y="1132756"/>
            <a:ext cx="1138494" cy="222042"/>
            <a:chOff x="4582885" y="862657"/>
            <a:chExt cx="1138494" cy="222042"/>
          </a:xfrm>
        </p:grpSpPr>
        <p:sp>
          <p:nvSpPr>
            <p:cNvPr id="31" name="Rectangle: Rounded Corners 6">
              <a:extLst>
                <a:ext uri="{FF2B5EF4-FFF2-40B4-BE49-F238E27FC236}">
                  <a16:creationId xmlns:a16="http://schemas.microsoft.com/office/drawing/2014/main" id="{57C8E7E1-A14B-E4C7-1770-E2C4A7674245}"/>
                </a:ext>
                <a:ext uri="{C183D7F6-B498-43B3-948B-1728B52AA6E4}">
                  <adec:decorative xmlns:adec="http://schemas.microsoft.com/office/drawing/2017/decorative" val="1"/>
                </a:ext>
              </a:extLst>
            </p:cNvPr>
            <p:cNvSpPr/>
            <p:nvPr/>
          </p:nvSpPr>
          <p:spPr bwMode="auto">
            <a:xfrm>
              <a:off x="4582885" y="862657"/>
              <a:ext cx="1138494" cy="222042"/>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panose="020B0702040204020203" pitchFamily="34" charset="0"/>
                  <a:ea typeface="+mn-ea"/>
                  <a:cs typeface="Segoe UI Semibold" panose="020B0702040204020203" pitchFamily="34" charset="0"/>
                </a:rPr>
                <a:t>Quality scores</a:t>
              </a:r>
            </a:p>
          </p:txBody>
        </p:sp>
        <p:pic>
          <p:nvPicPr>
            <p:cNvPr id="32" name="Graphic 31">
              <a:extLst>
                <a:ext uri="{FF2B5EF4-FFF2-40B4-BE49-F238E27FC236}">
                  <a16:creationId xmlns:a16="http://schemas.microsoft.com/office/drawing/2014/main" id="{2B852AF1-D360-C625-BB49-D0B46227555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29670" y="898657"/>
              <a:ext cx="144000" cy="144000"/>
            </a:xfrm>
            <a:prstGeom prst="rect">
              <a:avLst/>
            </a:prstGeom>
          </p:spPr>
        </p:pic>
      </p:grpSp>
      <p:sp>
        <p:nvSpPr>
          <p:cNvPr id="33" name="Rectangle: Rounded Corners 6">
            <a:extLst>
              <a:ext uri="{FF2B5EF4-FFF2-40B4-BE49-F238E27FC236}">
                <a16:creationId xmlns:a16="http://schemas.microsoft.com/office/drawing/2014/main" id="{14EAFD5F-92E5-E426-FBD4-3CFE3A7BA5BA}"/>
              </a:ext>
              <a:ext uri="{C183D7F6-B498-43B3-948B-1728B52AA6E4}">
                <adec:decorative xmlns:adec="http://schemas.microsoft.com/office/drawing/2017/decorative" val="1"/>
              </a:ext>
            </a:extLst>
          </p:cNvPr>
          <p:cNvSpPr/>
          <p:nvPr/>
        </p:nvSpPr>
        <p:spPr bwMode="auto">
          <a:xfrm>
            <a:off x="6469498" y="112777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34" name="Group 33">
            <a:extLst>
              <a:ext uri="{FF2B5EF4-FFF2-40B4-BE49-F238E27FC236}">
                <a16:creationId xmlns:a16="http://schemas.microsoft.com/office/drawing/2014/main" id="{02DB5643-4EDF-5AA4-0CFC-F468613B6ADD}"/>
              </a:ext>
            </a:extLst>
          </p:cNvPr>
          <p:cNvGrpSpPr/>
          <p:nvPr/>
        </p:nvGrpSpPr>
        <p:grpSpPr>
          <a:xfrm>
            <a:off x="7523373" y="1127774"/>
            <a:ext cx="1005840" cy="216000"/>
            <a:chOff x="1194743" y="1140160"/>
            <a:chExt cx="1005840" cy="216000"/>
          </a:xfrm>
        </p:grpSpPr>
        <p:sp>
          <p:nvSpPr>
            <p:cNvPr id="35" name="Rectangle: Rounded Corners 6">
              <a:extLst>
                <a:ext uri="{FF2B5EF4-FFF2-40B4-BE49-F238E27FC236}">
                  <a16:creationId xmlns:a16="http://schemas.microsoft.com/office/drawing/2014/main" id="{4C1BE2AB-2F1E-286E-07D7-7D8E23ADECEA}"/>
                </a:ext>
                <a:ext uri="{C183D7F6-B498-43B3-948B-1728B52AA6E4}">
                  <adec:decorative xmlns:adec="http://schemas.microsoft.com/office/drawing/2017/decorative" val="1"/>
                </a:ext>
              </a:extLst>
            </p:cNvPr>
            <p:cNvSpPr/>
            <p:nvPr/>
          </p:nvSpPr>
          <p:spPr bwMode="auto">
            <a:xfrm>
              <a:off x="1194743" y="1140160"/>
              <a:ext cx="100584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36" name="Graphic 35">
              <a:extLst>
                <a:ext uri="{FF2B5EF4-FFF2-40B4-BE49-F238E27FC236}">
                  <a16:creationId xmlns:a16="http://schemas.microsoft.com/office/drawing/2014/main" id="{4BF516A6-94E8-D81E-8335-52C5D6BA75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37" name="Group 36">
            <a:extLst>
              <a:ext uri="{FF2B5EF4-FFF2-40B4-BE49-F238E27FC236}">
                <a16:creationId xmlns:a16="http://schemas.microsoft.com/office/drawing/2014/main" id="{2F3589D2-4FAC-5E72-970D-75473C3B4B6F}"/>
              </a:ext>
            </a:extLst>
          </p:cNvPr>
          <p:cNvGrpSpPr/>
          <p:nvPr/>
        </p:nvGrpSpPr>
        <p:grpSpPr>
          <a:xfrm>
            <a:off x="8582947" y="1127774"/>
            <a:ext cx="1463040" cy="216000"/>
            <a:chOff x="1194743" y="1140160"/>
            <a:chExt cx="1463040" cy="216000"/>
          </a:xfrm>
        </p:grpSpPr>
        <p:sp>
          <p:nvSpPr>
            <p:cNvPr id="38" name="Rectangle: Rounded Corners 6">
              <a:extLst>
                <a:ext uri="{FF2B5EF4-FFF2-40B4-BE49-F238E27FC236}">
                  <a16:creationId xmlns:a16="http://schemas.microsoft.com/office/drawing/2014/main" id="{47694ED9-322C-F8E3-6D0D-F170B6469CAF}"/>
                </a:ext>
                <a:ext uri="{C183D7F6-B498-43B3-948B-1728B52AA6E4}">
                  <adec:decorative xmlns:adec="http://schemas.microsoft.com/office/drawing/2017/decorative" val="1"/>
                </a:ext>
              </a:extLst>
            </p:cNvPr>
            <p:cNvSpPr/>
            <p:nvPr/>
          </p:nvSpPr>
          <p:spPr bwMode="auto">
            <a:xfrm>
              <a:off x="1194743" y="1140160"/>
              <a:ext cx="146304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8661C5"/>
                  </a:solidFill>
                  <a:effectLst/>
                  <a:uLnTx/>
                  <a:uFillTx/>
                  <a:latin typeface="Segoe UI Semibold" panose="020B0702040204020203" pitchFamily="34" charset="0"/>
                  <a:ea typeface="+mn-ea"/>
                  <a:cs typeface="Segoe UI Semibold" panose="020B0702040204020203" pitchFamily="34" charset="0"/>
                </a:rPr>
                <a:t>Employee experience</a:t>
              </a:r>
            </a:p>
          </p:txBody>
        </p:sp>
        <p:pic>
          <p:nvPicPr>
            <p:cNvPr id="39" name="Graphic 38">
              <a:extLst>
                <a:ext uri="{FF2B5EF4-FFF2-40B4-BE49-F238E27FC236}">
                  <a16:creationId xmlns:a16="http://schemas.microsoft.com/office/drawing/2014/main" id="{CB49ED0C-8E03-502F-F821-E3B0A533441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41527" y="1176160"/>
              <a:ext cx="144000" cy="144000"/>
            </a:xfrm>
            <a:prstGeom prst="rect">
              <a:avLst/>
            </a:prstGeom>
          </p:spPr>
        </p:pic>
      </p:grpSp>
      <p:grpSp>
        <p:nvGrpSpPr>
          <p:cNvPr id="3" name="Group 2">
            <a:extLst>
              <a:ext uri="{FF2B5EF4-FFF2-40B4-BE49-F238E27FC236}">
                <a16:creationId xmlns:a16="http://schemas.microsoft.com/office/drawing/2014/main" id="{F5006F4F-9B9E-2315-8CDB-7118C7C1A7D3}"/>
              </a:ext>
            </a:extLst>
          </p:cNvPr>
          <p:cNvGrpSpPr/>
          <p:nvPr/>
        </p:nvGrpSpPr>
        <p:grpSpPr>
          <a:xfrm>
            <a:off x="901934" y="2631003"/>
            <a:ext cx="2351135" cy="360000"/>
            <a:chOff x="588263" y="3617084"/>
            <a:chExt cx="2351135" cy="360000"/>
          </a:xfrm>
        </p:grpSpPr>
        <p:pic>
          <p:nvPicPr>
            <p:cNvPr id="4" name="Picture 3">
              <a:extLst>
                <a:ext uri="{FF2B5EF4-FFF2-40B4-BE49-F238E27FC236}">
                  <a16:creationId xmlns:a16="http://schemas.microsoft.com/office/drawing/2014/main" id="{B9AE9319-31A8-DA9C-CD90-25F587BA9B54}"/>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5" name="TextBox 4">
              <a:extLst>
                <a:ext uri="{FF2B5EF4-FFF2-40B4-BE49-F238E27FC236}">
                  <a16:creationId xmlns:a16="http://schemas.microsoft.com/office/drawing/2014/main" id="{9ED4E851-53C7-AE86-D6ED-38301CA053F9}"/>
                </a:ext>
                <a:ext uri="{C183D7F6-B498-43B3-948B-1728B52AA6E4}">
                  <adec:decorative xmlns:adec="http://schemas.microsoft.com/office/drawing/2017/decorative" val="0"/>
                </a:ext>
              </a:extLst>
            </p:cNvPr>
            <p:cNvSpPr txBox="1"/>
            <p:nvPr/>
          </p:nvSpPr>
          <p:spPr>
            <a:xfrm>
              <a:off x="1047214" y="3643196"/>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0C0"/>
                  </a:solidFill>
                  <a:effectLst/>
                  <a:uLnTx/>
                  <a:uFillTx/>
                  <a:latin typeface="Segoe UI Semibold"/>
                  <a:ea typeface="+mn-ea"/>
                  <a:cs typeface="+mn-cs"/>
                </a:rPr>
                <a:t>+Copilot for Service</a:t>
              </a:r>
            </a:p>
          </p:txBody>
        </p:sp>
      </p:grpSp>
      <p:grpSp>
        <p:nvGrpSpPr>
          <p:cNvPr id="6" name="Group 5">
            <a:extLst>
              <a:ext uri="{FF2B5EF4-FFF2-40B4-BE49-F238E27FC236}">
                <a16:creationId xmlns:a16="http://schemas.microsoft.com/office/drawing/2014/main" id="{6A779246-B8B1-3110-24DD-2256BA4714E5}"/>
              </a:ext>
            </a:extLst>
          </p:cNvPr>
          <p:cNvGrpSpPr/>
          <p:nvPr/>
        </p:nvGrpSpPr>
        <p:grpSpPr>
          <a:xfrm>
            <a:off x="4479714" y="2592367"/>
            <a:ext cx="2347189" cy="360000"/>
            <a:chOff x="808133" y="2640635"/>
            <a:chExt cx="2347189" cy="360000"/>
          </a:xfrm>
        </p:grpSpPr>
        <p:sp>
          <p:nvSpPr>
            <p:cNvPr id="7" name="TextBox 6">
              <a:extLst>
                <a:ext uri="{FF2B5EF4-FFF2-40B4-BE49-F238E27FC236}">
                  <a16:creationId xmlns:a16="http://schemas.microsoft.com/office/drawing/2014/main" id="{5B024FE0-EE81-5248-C1E8-556603CCA7EB}"/>
                </a:ext>
                <a:ext uri="{C183D7F6-B498-43B3-948B-1728B52AA6E4}">
                  <adec:decorative xmlns:adec="http://schemas.microsoft.com/office/drawing/2017/decorative" val="0"/>
                </a:ext>
              </a:extLst>
            </p:cNvPr>
            <p:cNvSpPr txBox="1"/>
            <p:nvPr/>
          </p:nvSpPr>
          <p:spPr>
            <a:xfrm>
              <a:off x="1263138" y="268236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p>
          </p:txBody>
        </p:sp>
        <p:pic>
          <p:nvPicPr>
            <p:cNvPr id="8" name="Picture 7">
              <a:extLst>
                <a:ext uri="{FF2B5EF4-FFF2-40B4-BE49-F238E27FC236}">
                  <a16:creationId xmlns:a16="http://schemas.microsoft.com/office/drawing/2014/main" id="{BE7E51D5-3407-659F-4039-32A66EE27DB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808133" y="2640635"/>
              <a:ext cx="360000" cy="360000"/>
            </a:xfrm>
            <a:prstGeom prst="ellipse">
              <a:avLst/>
            </a:prstGeom>
            <a:solidFill>
              <a:srgbClr val="FFFFFF"/>
            </a:solidFill>
          </p:spPr>
        </p:pic>
      </p:grpSp>
      <p:grpSp>
        <p:nvGrpSpPr>
          <p:cNvPr id="9" name="Group 8">
            <a:extLst>
              <a:ext uri="{FF2B5EF4-FFF2-40B4-BE49-F238E27FC236}">
                <a16:creationId xmlns:a16="http://schemas.microsoft.com/office/drawing/2014/main" id="{300CFBDD-A77E-51C9-C0A3-BD70C15962A0}"/>
              </a:ext>
            </a:extLst>
          </p:cNvPr>
          <p:cNvGrpSpPr/>
          <p:nvPr/>
        </p:nvGrpSpPr>
        <p:grpSpPr>
          <a:xfrm>
            <a:off x="7914417" y="2590747"/>
            <a:ext cx="2094142" cy="360000"/>
            <a:chOff x="588263" y="1217924"/>
            <a:chExt cx="2094142" cy="360000"/>
          </a:xfrm>
        </p:grpSpPr>
        <p:pic>
          <p:nvPicPr>
            <p:cNvPr id="10" name="Picture 9" descr="Zip Co logo SVG free download, id: 101874 - Brandlogos.net">
              <a:hlinkClick r:id="rId9"/>
              <a:extLst>
                <a:ext uri="{FF2B5EF4-FFF2-40B4-BE49-F238E27FC236}">
                  <a16:creationId xmlns:a16="http://schemas.microsoft.com/office/drawing/2014/main" id="{3B16C88D-5BB8-A358-DCF4-61B4DA240DF4}"/>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12" name="TextBox 11">
              <a:extLst>
                <a:ext uri="{FF2B5EF4-FFF2-40B4-BE49-F238E27FC236}">
                  <a16:creationId xmlns:a16="http://schemas.microsoft.com/office/drawing/2014/main" id="{E3599684-AB2C-B9EF-1A7F-0A08F3C6276D}"/>
                </a:ext>
                <a:ext uri="{C183D7F6-B498-43B3-948B-1728B52AA6E4}">
                  <adec:decorative xmlns:adec="http://schemas.microsoft.com/office/drawing/2017/decorative" val="0"/>
                </a:ext>
              </a:extLst>
            </p:cNvPr>
            <p:cNvSpPr txBox="1"/>
            <p:nvPr/>
          </p:nvSpPr>
          <p:spPr>
            <a:xfrm>
              <a:off x="1047214" y="1313284"/>
              <a:ext cx="1635191"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Chat</a:t>
              </a:r>
              <a:r>
                <a:rPr kumimoji="0" lang="en-US" sz="1100" b="0" i="0" u="none" strike="noStrike" kern="0" cap="none" spc="0" normalizeH="0" baseline="30000" noProof="0" dirty="0">
                  <a:ln>
                    <a:noFill/>
                  </a:ln>
                  <a:solidFill>
                    <a:srgbClr val="1A1A1A"/>
                  </a:solidFill>
                  <a:effectLst/>
                  <a:uLnTx/>
                  <a:uFillTx/>
                  <a:cs typeface="Segoe UI" pitchFamily="34" charset="0"/>
                </a:rPr>
                <a:t>2</a:t>
              </a: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 </a:t>
              </a:r>
            </a:p>
          </p:txBody>
        </p:sp>
      </p:grpSp>
      <p:grpSp>
        <p:nvGrpSpPr>
          <p:cNvPr id="13" name="Group 12">
            <a:extLst>
              <a:ext uri="{FF2B5EF4-FFF2-40B4-BE49-F238E27FC236}">
                <a16:creationId xmlns:a16="http://schemas.microsoft.com/office/drawing/2014/main" id="{D10BC208-2BB7-3A6B-4630-C618DE7BF933}"/>
              </a:ext>
            </a:extLst>
          </p:cNvPr>
          <p:cNvGrpSpPr/>
          <p:nvPr/>
        </p:nvGrpSpPr>
        <p:grpSpPr>
          <a:xfrm>
            <a:off x="7851008" y="5127686"/>
            <a:ext cx="2351135" cy="360000"/>
            <a:chOff x="588263" y="4576748"/>
            <a:chExt cx="2351135" cy="360000"/>
          </a:xfrm>
        </p:grpSpPr>
        <p:pic>
          <p:nvPicPr>
            <p:cNvPr id="14" name="Picture 13">
              <a:extLst>
                <a:ext uri="{FF2B5EF4-FFF2-40B4-BE49-F238E27FC236}">
                  <a16:creationId xmlns:a16="http://schemas.microsoft.com/office/drawing/2014/main" id="{F53F7DFB-83D9-678B-5067-E35CD9700C5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4576748"/>
              <a:ext cx="360000" cy="360000"/>
            </a:xfrm>
            <a:prstGeom prst="ellipse">
              <a:avLst/>
            </a:prstGeom>
            <a:solidFill>
              <a:schemeClr val="bg1"/>
            </a:solidFill>
          </p:spPr>
        </p:pic>
        <p:sp>
          <p:nvSpPr>
            <p:cNvPr id="15" name="TextBox 14">
              <a:extLst>
                <a:ext uri="{FF2B5EF4-FFF2-40B4-BE49-F238E27FC236}">
                  <a16:creationId xmlns:a16="http://schemas.microsoft.com/office/drawing/2014/main" id="{5342AB3D-12CF-F9ED-AAD3-D31080A08AE7}"/>
                </a:ext>
                <a:ext uri="{C183D7F6-B498-43B3-948B-1728B52AA6E4}">
                  <adec:decorative xmlns:adec="http://schemas.microsoft.com/office/drawing/2017/decorative" val="0"/>
                </a:ext>
              </a:extLst>
            </p:cNvPr>
            <p:cNvSpPr txBox="1"/>
            <p:nvPr/>
          </p:nvSpPr>
          <p:spPr>
            <a:xfrm>
              <a:off x="1047214" y="467211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 BI</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18" name="Group 17">
            <a:extLst>
              <a:ext uri="{FF2B5EF4-FFF2-40B4-BE49-F238E27FC236}">
                <a16:creationId xmlns:a16="http://schemas.microsoft.com/office/drawing/2014/main" id="{16930755-D558-2775-A975-5E2C4178EB88}"/>
              </a:ext>
            </a:extLst>
          </p:cNvPr>
          <p:cNvGrpSpPr/>
          <p:nvPr/>
        </p:nvGrpSpPr>
        <p:grpSpPr>
          <a:xfrm>
            <a:off x="4340993" y="5123622"/>
            <a:ext cx="2351135" cy="360000"/>
            <a:chOff x="588263" y="4576748"/>
            <a:chExt cx="2351135" cy="360000"/>
          </a:xfrm>
        </p:grpSpPr>
        <p:pic>
          <p:nvPicPr>
            <p:cNvPr id="19" name="Picture 18">
              <a:extLst>
                <a:ext uri="{FF2B5EF4-FFF2-40B4-BE49-F238E27FC236}">
                  <a16:creationId xmlns:a16="http://schemas.microsoft.com/office/drawing/2014/main" id="{09A4EAF2-FC3C-5F57-4CED-C79945094E8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588263" y="4576748"/>
              <a:ext cx="360000" cy="360000"/>
            </a:xfrm>
            <a:prstGeom prst="ellipse">
              <a:avLst/>
            </a:prstGeom>
            <a:solidFill>
              <a:schemeClr val="bg1"/>
            </a:solidFill>
          </p:spPr>
        </p:pic>
        <p:sp>
          <p:nvSpPr>
            <p:cNvPr id="20" name="TextBox 19">
              <a:extLst>
                <a:ext uri="{FF2B5EF4-FFF2-40B4-BE49-F238E27FC236}">
                  <a16:creationId xmlns:a16="http://schemas.microsoft.com/office/drawing/2014/main" id="{E8D4D0ED-210D-0C56-B3DD-8037357180FB}"/>
                </a:ext>
                <a:ext uri="{C183D7F6-B498-43B3-948B-1728B52AA6E4}">
                  <adec:decorative xmlns:adec="http://schemas.microsoft.com/office/drawing/2017/decorative" val="0"/>
                </a:ext>
              </a:extLst>
            </p:cNvPr>
            <p:cNvSpPr txBox="1"/>
            <p:nvPr/>
          </p:nvSpPr>
          <p:spPr>
            <a:xfrm>
              <a:off x="1047214" y="4672110"/>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Power BI</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21" name="Group 20">
            <a:extLst>
              <a:ext uri="{FF2B5EF4-FFF2-40B4-BE49-F238E27FC236}">
                <a16:creationId xmlns:a16="http://schemas.microsoft.com/office/drawing/2014/main" id="{D959D882-007C-958C-2322-57AEB94F24E8}"/>
              </a:ext>
            </a:extLst>
          </p:cNvPr>
          <p:cNvGrpSpPr/>
          <p:nvPr/>
        </p:nvGrpSpPr>
        <p:grpSpPr>
          <a:xfrm>
            <a:off x="920022" y="5157037"/>
            <a:ext cx="2351135" cy="360000"/>
            <a:chOff x="588263" y="2657420"/>
            <a:chExt cx="2351135" cy="360000"/>
          </a:xfrm>
        </p:grpSpPr>
        <p:pic>
          <p:nvPicPr>
            <p:cNvPr id="22" name="Picture 21">
              <a:extLst>
                <a:ext uri="{FF2B5EF4-FFF2-40B4-BE49-F238E27FC236}">
                  <a16:creationId xmlns:a16="http://schemas.microsoft.com/office/drawing/2014/main" id="{F4F29918-3275-D51C-5DA8-5ABFD6ACE666}"/>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40" name="TextBox 39">
              <a:extLst>
                <a:ext uri="{FF2B5EF4-FFF2-40B4-BE49-F238E27FC236}">
                  <a16:creationId xmlns:a16="http://schemas.microsoft.com/office/drawing/2014/main" id="{E55F2771-A520-8914-B315-7A9A181B8E39}"/>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pic>
        <p:nvPicPr>
          <p:cNvPr id="11" name="Picture 10">
            <a:extLst>
              <a:ext uri="{FF2B5EF4-FFF2-40B4-BE49-F238E27FC236}">
                <a16:creationId xmlns:a16="http://schemas.microsoft.com/office/drawing/2014/main" id="{48E39BC1-2111-386C-B126-5F4739A6ADA4}"/>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10197778" y="4384332"/>
            <a:ext cx="2506795" cy="2490193"/>
          </a:xfrm>
          <a:prstGeom prst="rect">
            <a:avLst/>
          </a:prstGeom>
        </p:spPr>
      </p:pic>
    </p:spTree>
    <p:extLst>
      <p:ext uri="{BB962C8B-B14F-4D97-AF65-F5344CB8AC3E}">
        <p14:creationId xmlns:p14="http://schemas.microsoft.com/office/powerpoint/2010/main" val="3796719226"/>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365</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Customer Service | Communication Logging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2025-02-11T21:09:50Z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