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748361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4660"/>
  </p:normalViewPr>
  <p:slideViewPr>
    <p:cSldViewPr snapToGrid="0">
      <p:cViewPr varScale="1">
        <p:scale>
          <a:sx n="60" d="100"/>
          <a:sy n="60"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D0302-CE4D-4204-8C3B-E57A69D002B3}"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4E350-59DA-4A63-8CEE-838E0C28B0A2}" type="slidenum">
              <a:rPr lang="en-US" smtClean="0"/>
              <a:t>‹#›</a:t>
            </a:fld>
            <a:endParaRPr lang="en-US"/>
          </a:p>
        </p:txBody>
      </p:sp>
    </p:spTree>
    <p:extLst>
      <p:ext uri="{BB962C8B-B14F-4D97-AF65-F5344CB8AC3E}">
        <p14:creationId xmlns:p14="http://schemas.microsoft.com/office/powerpoint/2010/main" val="53402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834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35.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5" Type="http://schemas.openxmlformats.org/officeDocument/2006/relationships/image" Target="../media/image36.jpeg"/><Relationship Id="rId4" Type="http://schemas.openxmlformats.org/officeDocument/2006/relationships/image" Target="../media/image35.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383695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8111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428198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04571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95228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2140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6392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5120383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075321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719392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36631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480257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8361077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9929910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3567080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4589748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0565760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9111394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195454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3198654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34115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5539756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19530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4959649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188935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7266315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339403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5398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4933858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8122353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0780370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79739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2315000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9156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69627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081204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842349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8056467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618800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6081918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7846917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605835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721332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285112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830925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50979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5238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65428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3166269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044663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7186705"/>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59229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34922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pPr lvl="0"/>
            <a:r>
              <a:rPr lang="en-US"/>
              <a:t>Footer</a:t>
            </a:r>
          </a:p>
          <a:p>
            <a:pPr lvl="0"/>
            <a:r>
              <a:rPr lang="en-US"/>
              <a:t>Line two</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7696512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3557139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94900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79545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17780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8">
            <a:extLst>
              <a:ext uri="{96DAC541-7B7A-43D3-8B79-37D633B846F1}">
                <asvg:svgBlip xmlns:asvg="http://schemas.microsoft.com/office/drawing/2016/SVG/main" r:embed="rId59"/>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349791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6.sv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svg"/><Relationship Id="rId9" Type="http://schemas.openxmlformats.org/officeDocument/2006/relationships/hyperlink" Target="https://support.microsoft.com/en-us/topic/overview-of-microsoft-365-chat-preview-5b00a52d-7296-48ee-b938-b95b7209f7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507269"/>
            <a:ext cx="8284671" cy="263149"/>
          </a:xfrm>
        </p:spPr>
        <p:txBody>
          <a:bodyPr/>
          <a:lstStyle/>
          <a:p>
            <a:r>
              <a:rPr lang="en-US" dirty="0">
                <a:solidFill>
                  <a:srgbClr val="0078D4"/>
                </a:solidFill>
              </a:rPr>
              <a:t>Service | </a:t>
            </a:r>
            <a:r>
              <a:rPr lang="en-US" dirty="0"/>
              <a:t>Communication Logging</a:t>
            </a:r>
            <a:endParaRPr lang="en-US" sz="1400" i="1"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dirty="0"/>
              <a:t>1. Call transcription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dirty="0"/>
              <a:t>6. Quality assurance</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dirty="0"/>
              <a:t>2. Personalized follow-up</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dirty="0"/>
              <a:t>5. Trend identification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dirty="0"/>
              <a:t>3. Sentiment analysis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dirty="0"/>
              <a:t>4. Data organization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dirty="0"/>
              <a:t>Copilot for Service</a:t>
            </a:r>
            <a:r>
              <a:rPr lang="en-US" sz="900" dirty="0"/>
              <a:t> </a:t>
            </a:r>
            <a:r>
              <a:rPr lang="en-US" sz="900" i="1" dirty="0"/>
              <a:t>(includes Copilot for Microsoft 365)</a:t>
            </a:r>
            <a:endParaRPr lang="en-US" sz="900" noProof="0" dirty="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vert="horz" wrap="square" lIns="90000" tIns="36000" rIns="90000" bIns="36000" rtlCol="0" anchor="t">
            <a:normAutofit/>
          </a:bodyPr>
          <a:lstStyle/>
          <a:p>
            <a:r>
              <a:rPr lang="en-US" dirty="0">
                <a:cs typeface="Segoe UI"/>
              </a:rPr>
              <a:t>Using Copilot in Teams, an agent can ask Copilot for a recap and clarify issues raised. Using Copilot for Service, these insights can be saved directly to the CRM.</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1997179"/>
            <a:ext cx="2808000" cy="626701"/>
          </a:xfrm>
        </p:spPr>
        <p:txBody>
          <a:bodyPr/>
          <a:lstStyle/>
          <a:p>
            <a:r>
              <a:rPr lang="en-US" dirty="0"/>
              <a:t>In Outlook, Copilot for Service can help draft a customer email that summarizes details of the case history.  It can then save those emails to the CRM system.</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dirty="0"/>
              <a:t>Use Copilot</a:t>
            </a:r>
            <a:r>
              <a:rPr lang="en-US" baseline="30000" dirty="0"/>
              <a:t>2</a:t>
            </a:r>
            <a:r>
              <a:rPr lang="en-US" dirty="0"/>
              <a:t> to perform sentiment analysis on transcriptions, identifying customer emotions and satisfaction levels.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b="1" dirty="0">
                <a:cs typeface="Segoe UI"/>
              </a:rPr>
              <a:t>Save time with automated summaries </a:t>
            </a:r>
            <a:r>
              <a:rPr lang="en-US" dirty="0">
                <a:cs typeface="Segoe UI"/>
              </a:rPr>
              <a:t>of call transcripts and the ability to query the transcript for more details.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b="1" dirty="0"/>
              <a:t>Regular reviews of transcriptions and logs </a:t>
            </a:r>
            <a:r>
              <a:rPr lang="en-US" dirty="0"/>
              <a:t>help maintain high standards of customer service and identify training needs.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lang="en-US" b="1" dirty="0"/>
              <a:t>Logging interactions</a:t>
            </a:r>
            <a:r>
              <a:rPr lang="en-US" dirty="0"/>
              <a:t> in the CRM creates a case history, which is invaluable for resolving future queries.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b="1" dirty="0"/>
              <a:t>Identifying trends </a:t>
            </a:r>
            <a:r>
              <a:rPr lang="en-US" dirty="0"/>
              <a:t>helps in anticipating customer needs and proactively addressing recurring issues.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b="1" dirty="0"/>
              <a:t>Sentiment analysis </a:t>
            </a:r>
            <a:r>
              <a:rPr lang="en-US" dirty="0"/>
              <a:t>gives insights into the customer's emotional state, which can guide the approach in service and support.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b="1" dirty="0"/>
              <a:t>Organized data allows for quick access </a:t>
            </a:r>
            <a:r>
              <a:rPr lang="en-US" dirty="0"/>
              <a:t>to relevant information, improving response times and support quality.</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dirty="0">
                <a:cs typeface="Segoe UI"/>
              </a:rPr>
              <a:t>Use the insights from the trend analysis to identify training materials that need to be updated. Then use Copilot in Word to add new sections to the documents based on knowledge base articles.</a:t>
            </a:r>
            <a:endParaRPr lang="en-US" dirty="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dirty="0"/>
              <a:t>Utilize Copilot in Power BI to analyze logged data, spotting trends and patterns in one or more accounts that can inform future support strategies.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dirty="0"/>
              <a:t>Connect CRM feedback data into a Power BI dashboard and then ask Copilot in Power BI to categorize interactions based on topics, issues, and outcomes for easy retrieval and analysis.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a:t>Customize</a:t>
            </a:r>
            <a:endParaRPr lang="en-US" dirty="0"/>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0C0"/>
          </a:solidFill>
        </p:spPr>
        <p:txBody>
          <a:bodyPr/>
          <a:lstStyle/>
          <a:p>
            <a:endParaRPr lang="en-US" dirty="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0C0"/>
          </a:solidFill>
        </p:spPr>
        <p:txBody>
          <a:bodyPr/>
          <a:lstStyle/>
          <a:p>
            <a:endParaRPr lang="en-US" dirty="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p:txBody>
          <a:bodyPr/>
          <a:lstStyle/>
          <a:p>
            <a:endParaRPr lang="en-US" dirty="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438D29EB-9608-5B80-E250-46640E189535}"/>
              </a:ext>
            </a:extLst>
          </p:cNvPr>
          <p:cNvGrpSpPr/>
          <p:nvPr/>
        </p:nvGrpSpPr>
        <p:grpSpPr>
          <a:xfrm>
            <a:off x="1636521" y="1132756"/>
            <a:ext cx="1138494" cy="222042"/>
            <a:chOff x="4582885" y="862657"/>
            <a:chExt cx="1138494" cy="222042"/>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138494" cy="22204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Quality scores</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82947"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2" name="Text Placeholder 44">
            <a:extLst>
              <a:ext uri="{FF2B5EF4-FFF2-40B4-BE49-F238E27FC236}">
                <a16:creationId xmlns:a16="http://schemas.microsoft.com/office/drawing/2014/main" id="{C031ED93-D5A3-B667-2833-675348529335}"/>
              </a:ext>
            </a:extLst>
          </p:cNvPr>
          <p:cNvSpPr>
            <a:spLocks noGrp="1"/>
          </p:cNvSpPr>
          <p:nvPr>
            <p:ph type="body" sz="quarter" idx="10"/>
          </p:nvPr>
        </p:nvSpPr>
        <p:spPr>
          <a:xfrm>
            <a:off x="570453" y="6490609"/>
            <a:ext cx="9597418" cy="215444"/>
          </a:xfrm>
        </p:spPr>
        <p:txBody>
          <a:bodyPr/>
          <a:lstStyle/>
          <a:p>
            <a:r>
              <a:rPr lang="en-US" baseline="30000" dirty="0"/>
              <a:t>1</a:t>
            </a:r>
            <a:r>
              <a:rPr lang="en-US" dirty="0"/>
              <a:t>Access Copilot at Copilot.Microsoft.com or from the Windows taskbar or Edge browser and set toggle to “Web”.</a:t>
            </a:r>
          </a:p>
          <a:p>
            <a:r>
              <a:rPr lang="en-US" baseline="30000" dirty="0"/>
              <a:t>2</a:t>
            </a:r>
            <a:r>
              <a:rPr lang="en-US" dirty="0"/>
              <a:t>Access Copilot at Copilot.Microsoft.com, from the Windows taskbar or Edge browser, or in the Copilot app in Teams, and set toggle to “Work”.</a:t>
            </a:r>
          </a:p>
        </p:txBody>
      </p:sp>
      <p:grpSp>
        <p:nvGrpSpPr>
          <p:cNvPr id="3" name="Group 2">
            <a:extLst>
              <a:ext uri="{FF2B5EF4-FFF2-40B4-BE49-F238E27FC236}">
                <a16:creationId xmlns:a16="http://schemas.microsoft.com/office/drawing/2014/main" id="{F5006F4F-9B9E-2315-8CDB-7118C7C1A7D3}"/>
              </a:ext>
            </a:extLst>
          </p:cNvPr>
          <p:cNvGrpSpPr/>
          <p:nvPr/>
        </p:nvGrpSpPr>
        <p:grpSpPr>
          <a:xfrm>
            <a:off x="901934" y="2631003"/>
            <a:ext cx="2351135" cy="360000"/>
            <a:chOff x="588263" y="3617084"/>
            <a:chExt cx="2351135" cy="360000"/>
          </a:xfrm>
        </p:grpSpPr>
        <p:pic>
          <p:nvPicPr>
            <p:cNvPr id="4" name="Picture 3">
              <a:extLst>
                <a:ext uri="{FF2B5EF4-FFF2-40B4-BE49-F238E27FC236}">
                  <a16:creationId xmlns:a16="http://schemas.microsoft.com/office/drawing/2014/main" id="{B9AE9319-31A8-DA9C-CD90-25F587BA9B54}"/>
                </a:ext>
              </a:extLst>
            </p:cNvPr>
            <p:cNvPicPr>
              <a:picLocks noChangeAspect="1"/>
            </p:cNvPicPr>
            <p:nvPr/>
          </p:nvPicPr>
          <p:blipFill>
            <a:blip r:embed="rId7"/>
            <a:stretch>
              <a:fillRect/>
            </a:stretch>
          </p:blipFill>
          <p:spPr>
            <a:xfrm>
              <a:off x="588263" y="3617084"/>
              <a:ext cx="360000" cy="360000"/>
            </a:xfrm>
            <a:prstGeom prst="ellipse">
              <a:avLst/>
            </a:prstGeom>
            <a:solidFill>
              <a:srgbClr val="FFFFFF"/>
            </a:solidFill>
          </p:spPr>
        </p:pic>
        <p:sp>
          <p:nvSpPr>
            <p:cNvPr id="5" name="TextBox 4">
              <a:extLst>
                <a:ext uri="{FF2B5EF4-FFF2-40B4-BE49-F238E27FC236}">
                  <a16:creationId xmlns:a16="http://schemas.microsoft.com/office/drawing/2014/main" id="{9ED4E851-53C7-AE86-D6ED-38301CA053F9}"/>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+Copilot for Service</a:t>
              </a:r>
            </a:p>
          </p:txBody>
        </p:sp>
      </p:grpSp>
      <p:grpSp>
        <p:nvGrpSpPr>
          <p:cNvPr id="6" name="Group 5">
            <a:extLst>
              <a:ext uri="{FF2B5EF4-FFF2-40B4-BE49-F238E27FC236}">
                <a16:creationId xmlns:a16="http://schemas.microsoft.com/office/drawing/2014/main" id="{6A779246-B8B1-3110-24DD-2256BA4714E5}"/>
              </a:ext>
            </a:extLst>
          </p:cNvPr>
          <p:cNvGrpSpPr/>
          <p:nvPr/>
        </p:nvGrpSpPr>
        <p:grpSpPr>
          <a:xfrm>
            <a:off x="4479714" y="2592367"/>
            <a:ext cx="2347189" cy="360000"/>
            <a:chOff x="808133" y="2640635"/>
            <a:chExt cx="2347189" cy="360000"/>
          </a:xfrm>
        </p:grpSpPr>
        <p:sp>
          <p:nvSpPr>
            <p:cNvPr id="7" name="TextBox 6">
              <a:extLst>
                <a:ext uri="{FF2B5EF4-FFF2-40B4-BE49-F238E27FC236}">
                  <a16:creationId xmlns:a16="http://schemas.microsoft.com/office/drawing/2014/main" id="{5B024FE0-EE81-5248-C1E8-556603CCA7EB}"/>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for Service</a:t>
              </a:r>
            </a:p>
          </p:txBody>
        </p:sp>
        <p:pic>
          <p:nvPicPr>
            <p:cNvPr id="8" name="Picture 7">
              <a:extLst>
                <a:ext uri="{FF2B5EF4-FFF2-40B4-BE49-F238E27FC236}">
                  <a16:creationId xmlns:a16="http://schemas.microsoft.com/office/drawing/2014/main" id="{BE7E51D5-3407-659F-4039-32A66EE27D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9" name="Group 8">
            <a:extLst>
              <a:ext uri="{FF2B5EF4-FFF2-40B4-BE49-F238E27FC236}">
                <a16:creationId xmlns:a16="http://schemas.microsoft.com/office/drawing/2014/main" id="{300CFBDD-A77E-51C9-C0A3-BD70C15962A0}"/>
              </a:ext>
            </a:extLst>
          </p:cNvPr>
          <p:cNvGrpSpPr/>
          <p:nvPr/>
        </p:nvGrpSpPr>
        <p:grpSpPr>
          <a:xfrm>
            <a:off x="7914417" y="2590747"/>
            <a:ext cx="2094142" cy="360000"/>
            <a:chOff x="588263" y="1217924"/>
            <a:chExt cx="2094142" cy="360000"/>
          </a:xfrm>
        </p:grpSpPr>
        <p:pic>
          <p:nvPicPr>
            <p:cNvPr id="10" name="Picture 9" descr="Zip Co logo SVG free download, id: 101874 - Brandlogos.net">
              <a:hlinkClick r:id="rId9"/>
              <a:extLst>
                <a:ext uri="{FF2B5EF4-FFF2-40B4-BE49-F238E27FC236}">
                  <a16:creationId xmlns:a16="http://schemas.microsoft.com/office/drawing/2014/main" id="{3B16C88D-5BB8-A358-DCF4-61B4DA240DF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E3599684-AB2C-B9EF-1A7F-0A08F3C6276D}"/>
                </a:ext>
                <a:ext uri="{C183D7F6-B498-43B3-948B-1728B52AA6E4}">
                  <adec:decorative xmlns:adec="http://schemas.microsoft.com/office/drawing/2017/decorative" val="0"/>
                </a:ext>
              </a:extLst>
            </p:cNvPr>
            <p:cNvSpPr txBox="1"/>
            <p:nvPr/>
          </p:nvSpPr>
          <p:spPr>
            <a:xfrm>
              <a:off x="1047214" y="1313284"/>
              <a:ext cx="163519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p>
          </p:txBody>
        </p:sp>
      </p:grpSp>
      <p:grpSp>
        <p:nvGrpSpPr>
          <p:cNvPr id="13" name="Group 12">
            <a:extLst>
              <a:ext uri="{FF2B5EF4-FFF2-40B4-BE49-F238E27FC236}">
                <a16:creationId xmlns:a16="http://schemas.microsoft.com/office/drawing/2014/main" id="{D10BC208-2BB7-3A6B-4630-C618DE7BF933}"/>
              </a:ext>
            </a:extLst>
          </p:cNvPr>
          <p:cNvGrpSpPr/>
          <p:nvPr/>
        </p:nvGrpSpPr>
        <p:grpSpPr>
          <a:xfrm>
            <a:off x="7851008" y="5127686"/>
            <a:ext cx="2351135" cy="360000"/>
            <a:chOff x="588263" y="4576748"/>
            <a:chExt cx="2351135" cy="360000"/>
          </a:xfrm>
        </p:grpSpPr>
        <p:pic>
          <p:nvPicPr>
            <p:cNvPr id="14" name="Picture 13">
              <a:extLst>
                <a:ext uri="{FF2B5EF4-FFF2-40B4-BE49-F238E27FC236}">
                  <a16:creationId xmlns:a16="http://schemas.microsoft.com/office/drawing/2014/main" id="{F53F7DFB-83D9-678B-5067-E35CD9700C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15" name="TextBox 14">
              <a:extLst>
                <a:ext uri="{FF2B5EF4-FFF2-40B4-BE49-F238E27FC236}">
                  <a16:creationId xmlns:a16="http://schemas.microsoft.com/office/drawing/2014/main" id="{5342AB3D-12CF-F9ED-AAD3-D31080A08AE7}"/>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pic>
        <p:nvPicPr>
          <p:cNvPr id="16" name="Picture 15">
            <a:extLst>
              <a:ext uri="{FF2B5EF4-FFF2-40B4-BE49-F238E27FC236}">
                <a16:creationId xmlns:a16="http://schemas.microsoft.com/office/drawing/2014/main" id="{7CEC93F2-50DF-A862-F1FC-FEAC00F03EC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197779" y="4384332"/>
            <a:ext cx="1994222" cy="2490193"/>
          </a:xfrm>
          <a:prstGeom prst="rect">
            <a:avLst/>
          </a:prstGeom>
        </p:spPr>
      </p:pic>
      <p:grpSp>
        <p:nvGrpSpPr>
          <p:cNvPr id="18" name="Group 17">
            <a:extLst>
              <a:ext uri="{FF2B5EF4-FFF2-40B4-BE49-F238E27FC236}">
                <a16:creationId xmlns:a16="http://schemas.microsoft.com/office/drawing/2014/main" id="{16930755-D558-2775-A975-5E2C4178EB88}"/>
              </a:ext>
            </a:extLst>
          </p:cNvPr>
          <p:cNvGrpSpPr/>
          <p:nvPr/>
        </p:nvGrpSpPr>
        <p:grpSpPr>
          <a:xfrm>
            <a:off x="4340993" y="5123622"/>
            <a:ext cx="2351135" cy="360000"/>
            <a:chOff x="588263" y="4576748"/>
            <a:chExt cx="2351135" cy="360000"/>
          </a:xfrm>
        </p:grpSpPr>
        <p:pic>
          <p:nvPicPr>
            <p:cNvPr id="19" name="Picture 18">
              <a:extLst>
                <a:ext uri="{FF2B5EF4-FFF2-40B4-BE49-F238E27FC236}">
                  <a16:creationId xmlns:a16="http://schemas.microsoft.com/office/drawing/2014/main" id="{09A4EAF2-FC3C-5F57-4CED-C79945094E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20" name="TextBox 19">
              <a:extLst>
                <a:ext uri="{FF2B5EF4-FFF2-40B4-BE49-F238E27FC236}">
                  <a16:creationId xmlns:a16="http://schemas.microsoft.com/office/drawing/2014/main" id="{E8D4D0ED-210D-0C56-B3DD-8037357180FB}"/>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D959D882-007C-958C-2322-57AEB94F24E8}"/>
              </a:ext>
            </a:extLst>
          </p:cNvPr>
          <p:cNvGrpSpPr/>
          <p:nvPr/>
        </p:nvGrpSpPr>
        <p:grpSpPr>
          <a:xfrm>
            <a:off x="920022" y="5157037"/>
            <a:ext cx="2351135" cy="360000"/>
            <a:chOff x="588263" y="2657420"/>
            <a:chExt cx="2351135" cy="360000"/>
          </a:xfrm>
        </p:grpSpPr>
        <p:pic>
          <p:nvPicPr>
            <p:cNvPr id="22" name="Picture 21">
              <a:extLst>
                <a:ext uri="{FF2B5EF4-FFF2-40B4-BE49-F238E27FC236}">
                  <a16:creationId xmlns:a16="http://schemas.microsoft.com/office/drawing/2014/main" id="{F4F29918-3275-D51C-5DA8-5ABFD6ACE66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0" name="TextBox 39">
              <a:extLst>
                <a:ext uri="{FF2B5EF4-FFF2-40B4-BE49-F238E27FC236}">
                  <a16:creationId xmlns:a16="http://schemas.microsoft.com/office/drawing/2014/main" id="{E55F2771-A520-8914-B315-7A9A181B8E3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796719226"/>
      </p:ext>
    </p:extLst>
  </p:cSld>
  <p:clrMapOvr>
    <a:masterClrMapping/>
  </p:clrMapOvr>
  <p:transition>
    <p:fade/>
  </p:transition>
</p:sld>
</file>

<file path=ppt/theme/theme1.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410</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Consolas</vt:lpstr>
      <vt:lpstr>Segoe UI</vt:lpstr>
      <vt:lpstr>Segoe UI Semibold</vt:lpstr>
      <vt:lpstr>Wingdings</vt:lpstr>
      <vt:lpstr>1_Light 16x9</vt:lpstr>
      <vt:lpstr>Service | Communication Logging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 (Unify Consulting LLC)</dc:creator>
  <cp:lastModifiedBy>Chad Christian (Unify Consulting LLC)</cp:lastModifiedBy>
  <cp:revision>1</cp:revision>
  <dcterms:created xsi:type="dcterms:W3CDTF">2024-06-11T21:59:01Z</dcterms:created>
  <dcterms:modified xsi:type="dcterms:W3CDTF">2024-06-11T21:59:26Z</dcterms:modified>
</cp:coreProperties>
</file>