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29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D4E199-DD77-489E-950B-7193487A647B}"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3501765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hyperlink" Target="https://support.microsoft.com/en-us/topic/overview-of-microsoft-365-chat-preview-5b00a52d-7296-48ee-b938-b95b7209f737" TargetMode="External"/><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4A0092-68A2-DE21-573F-9CA448E94B6C}"/>
            </a:ext>
          </a:extLst>
        </p:cNvPr>
        <p:cNvGrpSpPr/>
        <p:nvPr/>
      </p:nvGrpSpPr>
      <p:grpSpPr>
        <a:xfrm>
          <a:off x="0" y="0"/>
          <a:ext cx="0" cy="0"/>
          <a:chOff x="0" y="0"/>
          <a:chExt cx="0" cy="0"/>
        </a:xfrm>
      </p:grpSpPr>
      <p:sp>
        <p:nvSpPr>
          <p:cNvPr id="41" name="Title 44">
            <a:extLst>
              <a:ext uri="{FF2B5EF4-FFF2-40B4-BE49-F238E27FC236}">
                <a16:creationId xmlns:a16="http://schemas.microsoft.com/office/drawing/2014/main" id="{766D6D20-2172-2974-C4F3-582FBCAF4AAE}"/>
              </a:ext>
            </a:extLst>
          </p:cNvPr>
          <p:cNvSpPr>
            <a:spLocks noGrp="1"/>
          </p:cNvSpPr>
          <p:nvPr>
            <p:ph type="title"/>
          </p:nvPr>
        </p:nvSpPr>
        <p:spPr>
          <a:xfrm>
            <a:off x="584200" y="387350"/>
            <a:ext cx="5672138" cy="263149"/>
          </a:xfrm>
        </p:spPr>
        <p:txBody>
          <a:bodyPr/>
          <a:lstStyle/>
          <a:p>
            <a:r>
              <a:rPr lang="en-US" noProof="0">
                <a:solidFill>
                  <a:srgbClr val="0078D4"/>
                </a:solidFill>
              </a:rPr>
              <a:t>Customer Service | </a:t>
            </a:r>
            <a:r>
              <a:rPr lang="en-US" noProof="0"/>
              <a:t>Boost field efficiency</a:t>
            </a:r>
          </a:p>
        </p:txBody>
      </p:sp>
      <p:sp>
        <p:nvSpPr>
          <p:cNvPr id="18" name="Text Placeholder 17">
            <a:extLst>
              <a:ext uri="{FF2B5EF4-FFF2-40B4-BE49-F238E27FC236}">
                <a16:creationId xmlns:a16="http://schemas.microsoft.com/office/drawing/2014/main" id="{EBA56FD7-31DE-6A65-5866-30D6779FD635}"/>
              </a:ext>
            </a:extLst>
          </p:cNvPr>
          <p:cNvSpPr>
            <a:spLocks noGrp="1"/>
          </p:cNvSpPr>
          <p:nvPr>
            <p:ph type="body" sz="quarter" idx="11"/>
          </p:nvPr>
        </p:nvSpPr>
        <p:spPr>
          <a:xfrm>
            <a:off x="584200" y="1593881"/>
            <a:ext cx="2808000" cy="345600"/>
          </a:xfrm>
        </p:spPr>
        <p:txBody>
          <a:bodyPr/>
          <a:lstStyle/>
          <a:p>
            <a:r>
              <a:rPr lang="en-US" noProof="0"/>
              <a:t>1. Review customer request</a:t>
            </a:r>
          </a:p>
        </p:txBody>
      </p:sp>
      <p:sp>
        <p:nvSpPr>
          <p:cNvPr id="19" name="Text Placeholder 18">
            <a:extLst>
              <a:ext uri="{FF2B5EF4-FFF2-40B4-BE49-F238E27FC236}">
                <a16:creationId xmlns:a16="http://schemas.microsoft.com/office/drawing/2014/main" id="{1BDE6D4A-ECEC-9839-A50D-741AC687D40B}"/>
              </a:ext>
            </a:extLst>
          </p:cNvPr>
          <p:cNvSpPr>
            <a:spLocks noGrp="1"/>
          </p:cNvSpPr>
          <p:nvPr>
            <p:ph type="body" sz="quarter" idx="12"/>
          </p:nvPr>
        </p:nvSpPr>
        <p:spPr>
          <a:xfrm>
            <a:off x="584200" y="4052218"/>
            <a:ext cx="2808000" cy="345600"/>
          </a:xfrm>
        </p:spPr>
        <p:txBody>
          <a:bodyPr/>
          <a:lstStyle/>
          <a:p>
            <a:r>
              <a:rPr lang="en-US" noProof="0"/>
              <a:t>6. Continuous monitoring</a:t>
            </a:r>
          </a:p>
        </p:txBody>
      </p:sp>
      <p:sp>
        <p:nvSpPr>
          <p:cNvPr id="20" name="Text Placeholder 19">
            <a:extLst>
              <a:ext uri="{FF2B5EF4-FFF2-40B4-BE49-F238E27FC236}">
                <a16:creationId xmlns:a16="http://schemas.microsoft.com/office/drawing/2014/main" id="{5E221380-050F-D0A5-A853-45E625EDAF8B}"/>
              </a:ext>
            </a:extLst>
          </p:cNvPr>
          <p:cNvSpPr>
            <a:spLocks noGrp="1"/>
          </p:cNvSpPr>
          <p:nvPr>
            <p:ph type="body" sz="quarter" idx="13"/>
          </p:nvPr>
        </p:nvSpPr>
        <p:spPr>
          <a:xfrm>
            <a:off x="4047840" y="1593881"/>
            <a:ext cx="2808000" cy="345600"/>
          </a:xfrm>
        </p:spPr>
        <p:txBody>
          <a:bodyPr/>
          <a:lstStyle/>
          <a:p>
            <a:r>
              <a:rPr lang="en-US" noProof="0"/>
              <a:t>2. Start a new work order</a:t>
            </a:r>
          </a:p>
        </p:txBody>
      </p:sp>
      <p:sp>
        <p:nvSpPr>
          <p:cNvPr id="21" name="Text Placeholder 20">
            <a:extLst>
              <a:ext uri="{FF2B5EF4-FFF2-40B4-BE49-F238E27FC236}">
                <a16:creationId xmlns:a16="http://schemas.microsoft.com/office/drawing/2014/main" id="{DE08D4EE-D82D-0258-81BF-FE6CC1CDEDD4}"/>
              </a:ext>
            </a:extLst>
          </p:cNvPr>
          <p:cNvSpPr>
            <a:spLocks noGrp="1"/>
          </p:cNvSpPr>
          <p:nvPr>
            <p:ph type="body" sz="quarter" idx="14"/>
          </p:nvPr>
        </p:nvSpPr>
        <p:spPr>
          <a:xfrm>
            <a:off x="4047840" y="4052218"/>
            <a:ext cx="2808000" cy="345600"/>
          </a:xfrm>
        </p:spPr>
        <p:txBody>
          <a:bodyPr/>
          <a:lstStyle/>
          <a:p>
            <a:r>
              <a:rPr lang="en-US" noProof="0"/>
              <a:t>5. Send customer survey</a:t>
            </a:r>
          </a:p>
        </p:txBody>
      </p:sp>
      <p:sp>
        <p:nvSpPr>
          <p:cNvPr id="22" name="Text Placeholder 21">
            <a:extLst>
              <a:ext uri="{FF2B5EF4-FFF2-40B4-BE49-F238E27FC236}">
                <a16:creationId xmlns:a16="http://schemas.microsoft.com/office/drawing/2014/main" id="{92DFE389-D6E7-6406-7E47-5F4DF65005FE}"/>
              </a:ext>
            </a:extLst>
          </p:cNvPr>
          <p:cNvSpPr>
            <a:spLocks noGrp="1"/>
          </p:cNvSpPr>
          <p:nvPr>
            <p:ph type="body" sz="quarter" idx="15"/>
          </p:nvPr>
        </p:nvSpPr>
        <p:spPr>
          <a:xfrm>
            <a:off x="7511481" y="1593881"/>
            <a:ext cx="2808000" cy="345600"/>
          </a:xfrm>
        </p:spPr>
        <p:txBody>
          <a:bodyPr/>
          <a:lstStyle/>
          <a:p>
            <a:r>
              <a:rPr lang="en-US" noProof="0"/>
              <a:t>3. Match a technician</a:t>
            </a:r>
          </a:p>
        </p:txBody>
      </p:sp>
      <p:sp>
        <p:nvSpPr>
          <p:cNvPr id="23" name="Text Placeholder 22">
            <a:extLst>
              <a:ext uri="{FF2B5EF4-FFF2-40B4-BE49-F238E27FC236}">
                <a16:creationId xmlns:a16="http://schemas.microsoft.com/office/drawing/2014/main" id="{C055F81D-7609-D6A1-0263-9FA3CC4348BC}"/>
              </a:ext>
            </a:extLst>
          </p:cNvPr>
          <p:cNvSpPr>
            <a:spLocks noGrp="1"/>
          </p:cNvSpPr>
          <p:nvPr>
            <p:ph type="body" sz="quarter" idx="16"/>
          </p:nvPr>
        </p:nvSpPr>
        <p:spPr>
          <a:xfrm>
            <a:off x="7511481" y="4052218"/>
            <a:ext cx="2808000" cy="345600"/>
          </a:xfrm>
        </p:spPr>
        <p:txBody>
          <a:bodyPr/>
          <a:lstStyle/>
          <a:p>
            <a:r>
              <a:rPr lang="en-US" noProof="0"/>
              <a:t>4. Confirm the schedule</a:t>
            </a:r>
          </a:p>
        </p:txBody>
      </p:sp>
      <p:sp>
        <p:nvSpPr>
          <p:cNvPr id="42" name="Text Placeholder 52">
            <a:extLst>
              <a:ext uri="{FF2B5EF4-FFF2-40B4-BE49-F238E27FC236}">
                <a16:creationId xmlns:a16="http://schemas.microsoft.com/office/drawing/2014/main" id="{18FDDC43-9DC3-C918-8428-5F937F6254CA}"/>
              </a:ext>
            </a:extLst>
          </p:cNvPr>
          <p:cNvSpPr>
            <a:spLocks noGrp="1"/>
          </p:cNvSpPr>
          <p:nvPr>
            <p:ph type="body" sz="quarter" idx="17"/>
          </p:nvPr>
        </p:nvSpPr>
        <p:spPr>
          <a:xfrm>
            <a:off x="6519107" y="521099"/>
            <a:ext cx="3599821" cy="169277"/>
          </a:xfrm>
        </p:spPr>
        <p:txBody>
          <a:bodyPr/>
          <a:lstStyle/>
          <a:p>
            <a:r>
              <a:rPr lang="en-US" noProof="0" dirty="0"/>
              <a:t>Microsoft 365 Copilot for Service</a:t>
            </a:r>
            <a:endParaRPr lang="en-US" sz="900" i="1" noProof="0" dirty="0"/>
          </a:p>
        </p:txBody>
      </p:sp>
      <p:sp>
        <p:nvSpPr>
          <p:cNvPr id="126" name="Text Placeholder 125">
            <a:extLst>
              <a:ext uri="{FF2B5EF4-FFF2-40B4-BE49-F238E27FC236}">
                <a16:creationId xmlns:a16="http://schemas.microsoft.com/office/drawing/2014/main" id="{E6EA15AB-E82A-27AC-AA5D-2A36C24E9131}"/>
              </a:ext>
            </a:extLst>
          </p:cNvPr>
          <p:cNvSpPr>
            <a:spLocks noGrp="1"/>
          </p:cNvSpPr>
          <p:nvPr>
            <p:ph type="body" sz="quarter" idx="18"/>
          </p:nvPr>
        </p:nvSpPr>
        <p:spPr/>
        <p:txBody>
          <a:bodyPr/>
          <a:lstStyle/>
          <a:p>
            <a:r>
              <a:rPr kumimoji="0" lang="en-US" sz="900" b="0" i="0" u="none" strike="noStrike" kern="1200" cap="none" spc="0" normalizeH="0" baseline="0" noProof="0">
                <a:ln>
                  <a:noFill/>
                </a:ln>
                <a:solidFill>
                  <a:srgbClr val="000000"/>
                </a:solidFill>
                <a:effectLst/>
                <a:uLnTx/>
                <a:uFillTx/>
                <a:latin typeface="Segoe UI"/>
                <a:ea typeface="+mn-ea"/>
                <a:cs typeface="Segoe UI" pitchFamily="34" charset="0"/>
              </a:rPr>
              <a:t>Use Copilot to summarize the customer request, products involved, past interactions, historical resolution data, and specific needs the customer may have all in a single interface. </a:t>
            </a:r>
          </a:p>
        </p:txBody>
      </p:sp>
      <p:sp>
        <p:nvSpPr>
          <p:cNvPr id="127" name="Text Placeholder 126">
            <a:extLst>
              <a:ext uri="{FF2B5EF4-FFF2-40B4-BE49-F238E27FC236}">
                <a16:creationId xmlns:a16="http://schemas.microsoft.com/office/drawing/2014/main" id="{205574BC-505A-230B-6767-B305C1310295}"/>
              </a:ext>
            </a:extLst>
          </p:cNvPr>
          <p:cNvSpPr>
            <a:spLocks noGrp="1"/>
          </p:cNvSpPr>
          <p:nvPr>
            <p:ph type="body" sz="quarter" idx="19"/>
          </p:nvPr>
        </p:nvSpPr>
        <p:spPr/>
        <p:txBody>
          <a:bodyPr/>
          <a:lstStyle/>
          <a:p>
            <a:r>
              <a:rPr kumimoji="0" lang="en-US" sz="900" b="0" i="0" u="none" strike="noStrike" kern="1200" cap="none" spc="0" normalizeH="0" baseline="0" noProof="0">
                <a:ln>
                  <a:noFill/>
                </a:ln>
                <a:solidFill>
                  <a:srgbClr val="000000"/>
                </a:solidFill>
                <a:effectLst/>
                <a:uLnTx/>
                <a:uFillTx/>
                <a:latin typeface="Segoe UI"/>
                <a:cs typeface="Segoe UI" pitchFamily="34" charset="0"/>
              </a:rPr>
              <a:t>Copilot can tie directly to your CRM to begin drafting a work order based on the customer request.</a:t>
            </a:r>
          </a:p>
        </p:txBody>
      </p:sp>
      <p:sp>
        <p:nvSpPr>
          <p:cNvPr id="128" name="Text Placeholder 127">
            <a:extLst>
              <a:ext uri="{FF2B5EF4-FFF2-40B4-BE49-F238E27FC236}">
                <a16:creationId xmlns:a16="http://schemas.microsoft.com/office/drawing/2014/main" id="{694D2833-1268-6782-8F06-72DB84E31BF3}"/>
              </a:ext>
            </a:extLst>
          </p:cNvPr>
          <p:cNvSpPr>
            <a:spLocks noGrp="1"/>
          </p:cNvSpPr>
          <p:nvPr>
            <p:ph type="body" sz="quarter" idx="20"/>
          </p:nvPr>
        </p:nvSpPr>
        <p:spPr/>
        <p:txBody>
          <a:bodyPr/>
          <a:lstStyle/>
          <a:p>
            <a:r>
              <a:rPr kumimoji="0" lang="en-US" sz="900" b="0" i="0" u="none" strike="noStrike" kern="1200" cap="none" spc="0" normalizeH="0" baseline="0" noProof="0">
                <a:ln>
                  <a:noFill/>
                </a:ln>
                <a:solidFill>
                  <a:srgbClr val="000000"/>
                </a:solidFill>
                <a:effectLst/>
                <a:uLnTx/>
                <a:uFillTx/>
                <a:latin typeface="Segoe UI"/>
                <a:cs typeface="Segoe UI" pitchFamily="34" charset="0"/>
              </a:rPr>
              <a:t>Copilot pulls key requirements to help match a technician based on issue complexity and agent availability.  </a:t>
            </a:r>
          </a:p>
        </p:txBody>
      </p:sp>
      <p:sp>
        <p:nvSpPr>
          <p:cNvPr id="129" name="Text Placeholder 128">
            <a:extLst>
              <a:ext uri="{FF2B5EF4-FFF2-40B4-BE49-F238E27FC236}">
                <a16:creationId xmlns:a16="http://schemas.microsoft.com/office/drawing/2014/main" id="{35620CDF-248B-08D2-2AE7-9F45949D8F1F}"/>
              </a:ext>
            </a:extLst>
          </p:cNvPr>
          <p:cNvSpPr>
            <a:spLocks noGrp="1"/>
          </p:cNvSpPr>
          <p:nvPr>
            <p:ph type="body" sz="quarter" idx="21"/>
          </p:nvPr>
        </p:nvSpPr>
        <p:spPr/>
        <p:txBody>
          <a:bodyPr>
            <a:normAutofit/>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Summarize </a:t>
            </a:r>
            <a:r>
              <a:rPr kumimoji="0" lang="en-US" sz="900" b="0" i="0" u="none" strike="noStrike" kern="0" cap="none" spc="0" normalizeH="0" baseline="0" noProof="0">
                <a:ln>
                  <a:noFill/>
                </a:ln>
                <a:solidFill>
                  <a:srgbClr val="1A1A1A"/>
                </a:solidFill>
                <a:effectLst/>
                <a:uLnTx/>
                <a:uFillTx/>
                <a:latin typeface="Segoe UI"/>
                <a:ea typeface="+mn-ea"/>
                <a:cs typeface="+mn-cs"/>
              </a:rPr>
              <a:t>all the emails and Teams chats in the past month from customer highlighting the primary asks and any previous issues.</a:t>
            </a:r>
          </a:p>
        </p:txBody>
      </p:sp>
      <p:sp>
        <p:nvSpPr>
          <p:cNvPr id="130" name="Text Placeholder 129">
            <a:extLst>
              <a:ext uri="{FF2B5EF4-FFF2-40B4-BE49-F238E27FC236}">
                <a16:creationId xmlns:a16="http://schemas.microsoft.com/office/drawing/2014/main" id="{16552CF1-C094-4F22-F0E2-EB3A3B97F7FB}"/>
              </a:ext>
            </a:extLst>
          </p:cNvPr>
          <p:cNvSpPr>
            <a:spLocks noGrp="1"/>
          </p:cNvSpPr>
          <p:nvPr>
            <p:ph type="body" sz="quarter" idx="22"/>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Stay on top of trends </a:t>
            </a:r>
            <a:r>
              <a:rPr kumimoji="0" lang="en-US" sz="900" b="0" i="0" u="none" strike="noStrike" kern="0" cap="none" spc="0" normalizeH="0" baseline="0" noProof="0">
                <a:ln>
                  <a:noFill/>
                </a:ln>
                <a:solidFill>
                  <a:srgbClr val="1A1A1A"/>
                </a:solidFill>
                <a:effectLst/>
                <a:uLnTx/>
                <a:uFillTx/>
                <a:latin typeface="Segoe UI"/>
                <a:ea typeface="+mn-ea"/>
                <a:cs typeface="+mn-cs"/>
              </a:rPr>
              <a:t>by analyzing field success metrics and identify any trends that require further investigation.</a:t>
            </a:r>
          </a:p>
        </p:txBody>
      </p:sp>
      <p:sp>
        <p:nvSpPr>
          <p:cNvPr id="131" name="Text Placeholder 130">
            <a:extLst>
              <a:ext uri="{FF2B5EF4-FFF2-40B4-BE49-F238E27FC236}">
                <a16:creationId xmlns:a16="http://schemas.microsoft.com/office/drawing/2014/main" id="{EFF13587-886D-B395-1B73-8BCF55610C8B}"/>
              </a:ext>
            </a:extLst>
          </p:cNvPr>
          <p:cNvSpPr>
            <a:spLocks noGrp="1"/>
          </p:cNvSpPr>
          <p:nvPr>
            <p:ph type="body" sz="quarter" idx="23"/>
          </p:nvPr>
        </p:nvSpPr>
        <p:spPr/>
        <p:txBody>
          <a:bodyPr/>
          <a:lstStyle/>
          <a:p>
            <a:pPr marL="0" marR="0" lvl="0" indent="0" algn="l" defTabSz="932472" rtl="0" eaLnBrk="1" fontAlgn="base" latinLnBrk="0" hangingPunct="1">
              <a:lnSpc>
                <a:spcPct val="100000"/>
              </a:lnSpc>
              <a:spcBef>
                <a:spcPct val="0"/>
              </a:spcBef>
              <a:spcAft>
                <a:spcPct val="0"/>
              </a:spcAft>
              <a:buClrTx/>
              <a:buSzTx/>
              <a:buFontTx/>
              <a:buNone/>
              <a:tabLst/>
              <a:defRPr/>
            </a:pPr>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Easily populate a work order</a:t>
            </a:r>
            <a:r>
              <a:rPr kumimoji="0" lang="en-US" sz="900" b="0" i="0" u="none" strike="noStrike" kern="0" cap="none" spc="0" normalizeH="0" baseline="0" noProof="0">
                <a:ln>
                  <a:noFill/>
                </a:ln>
                <a:solidFill>
                  <a:srgbClr val="1A1A1A"/>
                </a:solidFill>
                <a:effectLst/>
                <a:uLnTx/>
                <a:uFillTx/>
                <a:latin typeface="Segoe UI"/>
                <a:ea typeface="+mn-ea"/>
                <a:cs typeface="+mn-cs"/>
              </a:rPr>
              <a:t> with the existing customer information.</a:t>
            </a:r>
          </a:p>
        </p:txBody>
      </p:sp>
      <p:sp>
        <p:nvSpPr>
          <p:cNvPr id="132" name="Text Placeholder 131">
            <a:extLst>
              <a:ext uri="{FF2B5EF4-FFF2-40B4-BE49-F238E27FC236}">
                <a16:creationId xmlns:a16="http://schemas.microsoft.com/office/drawing/2014/main" id="{3F89EA95-120B-2DB8-E415-3F9CDBB52859}"/>
              </a:ext>
            </a:extLst>
          </p:cNvPr>
          <p:cNvSpPr>
            <a:spLocks noGrp="1"/>
          </p:cNvSpPr>
          <p:nvPr>
            <p:ph type="body" sz="quarter" idx="24"/>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Quickly update and send the survey </a:t>
            </a:r>
            <a:r>
              <a:rPr kumimoji="0" lang="en-US" sz="900" b="0" i="0" u="none" strike="noStrike" kern="0" cap="none" spc="0" normalizeH="0" baseline="0" noProof="0">
                <a:ln>
                  <a:noFill/>
                </a:ln>
                <a:solidFill>
                  <a:srgbClr val="1A1A1A"/>
                </a:solidFill>
                <a:effectLst/>
                <a:uLnTx/>
                <a:uFillTx/>
                <a:latin typeface="Segoe UI"/>
                <a:ea typeface="+mn-ea"/>
                <a:cs typeface="+mn-cs"/>
              </a:rPr>
              <a:t>with specific contextual updates for the customer.</a:t>
            </a:r>
          </a:p>
        </p:txBody>
      </p:sp>
      <p:sp>
        <p:nvSpPr>
          <p:cNvPr id="133" name="Text Placeholder 132">
            <a:extLst>
              <a:ext uri="{FF2B5EF4-FFF2-40B4-BE49-F238E27FC236}">
                <a16:creationId xmlns:a16="http://schemas.microsoft.com/office/drawing/2014/main" id="{7E5CEDF2-0ED5-D532-8142-5D43F7C9DF32}"/>
              </a:ext>
            </a:extLst>
          </p:cNvPr>
          <p:cNvSpPr>
            <a:spLocks noGrp="1"/>
          </p:cNvSpPr>
          <p:nvPr>
            <p:ph type="body" sz="quarter" idx="25"/>
          </p:nvPr>
        </p:nvSpPr>
        <p:spPr/>
        <p:txBody>
          <a:bodyPr/>
          <a:lstStyle/>
          <a:p>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Identify the best technician </a:t>
            </a:r>
            <a:r>
              <a:rPr kumimoji="0" lang="en-US" sz="900" b="0" i="0" u="none" strike="noStrike" kern="0" cap="none" spc="0" normalizeH="0" baseline="0" noProof="0">
                <a:ln>
                  <a:noFill/>
                </a:ln>
                <a:solidFill>
                  <a:srgbClr val="1A1A1A"/>
                </a:solidFill>
                <a:effectLst/>
                <a:uLnTx/>
                <a:uFillTx/>
                <a:latin typeface="Segoe UI"/>
                <a:ea typeface="+mn-ea"/>
                <a:cs typeface="+mn-cs"/>
              </a:rPr>
              <a:t>given the customer’s specific needs and location.</a:t>
            </a:r>
          </a:p>
        </p:txBody>
      </p:sp>
      <p:sp>
        <p:nvSpPr>
          <p:cNvPr id="134" name="Text Placeholder 133">
            <a:extLst>
              <a:ext uri="{FF2B5EF4-FFF2-40B4-BE49-F238E27FC236}">
                <a16:creationId xmlns:a16="http://schemas.microsoft.com/office/drawing/2014/main" id="{AD65E813-E144-2E3A-6F6B-AEF423FDCE1F}"/>
              </a:ext>
            </a:extLst>
          </p:cNvPr>
          <p:cNvSpPr>
            <a:spLocks noGrp="1"/>
          </p:cNvSpPr>
          <p:nvPr>
            <p:ph type="body" sz="quarter" idx="26"/>
          </p:nvPr>
        </p:nvSpPr>
        <p:spPr/>
        <p:txBody>
          <a:bodyPr/>
          <a:lstStyle/>
          <a:p>
            <a:pPr marL="0" marR="0" lvl="0" indent="0" algn="l" defTabSz="932472" rtl="0" eaLnBrk="1" fontAlgn="base" latinLnBrk="0" hangingPunct="1">
              <a:lnSpc>
                <a:spcPct val="100000"/>
              </a:lnSpc>
              <a:spcBef>
                <a:spcPct val="0"/>
              </a:spcBef>
              <a:spcAft>
                <a:spcPct val="0"/>
              </a:spcAft>
              <a:buClrTx/>
              <a:buSzTx/>
              <a:buFontTx/>
              <a:buNone/>
              <a:tabLst/>
              <a:defRPr/>
            </a:pPr>
            <a:r>
              <a:rPr kumimoji="0" lang="en-US" sz="900" i="0" u="none" strike="noStrike" kern="0" cap="none" spc="0" normalizeH="0" baseline="0" noProof="0">
                <a:ln>
                  <a:noFill/>
                </a:ln>
                <a:solidFill>
                  <a:srgbClr val="1A1A1A"/>
                </a:solidFill>
                <a:effectLst/>
                <a:uLnTx/>
                <a:uFillTx/>
                <a:latin typeface="Segoe UI"/>
                <a:ea typeface="+mn-ea"/>
                <a:cs typeface="+mn-cs"/>
              </a:rPr>
              <a:t>Benefit: </a:t>
            </a:r>
            <a:r>
              <a:rPr kumimoji="0" lang="en-US" sz="900" b="1" i="0" u="none" strike="noStrike" kern="0" cap="none" spc="0" normalizeH="0" baseline="0" noProof="0">
                <a:ln>
                  <a:noFill/>
                </a:ln>
                <a:solidFill>
                  <a:srgbClr val="1A1A1A"/>
                </a:solidFill>
                <a:effectLst/>
                <a:uLnTx/>
                <a:uFillTx/>
                <a:latin typeface="Segoe UI"/>
                <a:ea typeface="+mn-ea"/>
                <a:cs typeface="+mn-cs"/>
              </a:rPr>
              <a:t>Rapidly draft an email </a:t>
            </a:r>
            <a:r>
              <a:rPr kumimoji="0" lang="en-US" sz="900" b="0" i="0" u="none" strike="noStrike" kern="0" cap="none" spc="0" normalizeH="0" baseline="0" noProof="0">
                <a:ln>
                  <a:noFill/>
                </a:ln>
                <a:solidFill>
                  <a:srgbClr val="1A1A1A"/>
                </a:solidFill>
                <a:effectLst/>
                <a:uLnTx/>
                <a:uFillTx/>
                <a:latin typeface="Segoe UI"/>
                <a:ea typeface="+mn-ea"/>
                <a:cs typeface="+mn-cs"/>
              </a:rPr>
              <a:t>confirming the service date and contact details.</a:t>
            </a:r>
          </a:p>
        </p:txBody>
      </p:sp>
      <p:sp>
        <p:nvSpPr>
          <p:cNvPr id="135" name="Text Placeholder 134">
            <a:extLst>
              <a:ext uri="{FF2B5EF4-FFF2-40B4-BE49-F238E27FC236}">
                <a16:creationId xmlns:a16="http://schemas.microsoft.com/office/drawing/2014/main" id="{FDE3AA91-D883-CFE5-26E0-1353291E1EAA}"/>
              </a:ext>
            </a:extLst>
          </p:cNvPr>
          <p:cNvSpPr>
            <a:spLocks noGrp="1"/>
          </p:cNvSpPr>
          <p:nvPr>
            <p:ph type="body" sz="quarter" idx="27"/>
          </p:nvPr>
        </p:nvSpPr>
        <p:spPr/>
        <p:txBody>
          <a:bodyPr/>
          <a:lstStyle/>
          <a:p>
            <a:r>
              <a:rPr kumimoji="0" lang="en-US" sz="900" b="0" i="0" u="none" strike="noStrike" kern="1200" cap="none" spc="0" normalizeH="0" baseline="0" noProof="0">
                <a:ln>
                  <a:noFill/>
                </a:ln>
                <a:solidFill>
                  <a:srgbClr val="000000"/>
                </a:solidFill>
                <a:effectLst/>
                <a:uLnTx/>
                <a:uFillTx/>
                <a:latin typeface="Segoe UI"/>
                <a:cs typeface="Segoe UI" pitchFamily="34" charset="0"/>
              </a:rPr>
              <a:t>Use Copilot in Excel to rapidly analyze data related to field service activity such as number of customer visits and total route times. </a:t>
            </a:r>
          </a:p>
        </p:txBody>
      </p:sp>
      <p:sp>
        <p:nvSpPr>
          <p:cNvPr id="136" name="Text Placeholder 135">
            <a:extLst>
              <a:ext uri="{FF2B5EF4-FFF2-40B4-BE49-F238E27FC236}">
                <a16:creationId xmlns:a16="http://schemas.microsoft.com/office/drawing/2014/main" id="{07D3446A-CE26-F263-C01F-07A46179A982}"/>
              </a:ext>
            </a:extLst>
          </p:cNvPr>
          <p:cNvSpPr>
            <a:spLocks noGrp="1"/>
          </p:cNvSpPr>
          <p:nvPr>
            <p:ph type="body" sz="quarter" idx="28"/>
          </p:nvPr>
        </p:nvSpPr>
        <p:spPr/>
        <p:txBody>
          <a:bodyPr/>
          <a:lstStyle/>
          <a:p>
            <a:r>
              <a:rPr kumimoji="0" lang="en-US" sz="900" b="0" i="0" u="none" strike="noStrike" kern="1200" cap="none" spc="0" normalizeH="0" baseline="0" noProof="0">
                <a:ln>
                  <a:noFill/>
                </a:ln>
                <a:solidFill>
                  <a:srgbClr val="000000"/>
                </a:solidFill>
                <a:effectLst/>
                <a:uLnTx/>
                <a:uFillTx/>
                <a:latin typeface="Segoe UI"/>
                <a:cs typeface="Segoe UI" pitchFamily="34" charset="0"/>
              </a:rPr>
              <a:t>At the completion of service, use Copilot to quickly update the feedback survey request template.</a:t>
            </a:r>
          </a:p>
        </p:txBody>
      </p:sp>
      <p:sp>
        <p:nvSpPr>
          <p:cNvPr id="137" name="Text Placeholder 136">
            <a:extLst>
              <a:ext uri="{FF2B5EF4-FFF2-40B4-BE49-F238E27FC236}">
                <a16:creationId xmlns:a16="http://schemas.microsoft.com/office/drawing/2014/main" id="{536A76A9-8B9D-EA66-64F5-5DAA9934BABA}"/>
              </a:ext>
            </a:extLst>
          </p:cNvPr>
          <p:cNvSpPr>
            <a:spLocks noGrp="1"/>
          </p:cNvSpPr>
          <p:nvPr>
            <p:ph type="body" sz="quarter" idx="29"/>
          </p:nvPr>
        </p:nvSpPr>
        <p:spPr>
          <a:xfrm>
            <a:off x="7523373" y="4432133"/>
            <a:ext cx="2808000" cy="935120"/>
          </a:xfrm>
        </p:spPr>
        <p:txBody>
          <a:bodyPr>
            <a:normAutofit/>
          </a:bodyPr>
          <a:lstStyle/>
          <a:p>
            <a:r>
              <a:rPr kumimoji="0" lang="en-US" sz="900" b="0" i="0" u="none" strike="noStrike" kern="1200" cap="none" spc="0" normalizeH="0" baseline="0" noProof="0">
                <a:ln>
                  <a:noFill/>
                </a:ln>
                <a:solidFill>
                  <a:srgbClr val="000000"/>
                </a:solidFill>
                <a:effectLst/>
                <a:uLnTx/>
                <a:uFillTx/>
                <a:latin typeface="Segoe UI"/>
                <a:cs typeface="Segoe UI" pitchFamily="34" charset="0"/>
              </a:rPr>
              <a:t>Once the workorder has been submitted with an ideal field technician, enter the appointment information into Draft with Copilot and use Copilot in Outlook to create an email to confirm the schedule with the customer.</a:t>
            </a:r>
            <a:endParaRPr kumimoji="0" lang="en-US" sz="900" b="0" i="0" u="none" strike="noStrike" kern="1200" cap="none" spc="0" normalizeH="0" baseline="0" noProof="0">
              <a:ln>
                <a:noFill/>
              </a:ln>
              <a:solidFill>
                <a:srgbClr val="FF0000"/>
              </a:solidFill>
              <a:effectLst/>
              <a:uLnTx/>
              <a:uFillTx/>
              <a:latin typeface="Segoe UI"/>
              <a:cs typeface="Segoe UI" pitchFamily="34" charset="0"/>
            </a:endParaRPr>
          </a:p>
        </p:txBody>
      </p:sp>
      <p:sp>
        <p:nvSpPr>
          <p:cNvPr id="43" name="Text Placeholder 86">
            <a:extLst>
              <a:ext uri="{FF2B5EF4-FFF2-40B4-BE49-F238E27FC236}">
                <a16:creationId xmlns:a16="http://schemas.microsoft.com/office/drawing/2014/main" id="{3E3E69F4-B653-F9DB-B4F5-4D42192F83FD}"/>
              </a:ext>
            </a:extLst>
          </p:cNvPr>
          <p:cNvSpPr>
            <a:spLocks noGrp="1"/>
          </p:cNvSpPr>
          <p:nvPr>
            <p:ph type="body" sz="quarter" idx="30"/>
          </p:nvPr>
        </p:nvSpPr>
        <p:spPr>
          <a:xfrm>
            <a:off x="10430234" y="521099"/>
            <a:ext cx="1456966" cy="175614"/>
          </a:xfrm>
        </p:spPr>
        <p:txBody>
          <a:bodyPr/>
          <a:lstStyle/>
          <a:p>
            <a:r>
              <a:rPr lang="en-US" noProof="0">
                <a:latin typeface="Segoe UI Semibold"/>
                <a:cs typeface="Segoe UI Semibold"/>
              </a:rPr>
              <a:t>Extend</a:t>
            </a:r>
            <a:endParaRPr lang="en-US" noProof="0"/>
          </a:p>
        </p:txBody>
      </p:sp>
      <p:sp>
        <p:nvSpPr>
          <p:cNvPr id="138" name="Text Placeholder 137">
            <a:extLst>
              <a:ext uri="{FF2B5EF4-FFF2-40B4-BE49-F238E27FC236}">
                <a16:creationId xmlns:a16="http://schemas.microsoft.com/office/drawing/2014/main" id="{E20BBB34-3073-8371-5D9C-138834A9D650}"/>
              </a:ext>
            </a:extLst>
          </p:cNvPr>
          <p:cNvSpPr>
            <a:spLocks noGrp="1"/>
          </p:cNvSpPr>
          <p:nvPr>
            <p:ph type="body" sz="quarter" idx="38"/>
          </p:nvPr>
        </p:nvSpPr>
        <p:spPr>
          <a:solidFill>
            <a:srgbClr val="0070C0"/>
          </a:solidFill>
        </p:spPr>
        <p:txBody>
          <a:bodyPr/>
          <a:lstStyle/>
          <a:p>
            <a:endParaRPr lang="en-US" noProof="0"/>
          </a:p>
        </p:txBody>
      </p:sp>
      <p:sp>
        <p:nvSpPr>
          <p:cNvPr id="139" name="Text Placeholder 138">
            <a:extLst>
              <a:ext uri="{FF2B5EF4-FFF2-40B4-BE49-F238E27FC236}">
                <a16:creationId xmlns:a16="http://schemas.microsoft.com/office/drawing/2014/main" id="{FEA7F411-E0FA-A8D1-7BCA-FDF7F3613355}"/>
              </a:ext>
            </a:extLst>
          </p:cNvPr>
          <p:cNvSpPr>
            <a:spLocks noGrp="1"/>
          </p:cNvSpPr>
          <p:nvPr>
            <p:ph type="body" sz="quarter" idx="39"/>
          </p:nvPr>
        </p:nvSpPr>
        <p:spPr>
          <a:solidFill>
            <a:srgbClr val="0078D4"/>
          </a:solidFill>
        </p:spPr>
        <p:txBody>
          <a:bodyPr/>
          <a:lstStyle/>
          <a:p>
            <a:endParaRPr lang="en-US" noProof="0"/>
          </a:p>
        </p:txBody>
      </p:sp>
      <p:sp>
        <p:nvSpPr>
          <p:cNvPr id="140" name="Text Placeholder 139">
            <a:extLst>
              <a:ext uri="{FF2B5EF4-FFF2-40B4-BE49-F238E27FC236}">
                <a16:creationId xmlns:a16="http://schemas.microsoft.com/office/drawing/2014/main" id="{19C2B9B3-3236-1A20-070F-A1824E500566}"/>
              </a:ext>
            </a:extLst>
          </p:cNvPr>
          <p:cNvSpPr>
            <a:spLocks noGrp="1"/>
          </p:cNvSpPr>
          <p:nvPr>
            <p:ph type="body" sz="quarter" idx="40"/>
          </p:nvPr>
        </p:nvSpPr>
        <p:spPr>
          <a:solidFill>
            <a:srgbClr val="0078D4"/>
          </a:solidFill>
        </p:spPr>
        <p:txBody>
          <a:bodyPr/>
          <a:lstStyle/>
          <a:p>
            <a:endParaRPr lang="en-US" noProof="0"/>
          </a:p>
        </p:txBody>
      </p:sp>
      <p:sp>
        <p:nvSpPr>
          <p:cNvPr id="66" name="Rectangle: Rounded Corners 6">
            <a:extLst>
              <a:ext uri="{FF2B5EF4-FFF2-40B4-BE49-F238E27FC236}">
                <a16:creationId xmlns:a16="http://schemas.microsoft.com/office/drawing/2014/main" id="{3F3744B8-C459-ECAB-4E6B-ACE0430E25EB}"/>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sp>
        <p:nvSpPr>
          <p:cNvPr id="78" name="Rectangle: Rounded Corners 6">
            <a:extLst>
              <a:ext uri="{FF2B5EF4-FFF2-40B4-BE49-F238E27FC236}">
                <a16:creationId xmlns:a16="http://schemas.microsoft.com/office/drawing/2014/main" id="{118D6DB4-E838-06CE-ECFB-8F7A326F9313}"/>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188" name="Group 187">
            <a:extLst>
              <a:ext uri="{FF2B5EF4-FFF2-40B4-BE49-F238E27FC236}">
                <a16:creationId xmlns:a16="http://schemas.microsoft.com/office/drawing/2014/main" id="{30BCF4AA-7804-85F8-99AD-5007EC584839}"/>
              </a:ext>
            </a:extLst>
          </p:cNvPr>
          <p:cNvGrpSpPr/>
          <p:nvPr/>
        </p:nvGrpSpPr>
        <p:grpSpPr>
          <a:xfrm>
            <a:off x="4276273" y="2761669"/>
            <a:ext cx="2351135" cy="360000"/>
            <a:chOff x="588263" y="1217924"/>
            <a:chExt cx="2351135" cy="360000"/>
          </a:xfrm>
        </p:grpSpPr>
        <p:pic>
          <p:nvPicPr>
            <p:cNvPr id="189" name="Picture 188" descr="Zip Co logo SVG free download, id: 101874 - Brandlogos.net">
              <a:hlinkClick r:id="rId3"/>
              <a:extLst>
                <a:ext uri="{FF2B5EF4-FFF2-40B4-BE49-F238E27FC236}">
                  <a16:creationId xmlns:a16="http://schemas.microsoft.com/office/drawing/2014/main" id="{29B8F385-0F7E-0A43-A761-A02A2856614B}"/>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90" name="TextBox 189">
              <a:extLst>
                <a:ext uri="{FF2B5EF4-FFF2-40B4-BE49-F238E27FC236}">
                  <a16:creationId xmlns:a16="http://schemas.microsoft.com/office/drawing/2014/main" id="{E12808F3-71C9-5E85-AD6C-A17D8C85CED6}"/>
                </a:ext>
                <a:ext uri="{C183D7F6-B498-43B3-948B-1728B52AA6E4}">
                  <adec:decorative xmlns:adec="http://schemas.microsoft.com/office/drawing/2017/decorative" val="0"/>
                </a:ext>
              </a:extLst>
            </p:cNvPr>
            <p:cNvSpPr txBox="1"/>
            <p:nvPr/>
          </p:nvSpPr>
          <p:spPr>
            <a:xfrm>
              <a:off x="1047214" y="1244036"/>
              <a:ext cx="189218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0" cap="none" spc="0" normalizeH="0" baseline="30000" noProof="0" dirty="0">
                  <a:ln>
                    <a:noFill/>
                  </a:ln>
                  <a:solidFill>
                    <a:srgbClr val="1A1A1A"/>
                  </a:solidFill>
                  <a:effectLst/>
                  <a:uLnTx/>
                  <a:uFillTx/>
                  <a:cs typeface="Segoe UI" pitchFamily="34" charset="0"/>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lang="en-US" sz="900" noProof="0" dirty="0">
                  <a:solidFill>
                    <a:srgbClr val="0078D4"/>
                  </a:solidFill>
                  <a:latin typeface="Segoe UI Semibold"/>
                </a:rPr>
                <a:t>+Copilot for Service</a:t>
              </a:r>
              <a:endParaRPr kumimoji="0" lang="en-US" sz="900" b="0" i="0" u="none" strike="noStrike" kern="1200" cap="none" spc="0" normalizeH="0" baseline="30000" noProof="0" dirty="0">
                <a:ln>
                  <a:noFill/>
                </a:ln>
                <a:solidFill>
                  <a:srgbClr val="0078D4"/>
                </a:solidFill>
                <a:effectLst/>
                <a:uLnTx/>
                <a:uFillTx/>
                <a:latin typeface="Segoe UI Semibold"/>
                <a:ea typeface="+mn-ea"/>
                <a:cs typeface="+mn-cs"/>
              </a:endParaRPr>
            </a:p>
          </p:txBody>
        </p:sp>
      </p:grpSp>
      <p:grpSp>
        <p:nvGrpSpPr>
          <p:cNvPr id="191" name="Group 190">
            <a:extLst>
              <a:ext uri="{FF2B5EF4-FFF2-40B4-BE49-F238E27FC236}">
                <a16:creationId xmlns:a16="http://schemas.microsoft.com/office/drawing/2014/main" id="{C03C35CA-E4A2-03D1-C666-570FFE3A7D66}"/>
              </a:ext>
            </a:extLst>
          </p:cNvPr>
          <p:cNvGrpSpPr/>
          <p:nvPr/>
        </p:nvGrpSpPr>
        <p:grpSpPr>
          <a:xfrm>
            <a:off x="7739914" y="2761669"/>
            <a:ext cx="2351135" cy="360000"/>
            <a:chOff x="588263" y="1217924"/>
            <a:chExt cx="2351135" cy="360000"/>
          </a:xfrm>
        </p:grpSpPr>
        <p:pic>
          <p:nvPicPr>
            <p:cNvPr id="192" name="Picture 191" descr="Zip Co logo SVG free download, id: 101874 - Brandlogos.net">
              <a:hlinkClick r:id="rId3"/>
              <a:extLst>
                <a:ext uri="{FF2B5EF4-FFF2-40B4-BE49-F238E27FC236}">
                  <a16:creationId xmlns:a16="http://schemas.microsoft.com/office/drawing/2014/main" id="{3A82F317-065E-2093-06E4-7AF54B0310A6}"/>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93" name="TextBox 192">
              <a:extLst>
                <a:ext uri="{FF2B5EF4-FFF2-40B4-BE49-F238E27FC236}">
                  <a16:creationId xmlns:a16="http://schemas.microsoft.com/office/drawing/2014/main" id="{66BEBEAE-39E6-4DF4-0AA5-CDD2275A1FCD}"/>
                </a:ext>
                <a:ext uri="{C183D7F6-B498-43B3-948B-1728B52AA6E4}">
                  <adec:decorative xmlns:adec="http://schemas.microsoft.com/office/drawing/2017/decorative" val="0"/>
                </a:ext>
              </a:extLst>
            </p:cNvPr>
            <p:cNvSpPr txBox="1"/>
            <p:nvPr/>
          </p:nvSpPr>
          <p:spPr>
            <a:xfrm>
              <a:off x="1047214" y="1244036"/>
              <a:ext cx="189218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0" cap="none" spc="0" normalizeH="0" baseline="30000" noProof="0" dirty="0">
                  <a:ln>
                    <a:noFill/>
                  </a:ln>
                  <a:solidFill>
                    <a:srgbClr val="1A1A1A"/>
                  </a:solidFill>
                  <a:effectLst/>
                  <a:uLnTx/>
                  <a:uFillTx/>
                  <a:cs typeface="Segoe UI" pitchFamily="34" charset="0"/>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lang="en-US" sz="900" noProof="0" dirty="0">
                  <a:solidFill>
                    <a:srgbClr val="0078D4"/>
                  </a:solidFill>
                  <a:latin typeface="Segoe UI Semibold"/>
                </a:rPr>
                <a:t>+Copilot for Service</a:t>
              </a:r>
              <a:endParaRPr kumimoji="0" lang="en-US" sz="900" b="0" i="0" u="none" strike="noStrike" kern="1200" cap="none" spc="0" normalizeH="0" baseline="30000" noProof="0" dirty="0">
                <a:ln>
                  <a:noFill/>
                </a:ln>
                <a:solidFill>
                  <a:srgbClr val="0078D4"/>
                </a:solidFill>
                <a:effectLst/>
                <a:uLnTx/>
                <a:uFillTx/>
                <a:latin typeface="Segoe UI Semibold"/>
                <a:ea typeface="+mn-ea"/>
                <a:cs typeface="+mn-cs"/>
              </a:endParaRPr>
            </a:p>
          </p:txBody>
        </p:sp>
      </p:grpSp>
      <p:grpSp>
        <p:nvGrpSpPr>
          <p:cNvPr id="197" name="Group 196">
            <a:extLst>
              <a:ext uri="{FF2B5EF4-FFF2-40B4-BE49-F238E27FC236}">
                <a16:creationId xmlns:a16="http://schemas.microsoft.com/office/drawing/2014/main" id="{A4420386-AC55-CE29-D3EB-D76CD3F6A1C7}"/>
              </a:ext>
            </a:extLst>
          </p:cNvPr>
          <p:cNvGrpSpPr/>
          <p:nvPr/>
        </p:nvGrpSpPr>
        <p:grpSpPr>
          <a:xfrm>
            <a:off x="7739914" y="5158847"/>
            <a:ext cx="2351135" cy="360000"/>
            <a:chOff x="588263" y="1697756"/>
            <a:chExt cx="2351135" cy="360000"/>
          </a:xfrm>
        </p:grpSpPr>
        <p:pic>
          <p:nvPicPr>
            <p:cNvPr id="198" name="Picture 197">
              <a:extLst>
                <a:ext uri="{FF2B5EF4-FFF2-40B4-BE49-F238E27FC236}">
                  <a16:creationId xmlns:a16="http://schemas.microsoft.com/office/drawing/2014/main" id="{5B26454C-B827-2809-4D48-47765BD39A19}"/>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199" name="TextBox 198">
              <a:extLst>
                <a:ext uri="{FF2B5EF4-FFF2-40B4-BE49-F238E27FC236}">
                  <a16:creationId xmlns:a16="http://schemas.microsoft.com/office/drawing/2014/main" id="{D02C4AC5-7340-FC89-6DB8-CFF748BEA660}"/>
                </a:ext>
                <a:ext uri="{C183D7F6-B498-43B3-948B-1728B52AA6E4}">
                  <adec:decorative xmlns:adec="http://schemas.microsoft.com/office/drawing/2017/decorative" val="0"/>
                </a:ext>
              </a:extLst>
            </p:cNvPr>
            <p:cNvSpPr txBox="1"/>
            <p:nvPr/>
          </p:nvSpPr>
          <p:spPr>
            <a:xfrm>
              <a:off x="1047214" y="1793118"/>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200" name="Group 199">
            <a:extLst>
              <a:ext uri="{FF2B5EF4-FFF2-40B4-BE49-F238E27FC236}">
                <a16:creationId xmlns:a16="http://schemas.microsoft.com/office/drawing/2014/main" id="{665A0856-6631-0CD3-6A65-DEB425492416}"/>
              </a:ext>
            </a:extLst>
          </p:cNvPr>
          <p:cNvGrpSpPr/>
          <p:nvPr/>
        </p:nvGrpSpPr>
        <p:grpSpPr>
          <a:xfrm>
            <a:off x="804187" y="5158847"/>
            <a:ext cx="2361959" cy="360000"/>
            <a:chOff x="577439" y="3137252"/>
            <a:chExt cx="2361959" cy="360000"/>
          </a:xfrm>
        </p:grpSpPr>
        <p:pic>
          <p:nvPicPr>
            <p:cNvPr id="201" name="Picture 200">
              <a:extLst>
                <a:ext uri="{FF2B5EF4-FFF2-40B4-BE49-F238E27FC236}">
                  <a16:creationId xmlns:a16="http://schemas.microsoft.com/office/drawing/2014/main" id="{434CA41E-E8CB-EB53-256A-1703C257B015}"/>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77439" y="3137252"/>
              <a:ext cx="360000" cy="360000"/>
            </a:xfrm>
            <a:prstGeom prst="ellipse">
              <a:avLst/>
            </a:prstGeom>
            <a:solidFill>
              <a:schemeClr val="bg1"/>
            </a:solidFill>
          </p:spPr>
        </p:pic>
        <p:sp>
          <p:nvSpPr>
            <p:cNvPr id="202" name="TextBox 201">
              <a:extLst>
                <a:ext uri="{FF2B5EF4-FFF2-40B4-BE49-F238E27FC236}">
                  <a16:creationId xmlns:a16="http://schemas.microsoft.com/office/drawing/2014/main" id="{2DE01095-68E4-5F44-62F4-1A7E4C38F4C7}"/>
                </a:ext>
                <a:ext uri="{C183D7F6-B498-43B3-948B-1728B52AA6E4}">
                  <adec:decorative xmlns:adec="http://schemas.microsoft.com/office/drawing/2017/decorative" val="0"/>
                </a:ext>
              </a:extLst>
            </p:cNvPr>
            <p:cNvSpPr txBox="1"/>
            <p:nvPr/>
          </p:nvSpPr>
          <p:spPr>
            <a:xfrm>
              <a:off x="1047214" y="3163364"/>
              <a:ext cx="189218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Excel</a:t>
              </a:r>
            </a:p>
            <a:p>
              <a:pPr marL="0" marR="0" lvl="0" indent="0" algn="l" defTabSz="914367" rtl="0" eaLnBrk="1" fontAlgn="auto" latinLnBrk="0" hangingPunct="1">
                <a:lnSpc>
                  <a:spcPct val="100000"/>
                </a:lnSpc>
                <a:spcBef>
                  <a:spcPts val="0"/>
                </a:spcBef>
                <a:spcAft>
                  <a:spcPts val="0"/>
                </a:spcAft>
                <a:buClrTx/>
                <a:buSzTx/>
                <a:buFontTx/>
                <a:buNone/>
                <a:tabLst/>
                <a:defRPr/>
              </a:pPr>
              <a:r>
                <a:rPr lang="en-US" sz="900" noProof="0">
                  <a:solidFill>
                    <a:srgbClr val="0078D4"/>
                  </a:solidFill>
                  <a:latin typeface="Segoe UI Semibold"/>
                </a:rPr>
                <a:t>+Copilot for Service</a:t>
              </a:r>
            </a:p>
          </p:txBody>
        </p:sp>
      </p:grpSp>
      <p:pic>
        <p:nvPicPr>
          <p:cNvPr id="203" name="Picture 202">
            <a:extLst>
              <a:ext uri="{FF2B5EF4-FFF2-40B4-BE49-F238E27FC236}">
                <a16:creationId xmlns:a16="http://schemas.microsoft.com/office/drawing/2014/main" id="{80B852C1-77BC-1AFE-A2EB-BB285934226D}"/>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0197778" y="4384332"/>
            <a:ext cx="2506795" cy="2490193"/>
          </a:xfrm>
          <a:prstGeom prst="rect">
            <a:avLst/>
          </a:prstGeom>
        </p:spPr>
      </p:pic>
      <p:grpSp>
        <p:nvGrpSpPr>
          <p:cNvPr id="2" name="Group 1">
            <a:extLst>
              <a:ext uri="{FF2B5EF4-FFF2-40B4-BE49-F238E27FC236}">
                <a16:creationId xmlns:a16="http://schemas.microsoft.com/office/drawing/2014/main" id="{ED0782C5-7836-D1E6-3750-D03455D944CD}"/>
              </a:ext>
            </a:extLst>
          </p:cNvPr>
          <p:cNvGrpSpPr/>
          <p:nvPr/>
        </p:nvGrpSpPr>
        <p:grpSpPr>
          <a:xfrm>
            <a:off x="7523373" y="1127774"/>
            <a:ext cx="1260000" cy="216000"/>
            <a:chOff x="1194743" y="1140160"/>
            <a:chExt cx="1260000" cy="216000"/>
          </a:xfrm>
        </p:grpSpPr>
        <p:sp>
          <p:nvSpPr>
            <p:cNvPr id="3" name="Rectangle: Rounded Corners 6">
              <a:extLst>
                <a:ext uri="{FF2B5EF4-FFF2-40B4-BE49-F238E27FC236}">
                  <a16:creationId xmlns:a16="http://schemas.microsoft.com/office/drawing/2014/main" id="{D0D1DAE0-E502-1229-81E2-3473AA3FE3D5}"/>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Cost savings</a:t>
              </a:r>
            </a:p>
          </p:txBody>
        </p:sp>
        <p:pic>
          <p:nvPicPr>
            <p:cNvPr id="4" name="Graphic 3">
              <a:extLst>
                <a:ext uri="{FF2B5EF4-FFF2-40B4-BE49-F238E27FC236}">
                  <a16:creationId xmlns:a16="http://schemas.microsoft.com/office/drawing/2014/main" id="{575E4E91-5684-C906-0ECC-F7D1073B4A75}"/>
                </a:ext>
              </a:extLst>
            </p:cNvPr>
            <p:cNvPicPr>
              <a:picLocks noChangeAspect="1"/>
            </p:cNvPicPr>
            <p:nvPr/>
          </p:nvPicPr>
          <p:blipFill>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1241527" y="1176160"/>
              <a:ext cx="144000" cy="144000"/>
            </a:xfrm>
            <a:prstGeom prst="rect">
              <a:avLst/>
            </a:prstGeom>
          </p:spPr>
        </p:pic>
      </p:grpSp>
      <p:grpSp>
        <p:nvGrpSpPr>
          <p:cNvPr id="5" name="Group 4">
            <a:extLst>
              <a:ext uri="{FF2B5EF4-FFF2-40B4-BE49-F238E27FC236}">
                <a16:creationId xmlns:a16="http://schemas.microsoft.com/office/drawing/2014/main" id="{566C8487-454E-26AA-773D-C9DF1CFACA74}"/>
              </a:ext>
            </a:extLst>
          </p:cNvPr>
          <p:cNvGrpSpPr/>
          <p:nvPr/>
        </p:nvGrpSpPr>
        <p:grpSpPr>
          <a:xfrm>
            <a:off x="8868697" y="1127774"/>
            <a:ext cx="1450784" cy="216000"/>
            <a:chOff x="1194743" y="1140160"/>
            <a:chExt cx="1450784" cy="216000"/>
          </a:xfrm>
        </p:grpSpPr>
        <p:sp>
          <p:nvSpPr>
            <p:cNvPr id="6" name="Rectangle: Rounded Corners 5">
              <a:extLst>
                <a:ext uri="{FF2B5EF4-FFF2-40B4-BE49-F238E27FC236}">
                  <a16:creationId xmlns:a16="http://schemas.microsoft.com/office/drawing/2014/main" id="{6088443B-640E-17D7-EF44-F91FEBF58B77}"/>
                </a:ext>
                <a:ext uri="{C183D7F6-B498-43B3-948B-1728B52AA6E4}">
                  <adec:decorative xmlns:adec="http://schemas.microsoft.com/office/drawing/2017/decorative" val="1"/>
                </a:ext>
              </a:extLst>
            </p:cNvPr>
            <p:cNvSpPr/>
            <p:nvPr/>
          </p:nvSpPr>
          <p:spPr bwMode="auto">
            <a:xfrm>
              <a:off x="1194743" y="1140160"/>
              <a:ext cx="1450784"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lang="en-US" sz="900" noProof="0">
                  <a:solidFill>
                    <a:srgbClr val="8661C5"/>
                  </a:solidFill>
                  <a:latin typeface="Segoe UI Semibold" panose="020B0702040204020203" pitchFamily="34" charset="0"/>
                  <a:cs typeface="Segoe UI Semibold" panose="020B0702040204020203" pitchFamily="34" charset="0"/>
                </a:rPr>
                <a:t>Employee experience</a:t>
              </a:r>
              <a:endPar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endParaRPr>
            </a:p>
          </p:txBody>
        </p:sp>
        <p:pic>
          <p:nvPicPr>
            <p:cNvPr id="7" name="Graphic 6">
              <a:extLst>
                <a:ext uri="{FF2B5EF4-FFF2-40B4-BE49-F238E27FC236}">
                  <a16:creationId xmlns:a16="http://schemas.microsoft.com/office/drawing/2014/main" id="{C90DD030-9ACC-8890-D027-7288A445CB03}"/>
                </a:ext>
              </a:extLst>
            </p:cNvPr>
            <p:cNvPicPr>
              <a:picLocks noChangeAspect="1"/>
            </p:cNvPicPr>
            <p:nvPr/>
          </p:nvPicPr>
          <p:blipFill>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1241527" y="1176160"/>
              <a:ext cx="144000" cy="144000"/>
            </a:xfrm>
            <a:prstGeom prst="rect">
              <a:avLst/>
            </a:prstGeom>
          </p:spPr>
        </p:pic>
      </p:grpSp>
      <p:grpSp>
        <p:nvGrpSpPr>
          <p:cNvPr id="8" name="Group 7">
            <a:extLst>
              <a:ext uri="{FF2B5EF4-FFF2-40B4-BE49-F238E27FC236}">
                <a16:creationId xmlns:a16="http://schemas.microsoft.com/office/drawing/2014/main" id="{EB41E06E-6B19-B04F-1B75-112687B61904}"/>
              </a:ext>
            </a:extLst>
          </p:cNvPr>
          <p:cNvGrpSpPr/>
          <p:nvPr/>
        </p:nvGrpSpPr>
        <p:grpSpPr>
          <a:xfrm>
            <a:off x="1624328" y="1132756"/>
            <a:ext cx="1332000" cy="216000"/>
            <a:chOff x="1198144" y="862657"/>
            <a:chExt cx="1332000" cy="216000"/>
          </a:xfrm>
        </p:grpSpPr>
        <p:sp>
          <p:nvSpPr>
            <p:cNvPr id="9" name="Rectangle: Rounded Corners 6">
              <a:extLst>
                <a:ext uri="{FF2B5EF4-FFF2-40B4-BE49-F238E27FC236}">
                  <a16:creationId xmlns:a16="http://schemas.microsoft.com/office/drawing/2014/main" id="{E6499E9F-A01A-ED46-1950-607B51E64433}"/>
                </a:ext>
                <a:ext uri="{C183D7F6-B498-43B3-948B-1728B52AA6E4}">
                  <adec:decorative xmlns:adec="http://schemas.microsoft.com/office/drawing/2017/decorative" val="1"/>
                </a:ext>
              </a:extLst>
            </p:cNvPr>
            <p:cNvSpPr/>
            <p:nvPr/>
          </p:nvSpPr>
          <p:spPr bwMode="auto">
            <a:xfrm>
              <a:off x="1198144" y="862657"/>
              <a:ext cx="133200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CSAT</a:t>
              </a:r>
            </a:p>
          </p:txBody>
        </p:sp>
        <p:pic>
          <p:nvPicPr>
            <p:cNvPr id="10" name="Graphic 9">
              <a:extLst>
                <a:ext uri="{FF2B5EF4-FFF2-40B4-BE49-F238E27FC236}">
                  <a16:creationId xmlns:a16="http://schemas.microsoft.com/office/drawing/2014/main" id="{0B33B30A-9455-96EB-CA6B-501400ECBC78}"/>
                </a:ext>
              </a:extLst>
            </p:cNvPr>
            <p:cNvPicPr>
              <a:picLocks noChangeAspect="1"/>
            </p:cNvPicPr>
            <p:nvPr/>
          </p:nvPicPr>
          <p:blipFill>
            <a:blip r:embed="rId10" cstate="screen">
              <a:extLst>
                <a:ext uri="{28A0092B-C50C-407E-A947-70E740481C1C}">
                  <a14:useLocalDpi xmlns:a14="http://schemas.microsoft.com/office/drawing/2010/main"/>
                </a:ext>
                <a:ext uri="{96DAC541-7B7A-43D3-8B79-37D633B846F1}">
                  <asvg:svgBlip xmlns:asvg="http://schemas.microsoft.com/office/drawing/2016/SVG/main" r:embed="rId11"/>
                </a:ext>
              </a:extLst>
            </a:blip>
            <a:stretch>
              <a:fillRect/>
            </a:stretch>
          </p:blipFill>
          <p:spPr>
            <a:xfrm>
              <a:off x="1244929" y="898657"/>
              <a:ext cx="144000" cy="144000"/>
            </a:xfrm>
            <a:prstGeom prst="rect">
              <a:avLst/>
            </a:prstGeom>
          </p:spPr>
        </p:pic>
      </p:grpSp>
      <p:grpSp>
        <p:nvGrpSpPr>
          <p:cNvPr id="11" name="Group 10">
            <a:extLst>
              <a:ext uri="{FF2B5EF4-FFF2-40B4-BE49-F238E27FC236}">
                <a16:creationId xmlns:a16="http://schemas.microsoft.com/office/drawing/2014/main" id="{BE916780-D403-1698-B361-1A160A2D6316}"/>
              </a:ext>
            </a:extLst>
          </p:cNvPr>
          <p:cNvGrpSpPr/>
          <p:nvPr/>
        </p:nvGrpSpPr>
        <p:grpSpPr>
          <a:xfrm>
            <a:off x="3022536" y="1132756"/>
            <a:ext cx="1692000" cy="216000"/>
            <a:chOff x="2707850" y="862657"/>
            <a:chExt cx="1692000" cy="216000"/>
          </a:xfrm>
        </p:grpSpPr>
        <p:sp>
          <p:nvSpPr>
            <p:cNvPr id="12" name="Rectangle: Rounded Corners 6">
              <a:extLst>
                <a:ext uri="{FF2B5EF4-FFF2-40B4-BE49-F238E27FC236}">
                  <a16:creationId xmlns:a16="http://schemas.microsoft.com/office/drawing/2014/main" id="{55BF1AB4-D203-26EC-B3F1-0B545D1D7F11}"/>
                </a:ext>
                <a:ext uri="{C183D7F6-B498-43B3-948B-1728B52AA6E4}">
                  <adec:decorative xmlns:adec="http://schemas.microsoft.com/office/drawing/2017/decorative" val="1"/>
                </a:ext>
              </a:extLst>
            </p:cNvPr>
            <p:cNvSpPr/>
            <p:nvPr/>
          </p:nvSpPr>
          <p:spPr bwMode="auto">
            <a:xfrm>
              <a:off x="2707850" y="862657"/>
              <a:ext cx="169200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Service quality</a:t>
              </a:r>
            </a:p>
          </p:txBody>
        </p:sp>
        <p:pic>
          <p:nvPicPr>
            <p:cNvPr id="13" name="Graphic 12">
              <a:extLst>
                <a:ext uri="{FF2B5EF4-FFF2-40B4-BE49-F238E27FC236}">
                  <a16:creationId xmlns:a16="http://schemas.microsoft.com/office/drawing/2014/main" id="{3FF3F109-8E2B-A74E-80E7-1D758E5668A8}"/>
                </a:ext>
              </a:extLst>
            </p:cNvPr>
            <p:cNvPicPr>
              <a:picLocks noChangeAspect="1"/>
            </p:cNvPicPr>
            <p:nvPr/>
          </p:nvPicPr>
          <p:blipFill>
            <a:blip r:embed="rId10" cstate="screen">
              <a:extLst>
                <a:ext uri="{28A0092B-C50C-407E-A947-70E740481C1C}">
                  <a14:useLocalDpi xmlns:a14="http://schemas.microsoft.com/office/drawing/2010/main"/>
                </a:ext>
                <a:ext uri="{96DAC541-7B7A-43D3-8B79-37D633B846F1}">
                  <asvg:svgBlip xmlns:asvg="http://schemas.microsoft.com/office/drawing/2016/SVG/main" r:embed="rId11"/>
                </a:ext>
              </a:extLst>
            </a:blip>
            <a:stretch>
              <a:fillRect/>
            </a:stretch>
          </p:blipFill>
          <p:spPr>
            <a:xfrm>
              <a:off x="2754635" y="898657"/>
              <a:ext cx="144000" cy="144000"/>
            </a:xfrm>
            <a:prstGeom prst="rect">
              <a:avLst/>
            </a:prstGeom>
          </p:spPr>
        </p:pic>
      </p:grpSp>
      <p:grpSp>
        <p:nvGrpSpPr>
          <p:cNvPr id="14" name="Group 13">
            <a:extLst>
              <a:ext uri="{FF2B5EF4-FFF2-40B4-BE49-F238E27FC236}">
                <a16:creationId xmlns:a16="http://schemas.microsoft.com/office/drawing/2014/main" id="{FC4AEF31-05BC-AD49-919E-E7F855ECD5EC}"/>
              </a:ext>
            </a:extLst>
          </p:cNvPr>
          <p:cNvGrpSpPr/>
          <p:nvPr/>
        </p:nvGrpSpPr>
        <p:grpSpPr>
          <a:xfrm>
            <a:off x="790186" y="2762237"/>
            <a:ext cx="2351135" cy="360000"/>
            <a:chOff x="588263" y="1217924"/>
            <a:chExt cx="2351135" cy="360000"/>
          </a:xfrm>
        </p:grpSpPr>
        <p:pic>
          <p:nvPicPr>
            <p:cNvPr id="15" name="Picture 14" descr="Zip Co logo SVG free download, id: 101874 - Brandlogos.net">
              <a:hlinkClick r:id="rId3"/>
              <a:extLst>
                <a:ext uri="{FF2B5EF4-FFF2-40B4-BE49-F238E27FC236}">
                  <a16:creationId xmlns:a16="http://schemas.microsoft.com/office/drawing/2014/main" id="{86D7A58D-54E7-917E-305E-BF451073F262}"/>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6" name="TextBox 15">
              <a:extLst>
                <a:ext uri="{FF2B5EF4-FFF2-40B4-BE49-F238E27FC236}">
                  <a16:creationId xmlns:a16="http://schemas.microsoft.com/office/drawing/2014/main" id="{899DB0A3-4473-6B22-3B41-A906127A5AE5}"/>
                </a:ext>
                <a:ext uri="{C183D7F6-B498-43B3-948B-1728B52AA6E4}">
                  <adec:decorative xmlns:adec="http://schemas.microsoft.com/office/drawing/2017/decorative" val="0"/>
                </a:ext>
              </a:extLst>
            </p:cNvPr>
            <p:cNvSpPr txBox="1"/>
            <p:nvPr/>
          </p:nvSpPr>
          <p:spPr>
            <a:xfrm>
              <a:off x="1047214" y="1244036"/>
              <a:ext cx="1892184" cy="3077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0" cap="none" spc="0" normalizeH="0" baseline="30000" noProof="0" dirty="0">
                  <a:ln>
                    <a:noFill/>
                  </a:ln>
                  <a:solidFill>
                    <a:srgbClr val="1A1A1A"/>
                  </a:solidFill>
                  <a:effectLst/>
                  <a:uLnTx/>
                  <a:uFillTx/>
                  <a:cs typeface="Segoe UI" pitchFamily="34" charset="0"/>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lang="en-US" sz="900" noProof="0" dirty="0">
                  <a:solidFill>
                    <a:srgbClr val="0078D4"/>
                  </a:solidFill>
                  <a:latin typeface="Segoe UI Semibold"/>
                </a:rPr>
                <a:t>+Copilot for Service</a:t>
              </a:r>
              <a:endParaRPr kumimoji="0" lang="en-US" sz="900" b="0" i="0" u="none" strike="noStrike" kern="1200" cap="none" spc="0" normalizeH="0" baseline="30000" noProof="0" dirty="0">
                <a:ln>
                  <a:noFill/>
                </a:ln>
                <a:solidFill>
                  <a:srgbClr val="0078D4"/>
                </a:solidFill>
                <a:effectLst/>
                <a:uLnTx/>
                <a:uFillTx/>
                <a:latin typeface="Segoe UI Semibold"/>
                <a:ea typeface="+mn-ea"/>
                <a:cs typeface="+mn-cs"/>
              </a:endParaRPr>
            </a:p>
          </p:txBody>
        </p:sp>
      </p:grpSp>
      <p:grpSp>
        <p:nvGrpSpPr>
          <p:cNvPr id="24" name="Group 23">
            <a:extLst>
              <a:ext uri="{FF2B5EF4-FFF2-40B4-BE49-F238E27FC236}">
                <a16:creationId xmlns:a16="http://schemas.microsoft.com/office/drawing/2014/main" id="{A8F77AE3-EF0E-5099-5492-44BA7BBA6D6A}"/>
              </a:ext>
            </a:extLst>
          </p:cNvPr>
          <p:cNvGrpSpPr/>
          <p:nvPr/>
        </p:nvGrpSpPr>
        <p:grpSpPr>
          <a:xfrm>
            <a:off x="4378070" y="5205615"/>
            <a:ext cx="2351135" cy="360000"/>
            <a:chOff x="588263" y="1217924"/>
            <a:chExt cx="2351135" cy="360000"/>
          </a:xfrm>
        </p:grpSpPr>
        <p:pic>
          <p:nvPicPr>
            <p:cNvPr id="25" name="Picture 24" descr="Zip Co logo SVG free download, id: 101874 - Brandlogos.net">
              <a:hlinkClick r:id="rId3"/>
              <a:extLst>
                <a:ext uri="{FF2B5EF4-FFF2-40B4-BE49-F238E27FC236}">
                  <a16:creationId xmlns:a16="http://schemas.microsoft.com/office/drawing/2014/main" id="{9A90FC8B-428B-4EAA-61C6-1902F1F2916F}"/>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26" name="TextBox 25">
              <a:extLst>
                <a:ext uri="{FF2B5EF4-FFF2-40B4-BE49-F238E27FC236}">
                  <a16:creationId xmlns:a16="http://schemas.microsoft.com/office/drawing/2014/main" id="{A258B7E1-C777-3880-9932-CED0F51F2CB1}"/>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0" cap="none" spc="0" normalizeH="0" baseline="30000" noProof="0" dirty="0">
                  <a:ln>
                    <a:noFill/>
                  </a:ln>
                  <a:solidFill>
                    <a:srgbClr val="1A1A1A"/>
                  </a:solidFill>
                  <a:effectLst/>
                  <a:uLnTx/>
                  <a:uFillTx/>
                  <a:cs typeface="Segoe UI" pitchFamily="34" charset="0"/>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grpSp>
    </p:spTree>
    <p:extLst>
      <p:ext uri="{BB962C8B-B14F-4D97-AF65-F5344CB8AC3E}">
        <p14:creationId xmlns:p14="http://schemas.microsoft.com/office/powerpoint/2010/main" val="2459214543"/>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332</Words>
  <Application>Microsoft Office PowerPoint</Application>
  <PresentationFormat>Widescreen</PresentationFormat>
  <Paragraphs>38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Customer Service | Boost field efficiency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2025-02-11T21:07:37Z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