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E4F2CA-07CB-2502-D86C-B50061600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41C871-8D06-ACCE-7025-5A61ABA743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28B164C-038C-BAAA-E1D9-DA82ED0349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A5C4A-D7EA-3B47-2C68-3672A4C353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7A88C-D68B-7E43-B6BD-8EAA306090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458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hyperlink" Target="https://support.microsoft.com/en-us/topic/overview-of-microsoft-365-chat-preview-5b00a52d-7296-48ee-b938-b95b7209f7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3848F-6860-3A3C-0124-D789951B0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2E5A7A1D-FDCD-9C0C-9986-A6BC77F1F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Customer Service</a:t>
            </a:r>
            <a:r>
              <a:rPr lang="en-US" noProof="0" dirty="0"/>
              <a:t> | Assist service advisors</a:t>
            </a:r>
          </a:p>
        </p:txBody>
      </p:sp>
      <p:sp>
        <p:nvSpPr>
          <p:cNvPr id="66" name="Text Placeholder 5">
            <a:extLst>
              <a:ext uri="{FF2B5EF4-FFF2-40B4-BE49-F238E27FC236}">
                <a16:creationId xmlns:a16="http://schemas.microsoft.com/office/drawing/2014/main" id="{202ABA13-747D-8A83-8E45-DB2AB95AF3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pc="-20" noProof="0"/>
              <a:t>1.</a:t>
            </a:r>
            <a:r>
              <a:rPr lang="en-US" noProof="0">
                <a:latin typeface="Segoe UI Semibold"/>
                <a:cs typeface="Segoe UI Semibold"/>
              </a:rPr>
              <a:t> Assessment</a:t>
            </a:r>
            <a:endParaRPr lang="en-US" spc="-20" noProof="0"/>
          </a:p>
        </p:txBody>
      </p:sp>
      <p:sp>
        <p:nvSpPr>
          <p:cNvPr id="67" name="Text Placeholder 6">
            <a:extLst>
              <a:ext uri="{FF2B5EF4-FFF2-40B4-BE49-F238E27FC236}">
                <a16:creationId xmlns:a16="http://schemas.microsoft.com/office/drawing/2014/main" id="{29595D16-E0C8-8F48-5837-26FFB8EF09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</a:t>
            </a:r>
            <a:r>
              <a:rPr lang="en-US" noProof="0">
                <a:latin typeface="Segoe UI Semibold"/>
                <a:cs typeface="Segoe UI Semibold"/>
              </a:rPr>
              <a:t>Document the work</a:t>
            </a:r>
            <a:endParaRPr lang="en-US" noProof="0"/>
          </a:p>
        </p:txBody>
      </p:sp>
      <p:sp>
        <p:nvSpPr>
          <p:cNvPr id="68" name="Text Placeholder 7">
            <a:extLst>
              <a:ext uri="{FF2B5EF4-FFF2-40B4-BE49-F238E27FC236}">
                <a16:creationId xmlns:a16="http://schemas.microsoft.com/office/drawing/2014/main" id="{0EC1A0F0-AE22-0446-107E-1FB6B359A8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2. Provide clarity</a:t>
            </a:r>
          </a:p>
        </p:txBody>
      </p:sp>
      <p:sp>
        <p:nvSpPr>
          <p:cNvPr id="72" name="Text Placeholder 8">
            <a:extLst>
              <a:ext uri="{FF2B5EF4-FFF2-40B4-BE49-F238E27FC236}">
                <a16:creationId xmlns:a16="http://schemas.microsoft.com/office/drawing/2014/main" id="{FE4529F0-0180-11DD-F292-F065B70526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Upsell/Cross-sell recommendations</a:t>
            </a:r>
          </a:p>
        </p:txBody>
      </p:sp>
      <p:sp>
        <p:nvSpPr>
          <p:cNvPr id="73" name="Text Placeholder 9">
            <a:extLst>
              <a:ext uri="{FF2B5EF4-FFF2-40B4-BE49-F238E27FC236}">
                <a16:creationId xmlns:a16="http://schemas.microsoft.com/office/drawing/2014/main" id="{B1B84FD5-5E59-1A1E-9791-45208C7732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3. Safety compliance checklist</a:t>
            </a:r>
          </a:p>
        </p:txBody>
      </p:sp>
      <p:sp>
        <p:nvSpPr>
          <p:cNvPr id="74" name="Text Placeholder 10">
            <a:extLst>
              <a:ext uri="{FF2B5EF4-FFF2-40B4-BE49-F238E27FC236}">
                <a16:creationId xmlns:a16="http://schemas.microsoft.com/office/drawing/2014/main" id="{F54FBE4B-7D8C-63C5-3394-EA0EA55C58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Parts identification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9EF5E41-B996-0161-1D09-C3CBE2FF28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224" y="521099"/>
            <a:ext cx="3599821" cy="16927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 dirty="0"/>
              <a:t>Microsoft 365 Copilot Chat and Copilot Studio</a:t>
            </a:r>
            <a:endParaRPr lang="en-US" sz="900" i="1" noProof="0" dirty="0"/>
          </a:p>
        </p:txBody>
      </p:sp>
      <p:sp>
        <p:nvSpPr>
          <p:cNvPr id="75" name="Text Placeholder 11">
            <a:extLst>
              <a:ext uri="{FF2B5EF4-FFF2-40B4-BE49-F238E27FC236}">
                <a16:creationId xmlns:a16="http://schemas.microsoft.com/office/drawing/2014/main" id="{0DF68AAD-E89D-6399-9BF3-374BA0199E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Use Copilot to quickly access to technical manuals, schematics and repair histories, query them in natural language and get responses including troubleshooting instructions.</a:t>
            </a:r>
          </a:p>
        </p:txBody>
      </p:sp>
      <p:sp>
        <p:nvSpPr>
          <p:cNvPr id="76" name="Text Placeholder 12">
            <a:extLst>
              <a:ext uri="{FF2B5EF4-FFF2-40B4-BE49-F238E27FC236}">
                <a16:creationId xmlns:a16="http://schemas.microsoft.com/office/drawing/2014/main" id="{83417F60-C2F5-C6C9-5305-6EE938EF895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 dirty="0"/>
              <a:t>Use Copilot to rewrite the troubleshooting instruction in clear language or possibly translate to a different language.</a:t>
            </a:r>
          </a:p>
        </p:txBody>
      </p:sp>
      <p:sp>
        <p:nvSpPr>
          <p:cNvPr id="77" name="Text Placeholder 13">
            <a:extLst>
              <a:ext uri="{FF2B5EF4-FFF2-40B4-BE49-F238E27FC236}">
                <a16:creationId xmlns:a16="http://schemas.microsoft.com/office/drawing/2014/main" id="{E97BAC48-13A6-FC1E-577E-002CDE8D653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 dirty="0"/>
              <a:t>Ask Copilot to draft a tailored safety checklist based on the equipment safety manual to ensure adherence to both equipment-specific as well as personal safety measures.</a:t>
            </a:r>
          </a:p>
        </p:txBody>
      </p:sp>
      <p:sp>
        <p:nvSpPr>
          <p:cNvPr id="78" name="Text Placeholder 14">
            <a:extLst>
              <a:ext uri="{FF2B5EF4-FFF2-40B4-BE49-F238E27FC236}">
                <a16:creationId xmlns:a16="http://schemas.microsoft.com/office/drawing/2014/main" id="{0B5960E7-AC66-B759-EBD9-20D3CFBFCB5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Simplify access to information in the field enabling faster and accurate issue resolution leading to reduced downtime and fewer customer callbacks.</a:t>
            </a:r>
          </a:p>
        </p:txBody>
      </p:sp>
      <p:sp>
        <p:nvSpPr>
          <p:cNvPr id="79" name="Text Placeholder 15">
            <a:extLst>
              <a:ext uri="{FF2B5EF4-FFF2-40B4-BE49-F238E27FC236}">
                <a16:creationId xmlns:a16="http://schemas.microsoft.com/office/drawing/2014/main" id="{557969AA-169E-AEE4-60E3-8F17F226F7E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809210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Benefit: Streamline documentation, ensuring accurate and comprehensive records that support precise billing and prevent customer disputes.</a:t>
            </a:r>
          </a:p>
        </p:txBody>
      </p:sp>
      <p:sp>
        <p:nvSpPr>
          <p:cNvPr id="80" name="Text Placeholder 16">
            <a:extLst>
              <a:ext uri="{FF2B5EF4-FFF2-40B4-BE49-F238E27FC236}">
                <a16:creationId xmlns:a16="http://schemas.microsoft.com/office/drawing/2014/main" id="{FDC70521-572E-795C-9A2A-1BDB29ED4FC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753235"/>
          </a:xfrm>
        </p:spPr>
        <p:txBody>
          <a:bodyPr>
            <a:normAutofit/>
          </a:bodyPr>
          <a:lstStyle/>
          <a:p>
            <a:pPr lvl="0"/>
            <a:r>
              <a:rPr lang="en-US" noProof="0" dirty="0"/>
              <a:t>Benefit: Perform faster and accurate diagnosis and resolutions with clear instructions reducing time to repair and customer callbacks.</a:t>
            </a:r>
          </a:p>
        </p:txBody>
      </p:sp>
      <p:sp>
        <p:nvSpPr>
          <p:cNvPr id="81" name="Text Placeholder 17">
            <a:extLst>
              <a:ext uri="{FF2B5EF4-FFF2-40B4-BE49-F238E27FC236}">
                <a16:creationId xmlns:a16="http://schemas.microsoft.com/office/drawing/2014/main" id="{B158594E-4359-2747-5CC6-13A464DDE12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809210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Benefit: Increased aftersales revenue by providing added value and improving overall customer satisfaction.</a:t>
            </a:r>
          </a:p>
        </p:txBody>
      </p:sp>
      <p:sp>
        <p:nvSpPr>
          <p:cNvPr id="82" name="Text Placeholder 18">
            <a:extLst>
              <a:ext uri="{FF2B5EF4-FFF2-40B4-BE49-F238E27FC236}">
                <a16:creationId xmlns:a16="http://schemas.microsoft.com/office/drawing/2014/main" id="{3345DF3D-DBC4-1744-0140-038AC224714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Benefit:  Improved safety compliance, avoiding accidents and compliance issues.</a:t>
            </a:r>
          </a:p>
        </p:txBody>
      </p:sp>
      <p:sp>
        <p:nvSpPr>
          <p:cNvPr id="83" name="Text Placeholder 19">
            <a:extLst>
              <a:ext uri="{FF2B5EF4-FFF2-40B4-BE49-F238E27FC236}">
                <a16:creationId xmlns:a16="http://schemas.microsoft.com/office/drawing/2014/main" id="{44E8631A-72A1-2B27-2529-BE6CDF7407D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65079" y="5743428"/>
            <a:ext cx="2808000" cy="626701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Benefit: Instantly identify parts for reordering from photos, eliminating guesswork and expediting the process.</a:t>
            </a:r>
          </a:p>
        </p:txBody>
      </p:sp>
      <p:sp>
        <p:nvSpPr>
          <p:cNvPr id="84" name="Text Placeholder 20">
            <a:extLst>
              <a:ext uri="{FF2B5EF4-FFF2-40B4-BE49-F238E27FC236}">
                <a16:creationId xmlns:a16="http://schemas.microsoft.com/office/drawing/2014/main" id="{91322A4B-8825-1CE2-5245-1FCFA1D8C6C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>
                <a:cs typeface="Segoe UI"/>
              </a:rPr>
              <a:t>Document job completion with structured forms or checklists, ensuring all necessary details such as actions taken, parts used, and time spent are accurately captured.</a:t>
            </a:r>
          </a:p>
        </p:txBody>
      </p:sp>
      <p:sp>
        <p:nvSpPr>
          <p:cNvPr id="85" name="Text Placeholder 21">
            <a:extLst>
              <a:ext uri="{FF2B5EF4-FFF2-40B4-BE49-F238E27FC236}">
                <a16:creationId xmlns:a16="http://schemas.microsoft.com/office/drawing/2014/main" id="{6EA01D25-7B50-7890-E2C6-A7F9EFD0B53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>
                <a:cs typeface="Segoe UI"/>
              </a:rPr>
              <a:t>Copilot can suggest additional products or services based on the current maintenance context, such as upgrades or complementary parts.</a:t>
            </a:r>
          </a:p>
        </p:txBody>
      </p:sp>
      <p:sp>
        <p:nvSpPr>
          <p:cNvPr id="86" name="Text Placeholder 39">
            <a:extLst>
              <a:ext uri="{FF2B5EF4-FFF2-40B4-BE49-F238E27FC236}">
                <a16:creationId xmlns:a16="http://schemas.microsoft.com/office/drawing/2014/main" id="{EDC884F5-DAB4-8184-6871-56901600D26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>
                <a:cs typeface="Segoe UI"/>
              </a:rPr>
              <a:t>Click a photo of a part that is faulty or worn out and use Copilot to identify the part information so that a replacement can be ordered.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0AC815E6-3D2B-3C67-1104-55EE9D29119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351" y="521099"/>
            <a:ext cx="1456966" cy="175614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/>
              <a:t>Extend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4114EDD1-8CDF-B737-E8D6-01137381D1B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0CD681D7-69A7-656D-5FAA-7365071C784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5EF03B7D-E33A-BFAC-A41F-DF77F413C42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7" name="Rectangle: Rounded Corners 6">
            <a:extLst>
              <a:ext uri="{FF2B5EF4-FFF2-40B4-BE49-F238E27FC236}">
                <a16:creationId xmlns:a16="http://schemas.microsoft.com/office/drawing/2014/main" id="{03EC4899-07A0-D328-3384-48D5C29CC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1080AC8C-F17F-D538-036B-53F364E6C76D}"/>
              </a:ext>
            </a:extLst>
          </p:cNvPr>
          <p:cNvGrpSpPr/>
          <p:nvPr/>
        </p:nvGrpSpPr>
        <p:grpSpPr>
          <a:xfrm>
            <a:off x="1624328" y="1132756"/>
            <a:ext cx="1519650" cy="216000"/>
            <a:chOff x="1198144" y="862657"/>
            <a:chExt cx="1519650" cy="216000"/>
          </a:xfrm>
        </p:grpSpPr>
        <p:sp>
          <p:nvSpPr>
            <p:cNvPr id="92" name="Rectangle: Rounded Corners 6">
              <a:extLst>
                <a:ext uri="{FF2B5EF4-FFF2-40B4-BE49-F238E27FC236}">
                  <a16:creationId xmlns:a16="http://schemas.microsoft.com/office/drawing/2014/main" id="{783D9A8A-220E-04DC-479F-9A7305514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1965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CSAT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93" name="Graphic 92">
              <a:extLst>
                <a:ext uri="{FF2B5EF4-FFF2-40B4-BE49-F238E27FC236}">
                  <a16:creationId xmlns:a16="http://schemas.microsoft.com/office/drawing/2014/main" id="{E9D8FB41-64EF-3730-C630-C1DDD55E70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" name="Rectangle: Rounded Corners 6">
            <a:extLst>
              <a:ext uri="{FF2B5EF4-FFF2-40B4-BE49-F238E27FC236}">
                <a16:creationId xmlns:a16="http://schemas.microsoft.com/office/drawing/2014/main" id="{520D7127-3141-16F0-3EF9-AA9DB6CE4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D06D30B-AB4A-CBC8-73F4-4ECC52AFF510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" name="Rectangle: Rounded Corners 6">
              <a:extLst>
                <a:ext uri="{FF2B5EF4-FFF2-40B4-BE49-F238E27FC236}">
                  <a16:creationId xmlns:a16="http://schemas.microsoft.com/office/drawing/2014/main" id="{165B5D4E-6BBE-C4C3-B778-EDBFE6BAC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11690AF4-0BCF-EEB5-C056-85085772A1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B0A5E7E-6E4A-143A-59A3-8235619278CB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8" name="Rectangle: Rounded Corners 6">
              <a:extLst>
                <a:ext uri="{FF2B5EF4-FFF2-40B4-BE49-F238E27FC236}">
                  <a16:creationId xmlns:a16="http://schemas.microsoft.com/office/drawing/2014/main" id="{163322F0-2B91-0C67-F4C2-68BC2CB5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A1A3854A-6DC2-5806-0070-0333C11DE0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2106D6E3-FC31-5783-D591-C37A86D764D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0203" y="4199112"/>
            <a:ext cx="1941797" cy="2658888"/>
          </a:xfrm>
          <a:prstGeom prst="rect">
            <a:avLst/>
          </a:prstGeom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49EB35FF-7FC6-09E5-26FF-4716BBBE3EDC}"/>
              </a:ext>
            </a:extLst>
          </p:cNvPr>
          <p:cNvGrpSpPr/>
          <p:nvPr/>
        </p:nvGrpSpPr>
        <p:grpSpPr>
          <a:xfrm>
            <a:off x="756096" y="2663928"/>
            <a:ext cx="3082478" cy="480390"/>
            <a:chOff x="767112" y="2825909"/>
            <a:chExt cx="3082478" cy="480390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FF97F88-DE26-EF02-EA32-2CD268E846E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7" y="2860023"/>
              <a:ext cx="2724613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CRM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SharePoint tech manual repository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2BBA84F1-4645-9D3B-86E5-3D4DDE6FFFA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8CC7923-37D4-914D-3BDB-20BF0F8921A0}"/>
              </a:ext>
            </a:extLst>
          </p:cNvPr>
          <p:cNvGrpSpPr/>
          <p:nvPr/>
        </p:nvGrpSpPr>
        <p:grpSpPr>
          <a:xfrm>
            <a:off x="4219448" y="5128394"/>
            <a:ext cx="3096588" cy="480390"/>
            <a:chOff x="767112" y="2825909"/>
            <a:chExt cx="3096588" cy="480390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60F2326-C036-31E0-C444-0B6ECCDC24A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738722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CRM solution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SharePoint tech manual repository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B79AD3B6-CD9C-CA63-DD7D-BE42A96E5CA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D890537-093E-1D90-1C00-27D0B9935FB5}"/>
              </a:ext>
            </a:extLst>
          </p:cNvPr>
          <p:cNvGrpSpPr/>
          <p:nvPr/>
        </p:nvGrpSpPr>
        <p:grpSpPr>
          <a:xfrm>
            <a:off x="4663230" y="2658889"/>
            <a:ext cx="1542142" cy="360000"/>
            <a:chOff x="588263" y="1217924"/>
            <a:chExt cx="1542142" cy="360000"/>
          </a:xfrm>
        </p:grpSpPr>
        <p:pic>
          <p:nvPicPr>
            <p:cNvPr id="15" name="Picture 14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A5F49F20-6784-FF8F-69D4-1E2B6B9D43B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D09C869-FFCA-4675-B79F-B6A84360A43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083192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75556F1-6F24-EF6E-6FC1-308FB4AFD5FE}"/>
              </a:ext>
            </a:extLst>
          </p:cNvPr>
          <p:cNvGrpSpPr/>
          <p:nvPr/>
        </p:nvGrpSpPr>
        <p:grpSpPr>
          <a:xfrm>
            <a:off x="8126870" y="2658889"/>
            <a:ext cx="1542142" cy="360000"/>
            <a:chOff x="588263" y="1217924"/>
            <a:chExt cx="1542142" cy="360000"/>
          </a:xfrm>
        </p:grpSpPr>
        <p:pic>
          <p:nvPicPr>
            <p:cNvPr id="18" name="Picture 17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517066BE-58AC-EF0A-26B6-9F03E5EDBF7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9FC1C62-1496-C4D5-13C3-C1123D6AAC7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083192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CB683FE-FCA2-BD88-BC71-395D1F1646DE}"/>
              </a:ext>
            </a:extLst>
          </p:cNvPr>
          <p:cNvGrpSpPr/>
          <p:nvPr/>
        </p:nvGrpSpPr>
        <p:grpSpPr>
          <a:xfrm>
            <a:off x="7790456" y="5089569"/>
            <a:ext cx="2264302" cy="584775"/>
            <a:chOff x="767112" y="2790774"/>
            <a:chExt cx="2264302" cy="58477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0E6C613-D979-1020-6D80-940FFEA2E85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790774"/>
              <a:ext cx="1906436" cy="584775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CRM 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SharePoint tech manual repository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B1DA7C76-980A-D6F3-21B1-F11D7740411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CCAE57C-42CE-35F3-147D-3B1B9D6003E9}"/>
              </a:ext>
            </a:extLst>
          </p:cNvPr>
          <p:cNvGrpSpPr/>
          <p:nvPr/>
        </p:nvGrpSpPr>
        <p:grpSpPr>
          <a:xfrm>
            <a:off x="773414" y="5186720"/>
            <a:ext cx="3096588" cy="480390"/>
            <a:chOff x="767112" y="2825909"/>
            <a:chExt cx="3096588" cy="48039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1840B46-4003-D535-FE07-CB1D2031AA0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2738722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CRM solution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SharePoint tech manual repository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60F402F4-B5EE-32DA-4EF6-5903DAF1559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51C69A-97C2-0090-6543-D14B368CF884}"/>
              </a:ext>
            </a:extLst>
          </p:cNvPr>
          <p:cNvGrpSpPr/>
          <p:nvPr/>
        </p:nvGrpSpPr>
        <p:grpSpPr>
          <a:xfrm>
            <a:off x="3238291" y="1132756"/>
            <a:ext cx="1692000" cy="216000"/>
            <a:chOff x="2707850" y="862657"/>
            <a:chExt cx="1692000" cy="216000"/>
          </a:xfrm>
        </p:grpSpPr>
        <p:sp>
          <p:nvSpPr>
            <p:cNvPr id="23" name="Rectangle: Rounded Corners 6">
              <a:extLst>
                <a:ext uri="{FF2B5EF4-FFF2-40B4-BE49-F238E27FC236}">
                  <a16:creationId xmlns:a16="http://schemas.microsoft.com/office/drawing/2014/main" id="{AE66F5F1-8BD7-8CDB-2FC6-55733F815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Service quality</a:t>
              </a:r>
            </a:p>
          </p:txBody>
        </p:sp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1BCD3B74-D2E7-4089-397B-A61BAA541B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882546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368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Customer Service | Assist service advisors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