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39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D4E199-DD77-489E-950B-7193487A647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609473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hyperlink" Target="https://support.microsoft.com/en-us/topic/overview-of-microsoft-365-chat-preview-5b00a52d-7296-48ee-b938-b95b7209f737" TargetMode="External"/><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A0092-68A2-DE21-573F-9CA448E94B6C}"/>
            </a:ext>
          </a:extLst>
        </p:cNvPr>
        <p:cNvGrpSpPr/>
        <p:nvPr/>
      </p:nvGrpSpPr>
      <p:grpSpPr>
        <a:xfrm>
          <a:off x="0" y="0"/>
          <a:ext cx="0" cy="0"/>
          <a:chOff x="0" y="0"/>
          <a:chExt cx="0" cy="0"/>
        </a:xfrm>
      </p:grpSpPr>
      <p:sp>
        <p:nvSpPr>
          <p:cNvPr id="43" name="Title 44">
            <a:extLst>
              <a:ext uri="{FF2B5EF4-FFF2-40B4-BE49-F238E27FC236}">
                <a16:creationId xmlns:a16="http://schemas.microsoft.com/office/drawing/2014/main" id="{4765C2A1-94CF-15A8-E050-D807BFE25E43}"/>
              </a:ext>
            </a:extLst>
          </p:cNvPr>
          <p:cNvSpPr>
            <a:spLocks noGrp="1"/>
          </p:cNvSpPr>
          <p:nvPr>
            <p:ph type="title"/>
          </p:nvPr>
        </p:nvSpPr>
        <p:spPr>
          <a:xfrm>
            <a:off x="584200" y="387350"/>
            <a:ext cx="5672138" cy="263149"/>
          </a:xfrm>
        </p:spPr>
        <p:txBody>
          <a:bodyPr/>
          <a:lstStyle/>
          <a:p>
            <a:r>
              <a:rPr lang="en-US" noProof="0">
                <a:solidFill>
                  <a:srgbClr val="0078D4"/>
                </a:solidFill>
              </a:rPr>
              <a:t>Communications | </a:t>
            </a:r>
            <a:r>
              <a:rPr lang="en-US" noProof="0"/>
              <a:t>Prepare a blog post</a:t>
            </a:r>
          </a:p>
        </p:txBody>
      </p:sp>
      <p:sp>
        <p:nvSpPr>
          <p:cNvPr id="20" name="Text Placeholder 19">
            <a:extLst>
              <a:ext uri="{FF2B5EF4-FFF2-40B4-BE49-F238E27FC236}">
                <a16:creationId xmlns:a16="http://schemas.microsoft.com/office/drawing/2014/main" id="{E342FCC5-457D-1ED5-9E62-5DE24D4719B2}"/>
              </a:ext>
            </a:extLst>
          </p:cNvPr>
          <p:cNvSpPr>
            <a:spLocks noGrp="1"/>
          </p:cNvSpPr>
          <p:nvPr>
            <p:ph type="body" sz="quarter" idx="11"/>
          </p:nvPr>
        </p:nvSpPr>
        <p:spPr>
          <a:xfrm>
            <a:off x="584200" y="1593881"/>
            <a:ext cx="2808000" cy="345600"/>
          </a:xfrm>
        </p:spPr>
        <p:txBody>
          <a:bodyPr/>
          <a:lstStyle/>
          <a:p>
            <a:r>
              <a:rPr lang="en-US" noProof="0"/>
              <a:t>1. Generate first draft</a:t>
            </a:r>
          </a:p>
        </p:txBody>
      </p:sp>
      <p:sp>
        <p:nvSpPr>
          <p:cNvPr id="21" name="Text Placeholder 20">
            <a:extLst>
              <a:ext uri="{FF2B5EF4-FFF2-40B4-BE49-F238E27FC236}">
                <a16:creationId xmlns:a16="http://schemas.microsoft.com/office/drawing/2014/main" id="{051096AF-2F4A-FBD1-07A3-9CE005FA7E08}"/>
              </a:ext>
            </a:extLst>
          </p:cNvPr>
          <p:cNvSpPr>
            <a:spLocks noGrp="1"/>
          </p:cNvSpPr>
          <p:nvPr>
            <p:ph type="body" sz="quarter" idx="12"/>
          </p:nvPr>
        </p:nvSpPr>
        <p:spPr>
          <a:xfrm>
            <a:off x="584200" y="4052218"/>
            <a:ext cx="2808000" cy="345600"/>
          </a:xfrm>
        </p:spPr>
        <p:txBody>
          <a:bodyPr/>
          <a:lstStyle/>
          <a:p>
            <a:r>
              <a:rPr lang="en-US" noProof="0"/>
              <a:t>6. Get feedback</a:t>
            </a:r>
          </a:p>
        </p:txBody>
      </p:sp>
      <p:sp>
        <p:nvSpPr>
          <p:cNvPr id="22" name="Text Placeholder 21">
            <a:extLst>
              <a:ext uri="{FF2B5EF4-FFF2-40B4-BE49-F238E27FC236}">
                <a16:creationId xmlns:a16="http://schemas.microsoft.com/office/drawing/2014/main" id="{35C5241A-3BF8-B7F5-B47F-802623331975}"/>
              </a:ext>
            </a:extLst>
          </p:cNvPr>
          <p:cNvSpPr>
            <a:spLocks noGrp="1"/>
          </p:cNvSpPr>
          <p:nvPr>
            <p:ph type="body" sz="quarter" idx="13"/>
          </p:nvPr>
        </p:nvSpPr>
        <p:spPr>
          <a:xfrm>
            <a:off x="4047840" y="1593881"/>
            <a:ext cx="2808000" cy="345600"/>
          </a:xfrm>
        </p:spPr>
        <p:txBody>
          <a:bodyPr/>
          <a:lstStyle/>
          <a:p>
            <a:r>
              <a:rPr lang="en-US" noProof="0"/>
              <a:t>2. Develop the content</a:t>
            </a:r>
          </a:p>
        </p:txBody>
      </p:sp>
      <p:sp>
        <p:nvSpPr>
          <p:cNvPr id="23" name="Text Placeholder 22">
            <a:extLst>
              <a:ext uri="{FF2B5EF4-FFF2-40B4-BE49-F238E27FC236}">
                <a16:creationId xmlns:a16="http://schemas.microsoft.com/office/drawing/2014/main" id="{26C3A43C-F75D-798B-8854-5D2BC3C337A1}"/>
              </a:ext>
            </a:extLst>
          </p:cNvPr>
          <p:cNvSpPr>
            <a:spLocks noGrp="1"/>
          </p:cNvSpPr>
          <p:nvPr>
            <p:ph type="body" sz="quarter" idx="14"/>
          </p:nvPr>
        </p:nvSpPr>
        <p:spPr>
          <a:xfrm>
            <a:off x="4047840" y="4052218"/>
            <a:ext cx="2808000" cy="345600"/>
          </a:xfrm>
        </p:spPr>
        <p:txBody>
          <a:bodyPr/>
          <a:lstStyle/>
          <a:p>
            <a:r>
              <a:rPr lang="en-US" noProof="0"/>
              <a:t>5. Craft a captivating title</a:t>
            </a:r>
          </a:p>
        </p:txBody>
      </p:sp>
      <p:sp>
        <p:nvSpPr>
          <p:cNvPr id="24" name="Text Placeholder 23">
            <a:extLst>
              <a:ext uri="{FF2B5EF4-FFF2-40B4-BE49-F238E27FC236}">
                <a16:creationId xmlns:a16="http://schemas.microsoft.com/office/drawing/2014/main" id="{190B5B38-EB11-007B-4AB0-B2F1DBCF3B6D}"/>
              </a:ext>
            </a:extLst>
          </p:cNvPr>
          <p:cNvSpPr>
            <a:spLocks noGrp="1"/>
          </p:cNvSpPr>
          <p:nvPr>
            <p:ph type="body" sz="quarter" idx="15"/>
          </p:nvPr>
        </p:nvSpPr>
        <p:spPr>
          <a:xfrm>
            <a:off x="7511481" y="1593881"/>
            <a:ext cx="2808000" cy="345600"/>
          </a:xfrm>
        </p:spPr>
        <p:txBody>
          <a:bodyPr/>
          <a:lstStyle/>
          <a:p>
            <a:r>
              <a:rPr lang="en-US" noProof="0"/>
              <a:t>3. In-depth research</a:t>
            </a:r>
          </a:p>
        </p:txBody>
      </p:sp>
      <p:sp>
        <p:nvSpPr>
          <p:cNvPr id="25" name="Text Placeholder 24">
            <a:extLst>
              <a:ext uri="{FF2B5EF4-FFF2-40B4-BE49-F238E27FC236}">
                <a16:creationId xmlns:a16="http://schemas.microsoft.com/office/drawing/2014/main" id="{B1D32722-4391-CF49-44E9-043E8222B5F6}"/>
              </a:ext>
            </a:extLst>
          </p:cNvPr>
          <p:cNvSpPr>
            <a:spLocks noGrp="1"/>
          </p:cNvSpPr>
          <p:nvPr>
            <p:ph type="body" sz="quarter" idx="16"/>
          </p:nvPr>
        </p:nvSpPr>
        <p:spPr>
          <a:xfrm>
            <a:off x="7511481" y="4052218"/>
            <a:ext cx="2808000" cy="345600"/>
          </a:xfrm>
        </p:spPr>
        <p:txBody>
          <a:bodyPr/>
          <a:lstStyle/>
          <a:p>
            <a:r>
              <a:rPr lang="en-US" noProof="0"/>
              <a:t>4. Message test </a:t>
            </a:r>
          </a:p>
        </p:txBody>
      </p:sp>
      <p:sp>
        <p:nvSpPr>
          <p:cNvPr id="44" name="Text Placeholder 52">
            <a:extLst>
              <a:ext uri="{FF2B5EF4-FFF2-40B4-BE49-F238E27FC236}">
                <a16:creationId xmlns:a16="http://schemas.microsoft.com/office/drawing/2014/main" id="{6B9DC60A-793F-47E0-7CBA-627263F5C228}"/>
              </a:ext>
            </a:extLst>
          </p:cNvPr>
          <p:cNvSpPr>
            <a:spLocks noGrp="1"/>
          </p:cNvSpPr>
          <p:nvPr>
            <p:ph type="body" sz="quarter" idx="17"/>
          </p:nvPr>
        </p:nvSpPr>
        <p:spPr>
          <a:xfrm>
            <a:off x="6519107" y="521099"/>
            <a:ext cx="3599821" cy="169277"/>
          </a:xfrm>
        </p:spPr>
        <p:txBody>
          <a:bodyPr/>
          <a:lstStyle/>
          <a:p>
            <a:pPr lvl="0"/>
            <a:r>
              <a:rPr lang="en-US" noProof="0"/>
              <a:t>Microsoft 365 Copilot</a:t>
            </a:r>
          </a:p>
        </p:txBody>
      </p:sp>
      <p:sp>
        <p:nvSpPr>
          <p:cNvPr id="124" name="Text Placeholder 123">
            <a:extLst>
              <a:ext uri="{FF2B5EF4-FFF2-40B4-BE49-F238E27FC236}">
                <a16:creationId xmlns:a16="http://schemas.microsoft.com/office/drawing/2014/main" id="{6F654C09-19E0-087E-0B2C-48304D0C7207}"/>
              </a:ext>
            </a:extLst>
          </p:cNvPr>
          <p:cNvSpPr>
            <a:spLocks noGrp="1"/>
          </p:cNvSpPr>
          <p:nvPr>
            <p:ph type="body" sz="quarter" idx="18"/>
          </p:nvPr>
        </p:nvSpPr>
        <p:spPr/>
        <p:txBody>
          <a:bodyPr/>
          <a:lstStyle/>
          <a:p>
            <a:r>
              <a:rPr kumimoji="0" lang="en-US" sz="900" b="0" i="0" u="none" strike="noStrike" kern="1200" cap="none" spc="0" normalizeH="0" baseline="0" noProof="0">
                <a:ln>
                  <a:noFill/>
                </a:ln>
                <a:solidFill>
                  <a:srgbClr val="000000"/>
                </a:solidFill>
                <a:effectLst/>
                <a:uLnTx/>
                <a:uFillTx/>
                <a:latin typeface="Segoe UI"/>
                <a:ea typeface="+mn-ea"/>
                <a:cs typeface="Segoe UI" pitchFamily="34" charset="0"/>
              </a:rPr>
              <a:t>Draft your blog by prompting Copilot in Word, including some of your ideas, key messages, and any other elements you want to include. Ask Copilot to suggest a structure for your content.</a:t>
            </a:r>
          </a:p>
          <a:p>
            <a:endParaRPr lang="en-US" noProof="0"/>
          </a:p>
        </p:txBody>
      </p:sp>
      <p:sp>
        <p:nvSpPr>
          <p:cNvPr id="125" name="Text Placeholder 124">
            <a:extLst>
              <a:ext uri="{FF2B5EF4-FFF2-40B4-BE49-F238E27FC236}">
                <a16:creationId xmlns:a16="http://schemas.microsoft.com/office/drawing/2014/main" id="{8DDA78A8-4699-9009-5E9E-1FA18F58ACCF}"/>
              </a:ext>
            </a:extLst>
          </p:cNvPr>
          <p:cNvSpPr>
            <a:spLocks noGrp="1"/>
          </p:cNvSpPr>
          <p:nvPr>
            <p:ph type="body" sz="quarter" idx="19"/>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Use Copilot in Word to expand on the initial draft, adding depth and detail to your plan or blog. Ask for suggestions on specific sections or for ideas on how to articulate complex concepts. </a:t>
            </a:r>
          </a:p>
          <a:p>
            <a:endParaRPr lang="en-US" noProof="0"/>
          </a:p>
        </p:txBody>
      </p:sp>
      <p:sp>
        <p:nvSpPr>
          <p:cNvPr id="126" name="Text Placeholder 125">
            <a:extLst>
              <a:ext uri="{FF2B5EF4-FFF2-40B4-BE49-F238E27FC236}">
                <a16:creationId xmlns:a16="http://schemas.microsoft.com/office/drawing/2014/main" id="{F3F87A61-E408-FFF7-8AE1-F6CA055D228E}"/>
              </a:ext>
            </a:extLst>
          </p:cNvPr>
          <p:cNvSpPr>
            <a:spLocks noGrp="1"/>
          </p:cNvSpPr>
          <p:nvPr>
            <p:ph type="body" sz="quarter" idx="20"/>
          </p:nvPr>
        </p:nvSpPr>
        <p:spPr>
          <a:xfrm>
            <a:off x="7511481" y="2032188"/>
            <a:ext cx="2808000" cy="824843"/>
          </a:xfrm>
        </p:spPr>
        <p:txBody>
          <a:bodyPr>
            <a:normAutofit/>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Share your draft blog with Copilot and ask it to find points that need expanding or may be confusing. Then use Copilot to research the topic and generate suggested copy to add to your blog post. </a:t>
            </a:r>
            <a:endParaRPr kumimoji="0" lang="en-US" sz="900" b="1" i="0" u="none" strike="noStrike" kern="1200" cap="none" spc="-20" normalizeH="0" baseline="0" noProof="0">
              <a:ln w="3175">
                <a:noFill/>
              </a:ln>
              <a:gradFill>
                <a:gsLst>
                  <a:gs pos="76437">
                    <a:srgbClr val="FFFFFF"/>
                  </a:gs>
                  <a:gs pos="55747">
                    <a:srgbClr val="FFFFFF"/>
                  </a:gs>
                </a:gsLst>
                <a:path path="circle">
                  <a:fillToRect l="100000" b="100000"/>
                </a:path>
              </a:gradFill>
              <a:effectLst/>
              <a:uLnTx/>
              <a:uFillTx/>
              <a:latin typeface="Segoe UI Semibold"/>
              <a:ea typeface="+mn-ea"/>
              <a:cs typeface="Segoe UI" pitchFamily="34" charset="0"/>
            </a:endParaRPr>
          </a:p>
        </p:txBody>
      </p:sp>
      <p:sp>
        <p:nvSpPr>
          <p:cNvPr id="127" name="Text Placeholder 126">
            <a:extLst>
              <a:ext uri="{FF2B5EF4-FFF2-40B4-BE49-F238E27FC236}">
                <a16:creationId xmlns:a16="http://schemas.microsoft.com/office/drawing/2014/main" id="{1EF89EBB-6B47-2BF6-8F6D-D5BC64EDDD38}"/>
              </a:ext>
            </a:extLst>
          </p:cNvPr>
          <p:cNvSpPr>
            <a:spLocks noGrp="1"/>
          </p:cNvSpPr>
          <p:nvPr>
            <p:ph type="body" sz="quarter" idx="21"/>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0" i="0" u="none" strike="noStrike" kern="0" cap="none" spc="0" normalizeH="0" baseline="0" noProof="0">
                <a:ln>
                  <a:noFill/>
                </a:ln>
                <a:solidFill>
                  <a:srgbClr val="1A1A1A"/>
                </a:solidFill>
                <a:effectLst/>
                <a:uLnTx/>
                <a:uFillTx/>
                <a:latin typeface="Segoe UI"/>
                <a:ea typeface="+mn-ea"/>
                <a:cs typeface="+mn-cs"/>
              </a:rPr>
              <a:t>Use Copilot to </a:t>
            </a:r>
            <a:r>
              <a:rPr kumimoji="0" lang="en-US" sz="900" b="1" i="0" u="none" strike="noStrike" kern="0" cap="none" spc="0" normalizeH="0" baseline="0" noProof="0">
                <a:ln>
                  <a:noFill/>
                </a:ln>
                <a:solidFill>
                  <a:srgbClr val="1A1A1A"/>
                </a:solidFill>
                <a:effectLst/>
                <a:uLnTx/>
                <a:uFillTx/>
                <a:latin typeface="Segoe UI"/>
                <a:ea typeface="+mn-ea"/>
                <a:cs typeface="+mn-cs"/>
              </a:rPr>
              <a:t>organize thoughts</a:t>
            </a:r>
            <a:r>
              <a:rPr kumimoji="0" lang="en-US" sz="900" b="0" i="0" u="none" strike="noStrike" kern="0" cap="none" spc="0" normalizeH="0" baseline="0" noProof="0">
                <a:ln>
                  <a:noFill/>
                </a:ln>
                <a:solidFill>
                  <a:srgbClr val="1A1A1A"/>
                </a:solidFill>
                <a:effectLst/>
                <a:uLnTx/>
                <a:uFillTx/>
                <a:latin typeface="Segoe UI"/>
                <a:ea typeface="+mn-ea"/>
                <a:cs typeface="+mn-cs"/>
              </a:rPr>
              <a:t> and create a structured outline, allowing you to focus on the creative aspects of writing.</a:t>
            </a:r>
          </a:p>
        </p:txBody>
      </p:sp>
      <p:sp>
        <p:nvSpPr>
          <p:cNvPr id="128" name="Text Placeholder 127">
            <a:extLst>
              <a:ext uri="{FF2B5EF4-FFF2-40B4-BE49-F238E27FC236}">
                <a16:creationId xmlns:a16="http://schemas.microsoft.com/office/drawing/2014/main" id="{847D634E-56C4-D596-927F-FBC44563F79B}"/>
              </a:ext>
            </a:extLst>
          </p:cNvPr>
          <p:cNvSpPr>
            <a:spLocks noGrp="1"/>
          </p:cNvSpPr>
          <p:nvPr>
            <p:ph type="body" sz="quarter" idx="22"/>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Reduce the amount of time</a:t>
            </a:r>
            <a:r>
              <a:rPr kumimoji="0" lang="en-US" sz="900" b="0" i="0" u="none" strike="noStrike" kern="0" cap="none" spc="0" normalizeH="0" baseline="0" noProof="0">
                <a:ln>
                  <a:noFill/>
                </a:ln>
                <a:solidFill>
                  <a:srgbClr val="1A1A1A"/>
                </a:solidFill>
                <a:effectLst/>
                <a:uLnTx/>
                <a:uFillTx/>
                <a:latin typeface="Segoe UI"/>
                <a:ea typeface="+mn-ea"/>
                <a:cs typeface="+mn-cs"/>
              </a:rPr>
              <a:t> it takes to get stakeholder buy-in and feedback. </a:t>
            </a:r>
          </a:p>
        </p:txBody>
      </p:sp>
      <p:sp>
        <p:nvSpPr>
          <p:cNvPr id="129" name="Text Placeholder 128">
            <a:extLst>
              <a:ext uri="{FF2B5EF4-FFF2-40B4-BE49-F238E27FC236}">
                <a16:creationId xmlns:a16="http://schemas.microsoft.com/office/drawing/2014/main" id="{3F4B077A-BBBD-125E-1C12-F3092F676B6C}"/>
              </a:ext>
            </a:extLst>
          </p:cNvPr>
          <p:cNvSpPr>
            <a:spLocks noGrp="1"/>
          </p:cNvSpPr>
          <p:nvPr>
            <p:ph type="body" sz="quarter" idx="23"/>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1" i="0" u="none" strike="noStrike" kern="0" cap="none" spc="0" normalizeH="0" baseline="0" noProof="0">
                <a:ln>
                  <a:noFill/>
                </a:ln>
                <a:solidFill>
                  <a:srgbClr val="1A1A1A"/>
                </a:solidFill>
                <a:effectLst/>
                <a:uLnTx/>
                <a:uFillTx/>
                <a:latin typeface="Segoe UI"/>
                <a:ea typeface="+mn-ea"/>
                <a:cs typeface="+mn-cs"/>
              </a:rPr>
              <a:t>Enhance the depth and richness</a:t>
            </a:r>
            <a:r>
              <a:rPr kumimoji="0" lang="en-US" sz="900" b="0" i="0" u="none" strike="noStrike" kern="0" cap="none" spc="0" normalizeH="0" baseline="0" noProof="0">
                <a:ln>
                  <a:noFill/>
                </a:ln>
                <a:solidFill>
                  <a:srgbClr val="1A1A1A"/>
                </a:solidFill>
                <a:effectLst/>
                <a:uLnTx/>
                <a:uFillTx/>
                <a:latin typeface="Segoe UI"/>
                <a:ea typeface="+mn-ea"/>
                <a:cs typeface="+mn-cs"/>
              </a:rPr>
              <a:t> of your blog post, ensuring that your message is conveyed clearly and effectively.</a:t>
            </a:r>
          </a:p>
        </p:txBody>
      </p:sp>
      <p:sp>
        <p:nvSpPr>
          <p:cNvPr id="130" name="Text Placeholder 129">
            <a:extLst>
              <a:ext uri="{FF2B5EF4-FFF2-40B4-BE49-F238E27FC236}">
                <a16:creationId xmlns:a16="http://schemas.microsoft.com/office/drawing/2014/main" id="{BAFFB2D0-99FA-F265-EAD1-F1C27E17496E}"/>
              </a:ext>
            </a:extLst>
          </p:cNvPr>
          <p:cNvSpPr>
            <a:spLocks noGrp="1"/>
          </p:cNvSpPr>
          <p:nvPr>
            <p:ph type="body" sz="quarter" idx="24"/>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0" i="0" u="none" strike="noStrike" kern="0" cap="none" spc="0" normalizeH="0" baseline="0" noProof="0">
                <a:ln>
                  <a:noFill/>
                </a:ln>
                <a:solidFill>
                  <a:srgbClr val="1A1A1A"/>
                </a:solidFill>
                <a:effectLst/>
                <a:uLnTx/>
                <a:uFillTx/>
                <a:latin typeface="Segoe UI"/>
                <a:ea typeface="+mn-ea"/>
                <a:cs typeface="+mn-cs"/>
              </a:rPr>
              <a:t>Capture the essence of your blog post with a </a:t>
            </a:r>
            <a:r>
              <a:rPr kumimoji="0" lang="en-US" sz="900" b="1" i="0" u="none" strike="noStrike" kern="0" cap="none" spc="0" normalizeH="0" baseline="0" noProof="0">
                <a:ln>
                  <a:noFill/>
                </a:ln>
                <a:solidFill>
                  <a:srgbClr val="1A1A1A"/>
                </a:solidFill>
                <a:effectLst/>
                <a:uLnTx/>
                <a:uFillTx/>
                <a:latin typeface="Segoe UI"/>
                <a:ea typeface="+mn-ea"/>
                <a:cs typeface="+mn-cs"/>
              </a:rPr>
              <a:t>compelling headline</a:t>
            </a:r>
            <a:r>
              <a:rPr kumimoji="0" lang="en-US" sz="900" b="0" i="0" u="none" strike="noStrike" kern="0" cap="none" spc="0" normalizeH="0" baseline="0" noProof="0">
                <a:ln>
                  <a:noFill/>
                </a:ln>
                <a:solidFill>
                  <a:srgbClr val="1A1A1A"/>
                </a:solidFill>
                <a:effectLst/>
                <a:uLnTx/>
                <a:uFillTx/>
                <a:latin typeface="Segoe UI"/>
                <a:ea typeface="+mn-ea"/>
                <a:cs typeface="+mn-cs"/>
              </a:rPr>
              <a:t>, sparking interest and encouraging readers to engage with your content.</a:t>
            </a:r>
          </a:p>
        </p:txBody>
      </p:sp>
      <p:sp>
        <p:nvSpPr>
          <p:cNvPr id="131" name="Text Placeholder 130">
            <a:extLst>
              <a:ext uri="{FF2B5EF4-FFF2-40B4-BE49-F238E27FC236}">
                <a16:creationId xmlns:a16="http://schemas.microsoft.com/office/drawing/2014/main" id="{5218613F-121F-F522-4938-DDBD01E86700}"/>
              </a:ext>
            </a:extLst>
          </p:cNvPr>
          <p:cNvSpPr>
            <a:spLocks noGrp="1"/>
          </p:cNvSpPr>
          <p:nvPr>
            <p:ph type="body" sz="quarter" idx="25"/>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0" i="0" u="none" strike="noStrike" kern="1200" cap="none" spc="0" normalizeH="0" baseline="0" noProof="0">
                <a:ln>
                  <a:noFill/>
                </a:ln>
                <a:solidFill>
                  <a:srgbClr val="242424"/>
                </a:solidFill>
                <a:effectLst/>
                <a:highlight>
                  <a:srgbClr val="FFFFFF"/>
                </a:highlight>
                <a:uLnTx/>
                <a:uFillTx/>
                <a:latin typeface="Segoe UI" panose="020B0502040204020203" pitchFamily="34" charset="0"/>
                <a:ea typeface="+mn-ea"/>
                <a:cs typeface="+mn-cs"/>
              </a:rPr>
              <a:t>Ensure your blog post not only engages readers but also provides them with </a:t>
            </a:r>
            <a:r>
              <a:rPr kumimoji="0" lang="en-US" sz="900" b="1" i="0" u="none" strike="noStrike" kern="1200" cap="none" spc="0" normalizeH="0" baseline="0" noProof="0">
                <a:ln>
                  <a:noFill/>
                </a:ln>
                <a:solidFill>
                  <a:srgbClr val="242424"/>
                </a:solidFill>
                <a:effectLst/>
                <a:highlight>
                  <a:srgbClr val="FFFFFF"/>
                </a:highlight>
                <a:uLnTx/>
                <a:uFillTx/>
                <a:latin typeface="Segoe UI" panose="020B0502040204020203" pitchFamily="34" charset="0"/>
                <a:ea typeface="+mn-ea"/>
                <a:cs typeface="+mn-cs"/>
              </a:rPr>
              <a:t>reliable and insightful information</a:t>
            </a:r>
            <a:r>
              <a:rPr kumimoji="0" lang="en-US" sz="900" b="0" i="0" u="none" strike="noStrike" kern="1200" cap="none" spc="0" normalizeH="0" baseline="0" noProof="0">
                <a:ln>
                  <a:noFill/>
                </a:ln>
                <a:solidFill>
                  <a:srgbClr val="242424"/>
                </a:solidFill>
                <a:effectLst/>
                <a:highlight>
                  <a:srgbClr val="FFFFFF"/>
                </a:highlight>
                <a:uLnTx/>
                <a:uFillTx/>
                <a:latin typeface="Segoe UI" panose="020B0502040204020203" pitchFamily="34" charset="0"/>
                <a:ea typeface="+mn-ea"/>
                <a:cs typeface="+mn-cs"/>
              </a:rPr>
              <a:t>.</a:t>
            </a:r>
            <a:endParaRPr kumimoji="0" lang="en-US" sz="900" b="0" i="0" u="none" strike="noStrike" kern="1200" cap="none" spc="0" normalizeH="0" baseline="0" noProof="0">
              <a:ln>
                <a:noFill/>
              </a:ln>
              <a:solidFill>
                <a:srgbClr val="000000"/>
              </a:solidFill>
              <a:effectLst/>
              <a:uLnTx/>
              <a:uFillTx/>
              <a:latin typeface="Segoe UI"/>
              <a:ea typeface="+mn-ea"/>
              <a:cs typeface="+mn-cs"/>
            </a:endParaRPr>
          </a:p>
        </p:txBody>
      </p:sp>
      <p:sp>
        <p:nvSpPr>
          <p:cNvPr id="132" name="Text Placeholder 131">
            <a:extLst>
              <a:ext uri="{FF2B5EF4-FFF2-40B4-BE49-F238E27FC236}">
                <a16:creationId xmlns:a16="http://schemas.microsoft.com/office/drawing/2014/main" id="{23DBE540-C3B0-51B3-D7A8-0CCC58F6C8D5}"/>
              </a:ext>
            </a:extLst>
          </p:cNvPr>
          <p:cNvSpPr>
            <a:spLocks noGrp="1"/>
          </p:cNvSpPr>
          <p:nvPr>
            <p:ph type="body" sz="quarter" idx="26"/>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kumimoji="0" lang="en-US" sz="900" b="0" i="0" u="none" strike="noStrike" kern="0" cap="none" spc="0" normalizeH="0" baseline="0" noProof="0">
                <a:ln>
                  <a:noFill/>
                </a:ln>
                <a:solidFill>
                  <a:srgbClr val="1A1A1A"/>
                </a:solidFill>
                <a:effectLst/>
                <a:uLnTx/>
                <a:uFillTx/>
                <a:latin typeface="Segoe UI"/>
                <a:ea typeface="+mn-ea"/>
                <a:cs typeface="+mn-cs"/>
              </a:rPr>
              <a:t>Ensure your blog post is geared towards your specific audience(s) with </a:t>
            </a:r>
            <a:r>
              <a:rPr kumimoji="0" lang="en-US" sz="900" b="1" i="0" u="none" strike="noStrike" kern="0" cap="none" spc="0" normalizeH="0" baseline="0" noProof="0">
                <a:ln>
                  <a:noFill/>
                </a:ln>
                <a:solidFill>
                  <a:srgbClr val="1A1A1A"/>
                </a:solidFill>
                <a:effectLst/>
                <a:uLnTx/>
                <a:uFillTx/>
                <a:latin typeface="Segoe UI"/>
                <a:ea typeface="+mn-ea"/>
                <a:cs typeface="+mn-cs"/>
              </a:rPr>
              <a:t>sentiment testing</a:t>
            </a:r>
            <a:r>
              <a:rPr kumimoji="0" lang="en-US" sz="900" b="0" i="0" u="none" strike="noStrike" kern="0" cap="none" spc="0" normalizeH="0" baseline="0" noProof="0">
                <a:ln>
                  <a:noFill/>
                </a:ln>
                <a:solidFill>
                  <a:srgbClr val="1A1A1A"/>
                </a:solidFill>
                <a:effectLst/>
                <a:uLnTx/>
                <a:uFillTx/>
                <a:latin typeface="Segoe UI"/>
                <a:ea typeface="+mn-ea"/>
                <a:cs typeface="+mn-cs"/>
              </a:rPr>
              <a:t>.</a:t>
            </a:r>
          </a:p>
        </p:txBody>
      </p:sp>
      <p:sp>
        <p:nvSpPr>
          <p:cNvPr id="133" name="Text Placeholder 132">
            <a:extLst>
              <a:ext uri="{FF2B5EF4-FFF2-40B4-BE49-F238E27FC236}">
                <a16:creationId xmlns:a16="http://schemas.microsoft.com/office/drawing/2014/main" id="{0DEA6ADC-755D-0FBF-2AB2-1BBBCC573AA2}"/>
              </a:ext>
            </a:extLst>
          </p:cNvPr>
          <p:cNvSpPr>
            <a:spLocks noGrp="1"/>
          </p:cNvSpPr>
          <p:nvPr>
            <p:ph type="body" sz="quarter" idx="27"/>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Use Copilot in Outlook to draft an email to your stakeholders to review the attached draft blog post. Ask Copilot to adjust the tone of your email to make it more casual.</a:t>
            </a:r>
          </a:p>
          <a:p>
            <a:endParaRPr lang="en-US" noProof="0"/>
          </a:p>
        </p:txBody>
      </p:sp>
      <p:sp>
        <p:nvSpPr>
          <p:cNvPr id="134" name="Text Placeholder 133">
            <a:extLst>
              <a:ext uri="{FF2B5EF4-FFF2-40B4-BE49-F238E27FC236}">
                <a16:creationId xmlns:a16="http://schemas.microsoft.com/office/drawing/2014/main" id="{6A149E5B-FF70-3519-4E1D-4C9C758573FB}"/>
              </a:ext>
            </a:extLst>
          </p:cNvPr>
          <p:cNvSpPr>
            <a:spLocks noGrp="1"/>
          </p:cNvSpPr>
          <p:nvPr>
            <p:ph type="body" sz="quarter" idx="28"/>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Once your blog post is complete and you need a creative title or headline, ask Copilot for five suggestions. This can spark your creativity and help you land on the perfect title for your post.</a:t>
            </a:r>
          </a:p>
        </p:txBody>
      </p:sp>
      <p:sp>
        <p:nvSpPr>
          <p:cNvPr id="135" name="Text Placeholder 134">
            <a:extLst>
              <a:ext uri="{FF2B5EF4-FFF2-40B4-BE49-F238E27FC236}">
                <a16:creationId xmlns:a16="http://schemas.microsoft.com/office/drawing/2014/main" id="{2CEFABDF-DCDC-2418-B210-BA10DA504E38}"/>
              </a:ext>
            </a:extLst>
          </p:cNvPr>
          <p:cNvSpPr>
            <a:spLocks noGrp="1"/>
          </p:cNvSpPr>
          <p:nvPr>
            <p:ph type="body" sz="quarter" idx="29"/>
          </p:nvPr>
        </p:nvSpPr>
        <p:spPr/>
        <p:txBody>
          <a:bodyPr/>
          <a:lstStyle/>
          <a:p>
            <a:r>
              <a:rPr kumimoji="0" lang="en-US" sz="900" b="0" i="0" u="none" strike="noStrike" kern="1200" cap="none" spc="0" normalizeH="0" baseline="0" noProof="0">
                <a:ln>
                  <a:noFill/>
                </a:ln>
                <a:solidFill>
                  <a:srgbClr val="000000"/>
                </a:solidFill>
                <a:effectLst/>
                <a:uLnTx/>
                <a:uFillTx/>
                <a:latin typeface="Segoe UI"/>
                <a:cs typeface="Segoe UI" pitchFamily="34" charset="0"/>
              </a:rPr>
              <a:t>Ask Copilot how various audiences may receive your blog post. Then ask for suggested stakeholders that should review the blog post.</a:t>
            </a:r>
          </a:p>
        </p:txBody>
      </p:sp>
      <p:sp>
        <p:nvSpPr>
          <p:cNvPr id="45" name="Text Placeholder 86">
            <a:extLst>
              <a:ext uri="{FF2B5EF4-FFF2-40B4-BE49-F238E27FC236}">
                <a16:creationId xmlns:a16="http://schemas.microsoft.com/office/drawing/2014/main" id="{314B1BDC-4570-81D5-1466-1362131DFFE5}"/>
              </a:ext>
            </a:extLst>
          </p:cNvPr>
          <p:cNvSpPr>
            <a:spLocks noGrp="1"/>
          </p:cNvSpPr>
          <p:nvPr>
            <p:ph type="body" sz="quarter" idx="30"/>
          </p:nvPr>
        </p:nvSpPr>
        <p:spPr>
          <a:xfrm>
            <a:off x="10430234" y="521099"/>
            <a:ext cx="1456966" cy="175614"/>
          </a:xfrm>
        </p:spPr>
        <p:txBody>
          <a:bodyPr/>
          <a:lstStyle/>
          <a:p>
            <a:r>
              <a:rPr lang="en-US" sz="1100" noProof="0"/>
              <a:t>Buy</a:t>
            </a:r>
          </a:p>
        </p:txBody>
      </p:sp>
      <p:sp>
        <p:nvSpPr>
          <p:cNvPr id="136" name="Text Placeholder 135">
            <a:extLst>
              <a:ext uri="{FF2B5EF4-FFF2-40B4-BE49-F238E27FC236}">
                <a16:creationId xmlns:a16="http://schemas.microsoft.com/office/drawing/2014/main" id="{1A266A59-865C-C9EB-CAC9-896C113CB43A}"/>
              </a:ext>
            </a:extLst>
          </p:cNvPr>
          <p:cNvSpPr>
            <a:spLocks noGrp="1"/>
          </p:cNvSpPr>
          <p:nvPr>
            <p:ph type="body" sz="quarter" idx="38"/>
          </p:nvPr>
        </p:nvSpPr>
        <p:spPr>
          <a:solidFill>
            <a:srgbClr val="0070C0"/>
          </a:solidFill>
        </p:spPr>
        <p:txBody>
          <a:bodyPr/>
          <a:lstStyle/>
          <a:p>
            <a:endParaRPr lang="en-US" noProof="0"/>
          </a:p>
        </p:txBody>
      </p:sp>
      <p:sp>
        <p:nvSpPr>
          <p:cNvPr id="137" name="Text Placeholder 136">
            <a:extLst>
              <a:ext uri="{FF2B5EF4-FFF2-40B4-BE49-F238E27FC236}">
                <a16:creationId xmlns:a16="http://schemas.microsoft.com/office/drawing/2014/main" id="{18AB298C-681A-CCEA-201A-032ECCCE823E}"/>
              </a:ext>
            </a:extLst>
          </p:cNvPr>
          <p:cNvSpPr>
            <a:spLocks noGrp="1"/>
          </p:cNvSpPr>
          <p:nvPr>
            <p:ph type="body" sz="quarter" idx="39"/>
          </p:nvPr>
        </p:nvSpPr>
        <p:spPr>
          <a:solidFill>
            <a:srgbClr val="0078D4"/>
          </a:solidFill>
        </p:spPr>
        <p:txBody>
          <a:bodyPr/>
          <a:lstStyle/>
          <a:p>
            <a:endParaRPr lang="en-US" noProof="0"/>
          </a:p>
        </p:txBody>
      </p:sp>
      <p:sp>
        <p:nvSpPr>
          <p:cNvPr id="138" name="Text Placeholder 137">
            <a:extLst>
              <a:ext uri="{FF2B5EF4-FFF2-40B4-BE49-F238E27FC236}">
                <a16:creationId xmlns:a16="http://schemas.microsoft.com/office/drawing/2014/main" id="{F47F6358-DEDA-CE6D-AA5D-01AEC8A30994}"/>
              </a:ext>
            </a:extLst>
          </p:cNvPr>
          <p:cNvSpPr>
            <a:spLocks noGrp="1"/>
          </p:cNvSpPr>
          <p:nvPr>
            <p:ph type="body" sz="quarter" idx="40"/>
          </p:nvPr>
        </p:nvSpPr>
        <p:spPr/>
        <p:txBody>
          <a:bodyPr/>
          <a:lstStyle/>
          <a:p>
            <a:endParaRPr lang="en-US" noProof="0"/>
          </a:p>
        </p:txBody>
      </p:sp>
      <p:sp>
        <p:nvSpPr>
          <p:cNvPr id="68" name="Rectangle: Rounded Corners 6">
            <a:extLst>
              <a:ext uri="{FF2B5EF4-FFF2-40B4-BE49-F238E27FC236}">
                <a16:creationId xmlns:a16="http://schemas.microsoft.com/office/drawing/2014/main" id="{454833C8-AD4C-7358-2510-716FFB397740}"/>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70" name="Group 69">
            <a:extLst>
              <a:ext uri="{FF2B5EF4-FFF2-40B4-BE49-F238E27FC236}">
                <a16:creationId xmlns:a16="http://schemas.microsoft.com/office/drawing/2014/main" id="{A26832DA-D4AE-64BC-7326-986807F9F6C6}"/>
              </a:ext>
            </a:extLst>
          </p:cNvPr>
          <p:cNvGrpSpPr/>
          <p:nvPr/>
        </p:nvGrpSpPr>
        <p:grpSpPr>
          <a:xfrm>
            <a:off x="1624328" y="1132756"/>
            <a:ext cx="1332000" cy="216000"/>
            <a:chOff x="1198144" y="862657"/>
            <a:chExt cx="1332000" cy="216000"/>
          </a:xfrm>
        </p:grpSpPr>
        <p:sp>
          <p:nvSpPr>
            <p:cNvPr id="71" name="Rectangle: Rounded Corners 6">
              <a:extLst>
                <a:ext uri="{FF2B5EF4-FFF2-40B4-BE49-F238E27FC236}">
                  <a16:creationId xmlns:a16="http://schemas.microsoft.com/office/drawing/2014/main" id="{7F196A75-CDDC-693C-1600-C59C7A9E08D6}"/>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Engaging content</a:t>
              </a:r>
            </a:p>
          </p:txBody>
        </p:sp>
        <p:pic>
          <p:nvPicPr>
            <p:cNvPr id="72" name="Graphic 71">
              <a:extLst>
                <a:ext uri="{FF2B5EF4-FFF2-40B4-BE49-F238E27FC236}">
                  <a16:creationId xmlns:a16="http://schemas.microsoft.com/office/drawing/2014/main" id="{F33E3605-C7B8-84F3-969E-8EACA0CCEE40}"/>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grpSp>
        <p:nvGrpSpPr>
          <p:cNvPr id="73" name="Group 72">
            <a:extLst>
              <a:ext uri="{FF2B5EF4-FFF2-40B4-BE49-F238E27FC236}">
                <a16:creationId xmlns:a16="http://schemas.microsoft.com/office/drawing/2014/main" id="{703819BC-3813-BAA3-5703-4A0C6E9FD989}"/>
              </a:ext>
            </a:extLst>
          </p:cNvPr>
          <p:cNvGrpSpPr/>
          <p:nvPr/>
        </p:nvGrpSpPr>
        <p:grpSpPr>
          <a:xfrm>
            <a:off x="3022536" y="1132756"/>
            <a:ext cx="1692000" cy="216000"/>
            <a:chOff x="2707850" y="862657"/>
            <a:chExt cx="1692000" cy="216000"/>
          </a:xfrm>
        </p:grpSpPr>
        <p:sp>
          <p:nvSpPr>
            <p:cNvPr id="74" name="Rectangle: Rounded Corners 6">
              <a:extLst>
                <a:ext uri="{FF2B5EF4-FFF2-40B4-BE49-F238E27FC236}">
                  <a16:creationId xmlns:a16="http://schemas.microsoft.com/office/drawing/2014/main" id="{A92FA156-6050-2A45-6CB1-D4055049D686}"/>
                </a:ext>
                <a:ext uri="{C183D7F6-B498-43B3-948B-1728B52AA6E4}">
                  <adec:decorative xmlns:adec="http://schemas.microsoft.com/office/drawing/2017/decorative" val="1"/>
                </a:ext>
              </a:extLst>
            </p:cNvPr>
            <p:cNvSpPr/>
            <p:nvPr/>
          </p:nvSpPr>
          <p:spPr bwMode="auto">
            <a:xfrm>
              <a:off x="2707850" y="862657"/>
              <a:ext cx="169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Connect to audiences</a:t>
              </a:r>
            </a:p>
          </p:txBody>
        </p:sp>
        <p:pic>
          <p:nvPicPr>
            <p:cNvPr id="75" name="Graphic 74">
              <a:extLst>
                <a:ext uri="{FF2B5EF4-FFF2-40B4-BE49-F238E27FC236}">
                  <a16:creationId xmlns:a16="http://schemas.microsoft.com/office/drawing/2014/main" id="{21E98484-10A9-7755-1DD1-AE42A563824B}"/>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754635" y="898657"/>
              <a:ext cx="144000" cy="144000"/>
            </a:xfrm>
            <a:prstGeom prst="rect">
              <a:avLst/>
            </a:prstGeom>
          </p:spPr>
        </p:pic>
      </p:grpSp>
      <p:grpSp>
        <p:nvGrpSpPr>
          <p:cNvPr id="77" name="Group 76">
            <a:extLst>
              <a:ext uri="{FF2B5EF4-FFF2-40B4-BE49-F238E27FC236}">
                <a16:creationId xmlns:a16="http://schemas.microsoft.com/office/drawing/2014/main" id="{9A146EC2-BA17-229E-5375-198ED178CC0E}"/>
              </a:ext>
            </a:extLst>
          </p:cNvPr>
          <p:cNvGrpSpPr/>
          <p:nvPr/>
        </p:nvGrpSpPr>
        <p:grpSpPr>
          <a:xfrm>
            <a:off x="4780744" y="1132756"/>
            <a:ext cx="1476000" cy="216000"/>
            <a:chOff x="4582885" y="862657"/>
            <a:chExt cx="1476000" cy="216000"/>
          </a:xfrm>
        </p:grpSpPr>
        <p:sp>
          <p:nvSpPr>
            <p:cNvPr id="78" name="Rectangle: Rounded Corners 6">
              <a:extLst>
                <a:ext uri="{FF2B5EF4-FFF2-40B4-BE49-F238E27FC236}">
                  <a16:creationId xmlns:a16="http://schemas.microsoft.com/office/drawing/2014/main" id="{AB453765-0E42-9999-812F-8E0C7A70EFD0}"/>
                </a:ext>
                <a:ext uri="{C183D7F6-B498-43B3-948B-1728B52AA6E4}">
                  <adec:decorative xmlns:adec="http://schemas.microsoft.com/office/drawing/2017/decorative" val="1"/>
                </a:ext>
              </a:extLst>
            </p:cNvPr>
            <p:cNvSpPr/>
            <p:nvPr/>
          </p:nvSpPr>
          <p:spPr bwMode="auto">
            <a:xfrm>
              <a:off x="4582885" y="862657"/>
              <a:ext cx="1476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Reduce time</a:t>
              </a:r>
            </a:p>
          </p:txBody>
        </p:sp>
        <p:pic>
          <p:nvPicPr>
            <p:cNvPr id="79" name="Graphic 78">
              <a:extLst>
                <a:ext uri="{FF2B5EF4-FFF2-40B4-BE49-F238E27FC236}">
                  <a16:creationId xmlns:a16="http://schemas.microsoft.com/office/drawing/2014/main" id="{5B2B64CC-B3CB-6B4B-B330-AF24D00694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629670" y="898657"/>
              <a:ext cx="144000" cy="144000"/>
            </a:xfrm>
            <a:prstGeom prst="rect">
              <a:avLst/>
            </a:prstGeom>
          </p:spPr>
        </p:pic>
      </p:grpSp>
      <p:sp>
        <p:nvSpPr>
          <p:cNvPr id="80" name="Rectangle: Rounded Corners 6">
            <a:extLst>
              <a:ext uri="{FF2B5EF4-FFF2-40B4-BE49-F238E27FC236}">
                <a16:creationId xmlns:a16="http://schemas.microsoft.com/office/drawing/2014/main" id="{22E03599-6048-D3E6-6F84-59F00ACFF5E3}"/>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172" name="Group 171">
            <a:extLst>
              <a:ext uri="{FF2B5EF4-FFF2-40B4-BE49-F238E27FC236}">
                <a16:creationId xmlns:a16="http://schemas.microsoft.com/office/drawing/2014/main" id="{55A268D5-8B34-D74F-7900-69F51BB49D43}"/>
              </a:ext>
            </a:extLst>
          </p:cNvPr>
          <p:cNvGrpSpPr/>
          <p:nvPr/>
        </p:nvGrpSpPr>
        <p:grpSpPr>
          <a:xfrm>
            <a:off x="7739914" y="2761669"/>
            <a:ext cx="2351135" cy="360000"/>
            <a:chOff x="7739914" y="2761669"/>
            <a:chExt cx="2351135" cy="360000"/>
          </a:xfrm>
        </p:grpSpPr>
        <p:pic>
          <p:nvPicPr>
            <p:cNvPr id="173" name="Picture 172" descr="Zip Co logo SVG free download, id: 101874 - Brandlogos.net">
              <a:hlinkClick r:id="rId5"/>
              <a:extLst>
                <a:ext uri="{FF2B5EF4-FFF2-40B4-BE49-F238E27FC236}">
                  <a16:creationId xmlns:a16="http://schemas.microsoft.com/office/drawing/2014/main" id="{A44F36B9-B6F1-F76B-C705-68C085A1ABC6}"/>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7739914" y="2761669"/>
              <a:ext cx="360000" cy="360000"/>
            </a:xfrm>
            <a:prstGeom prst="ellipse">
              <a:avLst/>
            </a:prstGeom>
            <a:solidFill>
              <a:srgbClr val="FFFFFF"/>
            </a:solidFill>
          </p:spPr>
        </p:pic>
        <p:sp>
          <p:nvSpPr>
            <p:cNvPr id="174" name="TextBox 173">
              <a:extLst>
                <a:ext uri="{FF2B5EF4-FFF2-40B4-BE49-F238E27FC236}">
                  <a16:creationId xmlns:a16="http://schemas.microsoft.com/office/drawing/2014/main" id="{8C688E83-A511-DAE2-58A7-858E95F530DF}"/>
                </a:ext>
                <a:ext uri="{C183D7F6-B498-43B3-948B-1728B52AA6E4}">
                  <adec:decorative xmlns:adec="http://schemas.microsoft.com/office/drawing/2017/decorative" val="0"/>
                </a:ext>
              </a:extLst>
            </p:cNvPr>
            <p:cNvSpPr txBox="1"/>
            <p:nvPr/>
          </p:nvSpPr>
          <p:spPr>
            <a:xfrm>
              <a:off x="8198865" y="285703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75" name="Group 174">
            <a:extLst>
              <a:ext uri="{FF2B5EF4-FFF2-40B4-BE49-F238E27FC236}">
                <a16:creationId xmlns:a16="http://schemas.microsoft.com/office/drawing/2014/main" id="{9894E62E-C65F-98AC-D6CD-BD5F35F28C83}"/>
              </a:ext>
            </a:extLst>
          </p:cNvPr>
          <p:cNvGrpSpPr/>
          <p:nvPr/>
        </p:nvGrpSpPr>
        <p:grpSpPr>
          <a:xfrm>
            <a:off x="4276273" y="5158847"/>
            <a:ext cx="2351135" cy="360000"/>
            <a:chOff x="4276273" y="2761669"/>
            <a:chExt cx="2351135" cy="360000"/>
          </a:xfrm>
        </p:grpSpPr>
        <p:pic>
          <p:nvPicPr>
            <p:cNvPr id="176" name="Picture 175" descr="Zip Co logo SVG free download, id: 101874 - Brandlogos.net">
              <a:hlinkClick r:id="rId5"/>
              <a:extLst>
                <a:ext uri="{FF2B5EF4-FFF2-40B4-BE49-F238E27FC236}">
                  <a16:creationId xmlns:a16="http://schemas.microsoft.com/office/drawing/2014/main" id="{54A71759-045C-D143-B5A0-834126B4E4AD}"/>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4276273" y="2761669"/>
              <a:ext cx="360000" cy="360000"/>
            </a:xfrm>
            <a:prstGeom prst="ellipse">
              <a:avLst/>
            </a:prstGeom>
            <a:solidFill>
              <a:srgbClr val="FFFFFF"/>
            </a:solidFill>
          </p:spPr>
        </p:pic>
        <p:sp>
          <p:nvSpPr>
            <p:cNvPr id="177" name="TextBox 176">
              <a:extLst>
                <a:ext uri="{FF2B5EF4-FFF2-40B4-BE49-F238E27FC236}">
                  <a16:creationId xmlns:a16="http://schemas.microsoft.com/office/drawing/2014/main" id="{FD7A681D-003F-5281-627C-5CCE99C46406}"/>
                </a:ext>
                <a:ext uri="{C183D7F6-B498-43B3-948B-1728B52AA6E4}">
                  <adec:decorative xmlns:adec="http://schemas.microsoft.com/office/drawing/2017/decorative" val="0"/>
                </a:ext>
              </a:extLst>
            </p:cNvPr>
            <p:cNvSpPr txBox="1"/>
            <p:nvPr/>
          </p:nvSpPr>
          <p:spPr>
            <a:xfrm>
              <a:off x="4735224" y="285703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78" name="Group 177">
            <a:extLst>
              <a:ext uri="{FF2B5EF4-FFF2-40B4-BE49-F238E27FC236}">
                <a16:creationId xmlns:a16="http://schemas.microsoft.com/office/drawing/2014/main" id="{4C31891D-55F8-0DD2-0B1B-DCE818ADAF3F}"/>
              </a:ext>
            </a:extLst>
          </p:cNvPr>
          <p:cNvGrpSpPr/>
          <p:nvPr/>
        </p:nvGrpSpPr>
        <p:grpSpPr>
          <a:xfrm>
            <a:off x="7739914" y="5158847"/>
            <a:ext cx="2351135" cy="360000"/>
            <a:chOff x="7739914" y="2761669"/>
            <a:chExt cx="2351135" cy="360000"/>
          </a:xfrm>
        </p:grpSpPr>
        <p:pic>
          <p:nvPicPr>
            <p:cNvPr id="179" name="Picture 178" descr="Zip Co logo SVG free download, id: 101874 - Brandlogos.net">
              <a:hlinkClick r:id="rId5"/>
              <a:extLst>
                <a:ext uri="{FF2B5EF4-FFF2-40B4-BE49-F238E27FC236}">
                  <a16:creationId xmlns:a16="http://schemas.microsoft.com/office/drawing/2014/main" id="{F286468C-2745-37C8-2C04-B657A3D10295}"/>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43278" t="-53646" r="-43278" b="-53646"/>
            <a:stretch/>
          </p:blipFill>
          <p:spPr bwMode="auto">
            <a:xfrm>
              <a:off x="7739914" y="2761669"/>
              <a:ext cx="360000" cy="360000"/>
            </a:xfrm>
            <a:prstGeom prst="ellipse">
              <a:avLst/>
            </a:prstGeom>
            <a:solidFill>
              <a:srgbClr val="FFFFFF"/>
            </a:solidFill>
          </p:spPr>
        </p:pic>
        <p:sp>
          <p:nvSpPr>
            <p:cNvPr id="180" name="TextBox 179">
              <a:extLst>
                <a:ext uri="{FF2B5EF4-FFF2-40B4-BE49-F238E27FC236}">
                  <a16:creationId xmlns:a16="http://schemas.microsoft.com/office/drawing/2014/main" id="{000DE09A-B0B7-3D44-0E53-F2B9D083ACE5}"/>
                </a:ext>
                <a:ext uri="{C183D7F6-B498-43B3-948B-1728B52AA6E4}">
                  <adec:decorative xmlns:adec="http://schemas.microsoft.com/office/drawing/2017/decorative" val="0"/>
                </a:ext>
              </a:extLst>
            </p:cNvPr>
            <p:cNvSpPr txBox="1"/>
            <p:nvPr/>
          </p:nvSpPr>
          <p:spPr>
            <a:xfrm>
              <a:off x="8198865" y="2857031"/>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2</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p:txBody>
        </p:sp>
      </p:grpSp>
      <p:grpSp>
        <p:nvGrpSpPr>
          <p:cNvPr id="181" name="Group 180">
            <a:extLst>
              <a:ext uri="{FF2B5EF4-FFF2-40B4-BE49-F238E27FC236}">
                <a16:creationId xmlns:a16="http://schemas.microsoft.com/office/drawing/2014/main" id="{FF9D2DEF-BF85-AB6B-C298-592BCFC5A7A1}"/>
              </a:ext>
            </a:extLst>
          </p:cNvPr>
          <p:cNvGrpSpPr/>
          <p:nvPr/>
        </p:nvGrpSpPr>
        <p:grpSpPr>
          <a:xfrm>
            <a:off x="804187" y="5158847"/>
            <a:ext cx="2351135" cy="360000"/>
            <a:chOff x="588263" y="1697756"/>
            <a:chExt cx="2351135" cy="360000"/>
          </a:xfrm>
        </p:grpSpPr>
        <p:pic>
          <p:nvPicPr>
            <p:cNvPr id="182" name="Picture 181">
              <a:extLst>
                <a:ext uri="{FF2B5EF4-FFF2-40B4-BE49-F238E27FC236}">
                  <a16:creationId xmlns:a16="http://schemas.microsoft.com/office/drawing/2014/main" id="{3BFDF29C-F91A-6E01-9216-117543AD705D}"/>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183" name="TextBox 182">
              <a:extLst>
                <a:ext uri="{FF2B5EF4-FFF2-40B4-BE49-F238E27FC236}">
                  <a16:creationId xmlns:a16="http://schemas.microsoft.com/office/drawing/2014/main" id="{7DD36A3A-396A-CA3F-B440-07BF6EE839EE}"/>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84" name="Group 183">
            <a:extLst>
              <a:ext uri="{FF2B5EF4-FFF2-40B4-BE49-F238E27FC236}">
                <a16:creationId xmlns:a16="http://schemas.microsoft.com/office/drawing/2014/main" id="{8280F819-FC5C-1D75-6D5D-E61C9BD85B0D}"/>
              </a:ext>
            </a:extLst>
          </p:cNvPr>
          <p:cNvGrpSpPr/>
          <p:nvPr/>
        </p:nvGrpSpPr>
        <p:grpSpPr>
          <a:xfrm>
            <a:off x="804187" y="2761669"/>
            <a:ext cx="2351135" cy="360000"/>
            <a:chOff x="588263" y="2657420"/>
            <a:chExt cx="2351135" cy="360000"/>
          </a:xfrm>
        </p:grpSpPr>
        <p:pic>
          <p:nvPicPr>
            <p:cNvPr id="185" name="Picture 184">
              <a:extLst>
                <a:ext uri="{FF2B5EF4-FFF2-40B4-BE49-F238E27FC236}">
                  <a16:creationId xmlns:a16="http://schemas.microsoft.com/office/drawing/2014/main" id="{2EDAFCC2-7DA8-4895-5170-71CD93226EB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86" name="TextBox 185">
              <a:extLst>
                <a:ext uri="{FF2B5EF4-FFF2-40B4-BE49-F238E27FC236}">
                  <a16:creationId xmlns:a16="http://schemas.microsoft.com/office/drawing/2014/main" id="{499EE222-1155-545E-ED08-C8ADB5B155F0}"/>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87" name="Group 186">
            <a:extLst>
              <a:ext uri="{FF2B5EF4-FFF2-40B4-BE49-F238E27FC236}">
                <a16:creationId xmlns:a16="http://schemas.microsoft.com/office/drawing/2014/main" id="{19CC8413-6173-4B17-4656-D2A7FCBB605C}"/>
              </a:ext>
            </a:extLst>
          </p:cNvPr>
          <p:cNvGrpSpPr/>
          <p:nvPr/>
        </p:nvGrpSpPr>
        <p:grpSpPr>
          <a:xfrm>
            <a:off x="4276273" y="2761669"/>
            <a:ext cx="2351135" cy="360000"/>
            <a:chOff x="588263" y="2657420"/>
            <a:chExt cx="2351135" cy="360000"/>
          </a:xfrm>
        </p:grpSpPr>
        <p:pic>
          <p:nvPicPr>
            <p:cNvPr id="188" name="Picture 187">
              <a:extLst>
                <a:ext uri="{FF2B5EF4-FFF2-40B4-BE49-F238E27FC236}">
                  <a16:creationId xmlns:a16="http://schemas.microsoft.com/office/drawing/2014/main" id="{5B518171-5EF7-6006-29C6-96868C21DFB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189" name="TextBox 188">
              <a:extLst>
                <a:ext uri="{FF2B5EF4-FFF2-40B4-BE49-F238E27FC236}">
                  <a16:creationId xmlns:a16="http://schemas.microsoft.com/office/drawing/2014/main" id="{038A3099-E602-2FD7-19C2-06ECB932B024}"/>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190" name="Picture 189">
            <a:extLst>
              <a:ext uri="{FF2B5EF4-FFF2-40B4-BE49-F238E27FC236}">
                <a16:creationId xmlns:a16="http://schemas.microsoft.com/office/drawing/2014/main" id="{03839445-3B7D-02DC-06F1-A87EADB6C54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266822" y="3886538"/>
            <a:ext cx="2246646" cy="4339936"/>
          </a:xfrm>
          <a:prstGeom prst="rect">
            <a:avLst/>
          </a:prstGeom>
        </p:spPr>
      </p:pic>
      <p:grpSp>
        <p:nvGrpSpPr>
          <p:cNvPr id="3" name="Group 2">
            <a:extLst>
              <a:ext uri="{FF2B5EF4-FFF2-40B4-BE49-F238E27FC236}">
                <a16:creationId xmlns:a16="http://schemas.microsoft.com/office/drawing/2014/main" id="{05A63FC7-3559-5EAD-CAE7-3CF282456E5C}"/>
              </a:ext>
            </a:extLst>
          </p:cNvPr>
          <p:cNvGrpSpPr/>
          <p:nvPr/>
        </p:nvGrpSpPr>
        <p:grpSpPr>
          <a:xfrm>
            <a:off x="7523373" y="1127774"/>
            <a:ext cx="1260000" cy="216000"/>
            <a:chOff x="1194743" y="1140160"/>
            <a:chExt cx="1260000" cy="216000"/>
          </a:xfrm>
        </p:grpSpPr>
        <p:sp>
          <p:nvSpPr>
            <p:cNvPr id="4" name="Rectangle: Rounded Corners 6">
              <a:extLst>
                <a:ext uri="{FF2B5EF4-FFF2-40B4-BE49-F238E27FC236}">
                  <a16:creationId xmlns:a16="http://schemas.microsoft.com/office/drawing/2014/main" id="{920ADDCD-4E03-23B3-D285-12FB4033066F}"/>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5" name="Graphic 4">
              <a:extLst>
                <a:ext uri="{FF2B5EF4-FFF2-40B4-BE49-F238E27FC236}">
                  <a16:creationId xmlns:a16="http://schemas.microsoft.com/office/drawing/2014/main" id="{D43DA012-E42E-3417-BF3D-F2CC96EA9B41}"/>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1527" y="1176160"/>
              <a:ext cx="144000" cy="144000"/>
            </a:xfrm>
            <a:prstGeom prst="rect">
              <a:avLst/>
            </a:prstGeom>
          </p:spPr>
        </p:pic>
      </p:grpSp>
      <p:grpSp>
        <p:nvGrpSpPr>
          <p:cNvPr id="6" name="Group 5">
            <a:extLst>
              <a:ext uri="{FF2B5EF4-FFF2-40B4-BE49-F238E27FC236}">
                <a16:creationId xmlns:a16="http://schemas.microsoft.com/office/drawing/2014/main" id="{32606E80-5B09-72F9-8F08-C046E2E1559F}"/>
              </a:ext>
            </a:extLst>
          </p:cNvPr>
          <p:cNvGrpSpPr/>
          <p:nvPr/>
        </p:nvGrpSpPr>
        <p:grpSpPr>
          <a:xfrm>
            <a:off x="8868697" y="1127774"/>
            <a:ext cx="1450784" cy="216000"/>
            <a:chOff x="1194743" y="1140160"/>
            <a:chExt cx="1450784" cy="216000"/>
          </a:xfrm>
        </p:grpSpPr>
        <p:sp>
          <p:nvSpPr>
            <p:cNvPr id="7" name="Rectangle: Rounded Corners 6">
              <a:extLst>
                <a:ext uri="{FF2B5EF4-FFF2-40B4-BE49-F238E27FC236}">
                  <a16:creationId xmlns:a16="http://schemas.microsoft.com/office/drawing/2014/main" id="{704C33E0-9298-5D46-39C5-3DB75D1BC65C}"/>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8" name="Graphic 7">
              <a:extLst>
                <a:ext uri="{FF2B5EF4-FFF2-40B4-BE49-F238E27FC236}">
                  <a16:creationId xmlns:a16="http://schemas.microsoft.com/office/drawing/2014/main" id="{3AE3FDC3-CC1E-B285-8B5E-72FF23CF3CE0}"/>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1527" y="1176160"/>
              <a:ext cx="144000" cy="144000"/>
            </a:xfrm>
            <a:prstGeom prst="rect">
              <a:avLst/>
            </a:prstGeom>
          </p:spPr>
        </p:pic>
      </p:grpSp>
    </p:spTree>
    <p:extLst>
      <p:ext uri="{BB962C8B-B14F-4D97-AF65-F5344CB8AC3E}">
        <p14:creationId xmlns:p14="http://schemas.microsoft.com/office/powerpoint/2010/main" val="2827939164"/>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402</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Communications | Prepare a blog post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